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drawings/drawing2.xml" ContentType="application/vnd.openxmlformats-officedocument.drawingml.chartshapes+xml"/>
  <Override PartName="/ppt/notesSlides/notesSlide2.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drawings/drawing3.xml" ContentType="application/vnd.openxmlformats-officedocument.drawingml.chartshapes+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4.xml" ContentType="application/vnd.openxmlformats-officedocument.drawingml.chartshapes+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5.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9.xml" ContentType="application/vnd.openxmlformats-officedocument.presentationml.notesSl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6.xml" ContentType="application/vnd.openxmlformats-officedocument.themeOverride+xml"/>
  <Override PartName="/ppt/notesSlides/notesSlide16.xml" ContentType="application/vnd.openxmlformats-officedocument.presentationml.notesSlid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6.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 id="2147483858" r:id="rId5"/>
  </p:sldMasterIdLst>
  <p:notesMasterIdLst>
    <p:notesMasterId r:id="rId41"/>
  </p:notesMasterIdLst>
  <p:sldIdLst>
    <p:sldId id="1214" r:id="rId6"/>
    <p:sldId id="2204" r:id="rId7"/>
    <p:sldId id="376" r:id="rId8"/>
    <p:sldId id="412" r:id="rId9"/>
    <p:sldId id="411" r:id="rId10"/>
    <p:sldId id="413" r:id="rId11"/>
    <p:sldId id="415" r:id="rId12"/>
    <p:sldId id="416" r:id="rId13"/>
    <p:sldId id="423" r:id="rId14"/>
    <p:sldId id="2177" r:id="rId15"/>
    <p:sldId id="2205" r:id="rId16"/>
    <p:sldId id="2203" r:id="rId17"/>
    <p:sldId id="1203" r:id="rId18"/>
    <p:sldId id="1202" r:id="rId19"/>
    <p:sldId id="422" r:id="rId20"/>
    <p:sldId id="1350" r:id="rId21"/>
    <p:sldId id="2206" r:id="rId22"/>
    <p:sldId id="1218" r:id="rId23"/>
    <p:sldId id="1215" r:id="rId24"/>
    <p:sldId id="1323" r:id="rId25"/>
    <p:sldId id="2178" r:id="rId26"/>
    <p:sldId id="2207" r:id="rId27"/>
    <p:sldId id="1358" r:id="rId28"/>
    <p:sldId id="1336" r:id="rId29"/>
    <p:sldId id="1361" r:id="rId30"/>
    <p:sldId id="1355" r:id="rId31"/>
    <p:sldId id="1343" r:id="rId32"/>
    <p:sldId id="1322" r:id="rId33"/>
    <p:sldId id="2202" r:id="rId34"/>
    <p:sldId id="2208" r:id="rId35"/>
    <p:sldId id="2173" r:id="rId36"/>
    <p:sldId id="2172" r:id="rId37"/>
    <p:sldId id="2210" r:id="rId38"/>
    <p:sldId id="2180" r:id="rId39"/>
    <p:sldId id="304" r:id="rId40"/>
  </p:sldIdLst>
  <p:sldSz cx="12192000" cy="6858000"/>
  <p:notesSz cx="6799263" cy="9929813"/>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1E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94660"/>
  </p:normalViewPr>
  <p:slideViewPr>
    <p:cSldViewPr snapToGrid="0">
      <p:cViewPr varScale="1">
        <p:scale>
          <a:sx n="70" d="100"/>
          <a:sy n="70" d="100"/>
        </p:scale>
        <p:origin x="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grita Karlapa" userId="2a5cd9ee-49e8-4e8c-8d67-0dd5c070e13c" providerId="ADAL" clId="{DB6A798E-32F6-4299-AF68-8DFEBE9B4B2F}"/>
    <pc:docChg chg="delSld modSld">
      <pc:chgData name="Agrita Karlapa" userId="2a5cd9ee-49e8-4e8c-8d67-0dd5c070e13c" providerId="ADAL" clId="{DB6A798E-32F6-4299-AF68-8DFEBE9B4B2F}" dt="2025-02-14T08:45:13.741" v="8" actId="47"/>
      <pc:docMkLst>
        <pc:docMk/>
      </pc:docMkLst>
      <pc:sldChg chg="modSp mod">
        <pc:chgData name="Agrita Karlapa" userId="2a5cd9ee-49e8-4e8c-8d67-0dd5c070e13c" providerId="ADAL" clId="{DB6A798E-32F6-4299-AF68-8DFEBE9B4B2F}" dt="2025-02-14T08:44:49.189" v="5" actId="20577"/>
        <pc:sldMkLst>
          <pc:docMk/>
          <pc:sldMk cId="1539981011" sldId="422"/>
        </pc:sldMkLst>
        <pc:spChg chg="mod">
          <ac:chgData name="Agrita Karlapa" userId="2a5cd9ee-49e8-4e8c-8d67-0dd5c070e13c" providerId="ADAL" clId="{DB6A798E-32F6-4299-AF68-8DFEBE9B4B2F}" dt="2025-02-14T08:44:49.189" v="5" actId="20577"/>
          <ac:spMkLst>
            <pc:docMk/>
            <pc:sldMk cId="1539981011" sldId="422"/>
            <ac:spMk id="17" creationId="{02C3B09E-AD99-D138-36BA-CFF082163797}"/>
          </ac:spMkLst>
        </pc:spChg>
      </pc:sldChg>
      <pc:sldChg chg="del">
        <pc:chgData name="Agrita Karlapa" userId="2a5cd9ee-49e8-4e8c-8d67-0dd5c070e13c" providerId="ADAL" clId="{DB6A798E-32F6-4299-AF68-8DFEBE9B4B2F}" dt="2025-02-14T08:45:10.894" v="6" actId="47"/>
        <pc:sldMkLst>
          <pc:docMk/>
          <pc:sldMk cId="1466070078" sldId="1360"/>
        </pc:sldMkLst>
      </pc:sldChg>
      <pc:sldChg chg="del">
        <pc:chgData name="Agrita Karlapa" userId="2a5cd9ee-49e8-4e8c-8d67-0dd5c070e13c" providerId="ADAL" clId="{DB6A798E-32F6-4299-AF68-8DFEBE9B4B2F}" dt="2025-02-14T08:45:13.741" v="8" actId="47"/>
        <pc:sldMkLst>
          <pc:docMk/>
          <pc:sldMk cId="2276795254" sldId="1362"/>
        </pc:sldMkLst>
      </pc:sldChg>
      <pc:sldChg chg="del">
        <pc:chgData name="Agrita Karlapa" userId="2a5cd9ee-49e8-4e8c-8d67-0dd5c070e13c" providerId="ADAL" clId="{DB6A798E-32F6-4299-AF68-8DFEBE9B4B2F}" dt="2025-02-14T08:45:12.352" v="7" actId="47"/>
        <pc:sldMkLst>
          <pc:docMk/>
          <pc:sldMk cId="3662728027" sldId="2179"/>
        </pc:sldMkLst>
      </pc:sld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oleObject" Target="https://zmgovlv-my.sharepoint.com/personal/agrita_karlapa_zm_gov_lv/Documents/Documents/Sezonnieki/Iv&#275;rt&#275;&#353;ana/Izv&#275;rt&#275;jums%203/Inform&#257;cija_SL_07012025_LAD_dati.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elina.dimanta\AppData\Local\Microsoft\Windows\INetCache\Content.Outlook\3KOKNZZM\IZP_Darzeni_augli.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elina.dimanta\AppData\Local\Microsoft\Windows\INetCache\Content.Outlook\3KOKNZZM\IZP_Darzeni_augli.xlsx"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elina.dimanta\TM\Atbalsts\2021-11-02_sektoru_finanses_likmes.xlsx" TargetMode="External"/><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elina.dimanta\TM\Atbalsts\2021-11-02_sektoru_finanses_likmes.xlsx" TargetMode="External"/><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6.xlsx"/></Relationships>
</file>

<file path=ppt/charts/_rels/chart16.xml.rels><?xml version="1.0" encoding="UTF-8" standalone="yes"?>
<Relationships xmlns="http://schemas.openxmlformats.org/package/2006/relationships"><Relationship Id="rId3" Type="http://schemas.openxmlformats.org/officeDocument/2006/relationships/oleObject" Target="file:///\\fileserver.zm.local\dokumenti\ELGF\Skolu%20programmas\Dati\Dati%20preses%20rel&#299;z&#275;m.xlsx" TargetMode="Externa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6.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3.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oleObject" Target="file:///\\fs-01\users$\inese.ozola\Desktop\Prezent&#257;cijas\Bulduri_15022025\D&#257;rzeni_imp_exp_kart.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5.xml"/></Relationships>
</file>

<file path=ppt/charts/_rels/chart8.xml.rels><?xml version="1.0" encoding="UTF-8" standalone="yes"?>
<Relationships xmlns="http://schemas.openxmlformats.org/package/2006/relationships"><Relationship Id="rId3" Type="http://schemas.openxmlformats.org/officeDocument/2006/relationships/oleObject" Target="https://zmgovlv-my.sharepoint.com/personal/agrita_karlapa_zm_gov_lv/Documents/Documents/Sezonnieki/Iv&#275;rt&#275;&#353;ana/Izv&#275;rt&#275;jums%203/Inform&#257;cija_SL_07012025_LAD_dati.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https://zmgovlv-my.sharepoint.com/personal/agrita_karlapa_zm_gov_lv/Documents/Documents/Sezonnieki/Iv&#275;rt&#275;&#353;ana/Izv&#275;rt&#275;jums%203/Inform&#257;cija_SL_07012025_LAD_dati.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'Slaids 2 melnr'!$C$3</c:f>
              <c:strCache>
                <c:ptCount val="1"/>
                <c:pt idx="0">
                  <c:v>2019</c:v>
                </c:pt>
              </c:strCache>
            </c:strRef>
          </c:tx>
          <c:cat>
            <c:strRef>
              <c:f>'Slaids 2 melnr'!$B$4:$B$18</c:f>
              <c:strCache>
                <c:ptCount val="15"/>
                <c:pt idx="0">
                  <c:v>Graudaugi</c:v>
                </c:pt>
                <c:pt idx="1">
                  <c:v>Piens</c:v>
                </c:pt>
                <c:pt idx="2">
                  <c:v>Eļļas augi</c:v>
                </c:pt>
                <c:pt idx="3">
                  <c:v>Lopbarības kultūras</c:v>
                </c:pt>
                <c:pt idx="4">
                  <c:v>Cūkas</c:v>
                </c:pt>
                <c:pt idx="5">
                  <c:v>Mājputni</c:v>
                </c:pt>
                <c:pt idx="6">
                  <c:v>Liellopi</c:v>
                </c:pt>
                <c:pt idx="7">
                  <c:v>Olas</c:v>
                </c:pt>
                <c:pt idx="8">
                  <c:v>Dārzeņi</c:v>
                </c:pt>
                <c:pt idx="9">
                  <c:v>Kartupeļi</c:v>
                </c:pt>
                <c:pt idx="10">
                  <c:v>Pākšaugi</c:v>
                </c:pt>
                <c:pt idx="11">
                  <c:v>Augļi un ogas</c:v>
                </c:pt>
                <c:pt idx="12">
                  <c:v>Citi dzīvnieku produkti</c:v>
                </c:pt>
                <c:pt idx="13">
                  <c:v>Citi augu produkti</c:v>
                </c:pt>
                <c:pt idx="14">
                  <c:v>Aitas un kazas</c:v>
                </c:pt>
              </c:strCache>
            </c:strRef>
          </c:cat>
          <c:val>
            <c:numRef>
              <c:f>'Slaids 2 melnr'!$C$4:$C$18</c:f>
            </c:numRef>
          </c:val>
          <c:extLst>
            <c:ext xmlns:c16="http://schemas.microsoft.com/office/drawing/2014/chart" uri="{C3380CC4-5D6E-409C-BE32-E72D297353CC}">
              <c16:uniqueId val="{00000000-BD52-429E-8EDF-4B79399E4042}"/>
            </c:ext>
          </c:extLst>
        </c:ser>
        <c:ser>
          <c:idx val="1"/>
          <c:order val="1"/>
          <c:tx>
            <c:strRef>
              <c:f>'Slaids 2 melnr'!$D$3</c:f>
              <c:strCache>
                <c:ptCount val="1"/>
                <c:pt idx="0">
                  <c:v>2020</c:v>
                </c:pt>
              </c:strCache>
            </c:strRef>
          </c:tx>
          <c:cat>
            <c:strRef>
              <c:f>'Slaids 2 melnr'!$B$4:$B$18</c:f>
              <c:strCache>
                <c:ptCount val="15"/>
                <c:pt idx="0">
                  <c:v>Graudaugi</c:v>
                </c:pt>
                <c:pt idx="1">
                  <c:v>Piens</c:v>
                </c:pt>
                <c:pt idx="2">
                  <c:v>Eļļas augi</c:v>
                </c:pt>
                <c:pt idx="3">
                  <c:v>Lopbarības kultūras</c:v>
                </c:pt>
                <c:pt idx="4">
                  <c:v>Cūkas</c:v>
                </c:pt>
                <c:pt idx="5">
                  <c:v>Mājputni</c:v>
                </c:pt>
                <c:pt idx="6">
                  <c:v>Liellopi</c:v>
                </c:pt>
                <c:pt idx="7">
                  <c:v>Olas</c:v>
                </c:pt>
                <c:pt idx="8">
                  <c:v>Dārzeņi</c:v>
                </c:pt>
                <c:pt idx="9">
                  <c:v>Kartupeļi</c:v>
                </c:pt>
                <c:pt idx="10">
                  <c:v>Pākšaugi</c:v>
                </c:pt>
                <c:pt idx="11">
                  <c:v>Augļi un ogas</c:v>
                </c:pt>
                <c:pt idx="12">
                  <c:v>Citi dzīvnieku produkti</c:v>
                </c:pt>
                <c:pt idx="13">
                  <c:v>Citi augu produkti</c:v>
                </c:pt>
                <c:pt idx="14">
                  <c:v>Aitas un kazas</c:v>
                </c:pt>
              </c:strCache>
            </c:strRef>
          </c:cat>
          <c:val>
            <c:numRef>
              <c:f>'Slaids 2 melnr'!$D$4:$D$18</c:f>
            </c:numRef>
          </c:val>
          <c:extLst>
            <c:ext xmlns:c16="http://schemas.microsoft.com/office/drawing/2014/chart" uri="{C3380CC4-5D6E-409C-BE32-E72D297353CC}">
              <c16:uniqueId val="{00000001-BD52-429E-8EDF-4B79399E4042}"/>
            </c:ext>
          </c:extLst>
        </c:ser>
        <c:ser>
          <c:idx val="2"/>
          <c:order val="2"/>
          <c:tx>
            <c:strRef>
              <c:f>'Slaids 2 melnr'!$E$3</c:f>
              <c:strCache>
                <c:ptCount val="1"/>
                <c:pt idx="0">
                  <c:v>2021</c:v>
                </c:pt>
              </c:strCache>
            </c:strRef>
          </c:tx>
          <c:cat>
            <c:strRef>
              <c:f>'Slaids 2 melnr'!$B$4:$B$18</c:f>
              <c:strCache>
                <c:ptCount val="15"/>
                <c:pt idx="0">
                  <c:v>Graudaugi</c:v>
                </c:pt>
                <c:pt idx="1">
                  <c:v>Piens</c:v>
                </c:pt>
                <c:pt idx="2">
                  <c:v>Eļļas augi</c:v>
                </c:pt>
                <c:pt idx="3">
                  <c:v>Lopbarības kultūras</c:v>
                </c:pt>
                <c:pt idx="4">
                  <c:v>Cūkas</c:v>
                </c:pt>
                <c:pt idx="5">
                  <c:v>Mājputni</c:v>
                </c:pt>
                <c:pt idx="6">
                  <c:v>Liellopi</c:v>
                </c:pt>
                <c:pt idx="7">
                  <c:v>Olas</c:v>
                </c:pt>
                <c:pt idx="8">
                  <c:v>Dārzeņi</c:v>
                </c:pt>
                <c:pt idx="9">
                  <c:v>Kartupeļi</c:v>
                </c:pt>
                <c:pt idx="10">
                  <c:v>Pākšaugi</c:v>
                </c:pt>
                <c:pt idx="11">
                  <c:v>Augļi un ogas</c:v>
                </c:pt>
                <c:pt idx="12">
                  <c:v>Citi dzīvnieku produkti</c:v>
                </c:pt>
                <c:pt idx="13">
                  <c:v>Citi augu produkti</c:v>
                </c:pt>
                <c:pt idx="14">
                  <c:v>Aitas un kazas</c:v>
                </c:pt>
              </c:strCache>
            </c:strRef>
          </c:cat>
          <c:val>
            <c:numRef>
              <c:f>'Slaids 2 melnr'!$E$4:$E$18</c:f>
            </c:numRef>
          </c:val>
          <c:extLst>
            <c:ext xmlns:c16="http://schemas.microsoft.com/office/drawing/2014/chart" uri="{C3380CC4-5D6E-409C-BE32-E72D297353CC}">
              <c16:uniqueId val="{00000002-BD52-429E-8EDF-4B79399E4042}"/>
            </c:ext>
          </c:extLst>
        </c:ser>
        <c:ser>
          <c:idx val="3"/>
          <c:order val="3"/>
          <c:tx>
            <c:strRef>
              <c:f>'Slaids 2 melnr'!$F$3</c:f>
              <c:strCache>
                <c:ptCount val="1"/>
                <c:pt idx="0">
                  <c:v>2022</c:v>
                </c:pt>
              </c:strCache>
            </c:strRef>
          </c:tx>
          <c:cat>
            <c:strRef>
              <c:f>'Slaids 2 melnr'!$B$4:$B$18</c:f>
              <c:strCache>
                <c:ptCount val="15"/>
                <c:pt idx="0">
                  <c:v>Graudaugi</c:v>
                </c:pt>
                <c:pt idx="1">
                  <c:v>Piens</c:v>
                </c:pt>
                <c:pt idx="2">
                  <c:v>Eļļas augi</c:v>
                </c:pt>
                <c:pt idx="3">
                  <c:v>Lopbarības kultūras</c:v>
                </c:pt>
                <c:pt idx="4">
                  <c:v>Cūkas</c:v>
                </c:pt>
                <c:pt idx="5">
                  <c:v>Mājputni</c:v>
                </c:pt>
                <c:pt idx="6">
                  <c:v>Liellopi</c:v>
                </c:pt>
                <c:pt idx="7">
                  <c:v>Olas</c:v>
                </c:pt>
                <c:pt idx="8">
                  <c:v>Dārzeņi</c:v>
                </c:pt>
                <c:pt idx="9">
                  <c:v>Kartupeļi</c:v>
                </c:pt>
                <c:pt idx="10">
                  <c:v>Pākšaugi</c:v>
                </c:pt>
                <c:pt idx="11">
                  <c:v>Augļi un ogas</c:v>
                </c:pt>
                <c:pt idx="12">
                  <c:v>Citi dzīvnieku produkti</c:v>
                </c:pt>
                <c:pt idx="13">
                  <c:v>Citi augu produkti</c:v>
                </c:pt>
                <c:pt idx="14">
                  <c:v>Aitas un kazas</c:v>
                </c:pt>
              </c:strCache>
            </c:strRef>
          </c:cat>
          <c:val>
            <c:numRef>
              <c:f>'Slaids 2 melnr'!$F$4:$F$18</c:f>
            </c:numRef>
          </c:val>
          <c:extLst>
            <c:ext xmlns:c16="http://schemas.microsoft.com/office/drawing/2014/chart" uri="{C3380CC4-5D6E-409C-BE32-E72D297353CC}">
              <c16:uniqueId val="{00000003-BD52-429E-8EDF-4B79399E4042}"/>
            </c:ext>
          </c:extLst>
        </c:ser>
        <c:ser>
          <c:idx val="4"/>
          <c:order val="4"/>
          <c:tx>
            <c:strRef>
              <c:f>'Slaids 2 (2024)'!$G$3</c:f>
              <c:strCache>
                <c:ptCount val="1"/>
                <c:pt idx="0">
                  <c:v>2024 p</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5-BD52-429E-8EDF-4B79399E4042}"/>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7-BD52-429E-8EDF-4B79399E4042}"/>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9-BD52-429E-8EDF-4B79399E4042}"/>
              </c:ext>
            </c:extLst>
          </c:dPt>
          <c:dPt>
            <c:idx val="3"/>
            <c:bubble3D val="0"/>
            <c:spPr>
              <a:solidFill>
                <a:srgbClr val="C45A12"/>
              </a:solidFill>
              <a:ln w="19050">
                <a:solidFill>
                  <a:schemeClr val="lt1"/>
                </a:solidFill>
              </a:ln>
              <a:effectLst/>
            </c:spPr>
            <c:extLst>
              <c:ext xmlns:c16="http://schemas.microsoft.com/office/drawing/2014/chart" uri="{C3380CC4-5D6E-409C-BE32-E72D297353CC}">
                <c16:uniqueId val="{0000000B-BD52-429E-8EDF-4B79399E4042}"/>
              </c:ext>
            </c:extLst>
          </c:dPt>
          <c:dPt>
            <c:idx val="4"/>
            <c:bubble3D val="0"/>
            <c:spPr>
              <a:solidFill>
                <a:srgbClr val="C9E2B8"/>
              </a:solidFill>
              <a:ln w="19050">
                <a:solidFill>
                  <a:schemeClr val="lt1"/>
                </a:solidFill>
              </a:ln>
              <a:effectLst/>
            </c:spPr>
            <c:extLst>
              <c:ext xmlns:c16="http://schemas.microsoft.com/office/drawing/2014/chart" uri="{C3380CC4-5D6E-409C-BE32-E72D297353CC}">
                <c16:uniqueId val="{0000000D-BD52-429E-8EDF-4B79399E4042}"/>
              </c:ext>
            </c:extLst>
          </c:dPt>
          <c:dPt>
            <c:idx val="5"/>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F-BD52-429E-8EDF-4B79399E4042}"/>
              </c:ext>
            </c:extLst>
          </c:dPt>
          <c:dPt>
            <c:idx val="6"/>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1-BD52-429E-8EDF-4B79399E4042}"/>
              </c:ext>
            </c:extLst>
          </c:dPt>
          <c:dPt>
            <c:idx val="7"/>
            <c:bubble3D val="0"/>
            <c:spPr>
              <a:solidFill>
                <a:schemeClr val="accent4">
                  <a:lumMod val="80000"/>
                </a:schemeClr>
              </a:solidFill>
              <a:ln w="19050">
                <a:solidFill>
                  <a:schemeClr val="lt1"/>
                </a:solidFill>
              </a:ln>
              <a:effectLst/>
            </c:spPr>
            <c:extLst>
              <c:ext xmlns:c16="http://schemas.microsoft.com/office/drawing/2014/chart" uri="{C3380CC4-5D6E-409C-BE32-E72D297353CC}">
                <c16:uniqueId val="{00000013-BD52-429E-8EDF-4B79399E4042}"/>
              </c:ext>
            </c:extLst>
          </c:dPt>
          <c:dPt>
            <c:idx val="8"/>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5-BD52-429E-8EDF-4B79399E4042}"/>
              </c:ext>
            </c:extLst>
          </c:dPt>
          <c:dPt>
            <c:idx val="9"/>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17-BD52-429E-8EDF-4B79399E4042}"/>
              </c:ext>
            </c:extLst>
          </c:dPt>
          <c:dPt>
            <c:idx val="10"/>
            <c:bubble3D val="0"/>
            <c:spPr>
              <a:solidFill>
                <a:schemeClr val="accent2">
                  <a:lumMod val="80000"/>
                </a:schemeClr>
              </a:solidFill>
              <a:ln w="19050">
                <a:solidFill>
                  <a:schemeClr val="lt1"/>
                </a:solidFill>
              </a:ln>
              <a:effectLst/>
            </c:spPr>
            <c:extLst>
              <c:ext xmlns:c16="http://schemas.microsoft.com/office/drawing/2014/chart" uri="{C3380CC4-5D6E-409C-BE32-E72D297353CC}">
                <c16:uniqueId val="{00000019-BD52-429E-8EDF-4B79399E4042}"/>
              </c:ext>
            </c:extLst>
          </c:dPt>
          <c:dPt>
            <c:idx val="11"/>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1B-BD52-429E-8EDF-4B79399E4042}"/>
              </c:ext>
            </c:extLst>
          </c:dPt>
          <c:dPt>
            <c:idx val="12"/>
            <c:bubble3D val="0"/>
            <c:spPr>
              <a:solidFill>
                <a:schemeClr val="accent6">
                  <a:lumMod val="80000"/>
                </a:schemeClr>
              </a:solidFill>
              <a:ln w="19050">
                <a:solidFill>
                  <a:schemeClr val="lt1"/>
                </a:solidFill>
              </a:ln>
              <a:effectLst/>
            </c:spPr>
            <c:extLst>
              <c:ext xmlns:c16="http://schemas.microsoft.com/office/drawing/2014/chart" uri="{C3380CC4-5D6E-409C-BE32-E72D297353CC}">
                <c16:uniqueId val="{0000001D-BD52-429E-8EDF-4B79399E4042}"/>
              </c:ext>
            </c:extLst>
          </c:dPt>
          <c:dPt>
            <c:idx val="13"/>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1F-BD52-429E-8EDF-4B79399E4042}"/>
              </c:ext>
            </c:extLst>
          </c:dPt>
          <c:dPt>
            <c:idx val="14"/>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21-BD52-429E-8EDF-4B79399E4042}"/>
              </c:ext>
            </c:extLst>
          </c:dPt>
          <c:dLbls>
            <c:dLbl>
              <c:idx val="0"/>
              <c:layout>
                <c:manualLayout>
                  <c:x val="-4.8611111111111195E-2"/>
                  <c:y val="1.3917994071200288E-2"/>
                </c:manualLayout>
              </c:layout>
              <c:tx>
                <c:rich>
                  <a:bodyPr rot="0" spcFirstLastPara="1" vertOverflow="ellipsis" wrap="square" lIns="38100" tIns="19050" rIns="38100" bIns="19050" anchor="ctr" anchorCtr="1">
                    <a:spAutoFit/>
                  </a:bodyPr>
                  <a:lstStyle/>
                  <a:p>
                    <a:pPr>
                      <a:defRPr sz="1200" b="1" i="0" u="none" strike="noStrike" kern="1200" baseline="0">
                        <a:ln>
                          <a:noFill/>
                        </a:ln>
                        <a:solidFill>
                          <a:schemeClr val="tx1"/>
                        </a:solidFill>
                        <a:latin typeface="+mj-lt"/>
                        <a:ea typeface="Segoe UI Black" panose="020B0A02040204020203" pitchFamily="34" charset="0"/>
                        <a:cs typeface="+mn-cs"/>
                      </a:defRPr>
                    </a:pPr>
                    <a:fld id="{5DFC366E-F3AC-4F5B-A8FA-AE1B25E2755F}" type="CATEGORYNAME">
                      <a:rPr lang="en-US" sz="1200" b="1">
                        <a:ln>
                          <a:noFill/>
                        </a:ln>
                        <a:solidFill>
                          <a:schemeClr val="tx1"/>
                        </a:solidFill>
                        <a:latin typeface="+mj-lt"/>
                        <a:ea typeface="Segoe UI Black" panose="020B0A02040204020203" pitchFamily="34" charset="0"/>
                      </a:rPr>
                      <a:pPr>
                        <a:defRPr sz="1200" b="1" i="0" u="none" strike="noStrike" kern="1200" baseline="0">
                          <a:ln>
                            <a:noFill/>
                          </a:ln>
                          <a:solidFill>
                            <a:schemeClr val="tx1"/>
                          </a:solidFill>
                          <a:latin typeface="+mj-lt"/>
                          <a:ea typeface="Segoe UI Black" panose="020B0A02040204020203" pitchFamily="34" charset="0"/>
                          <a:cs typeface="+mn-cs"/>
                        </a:defRPr>
                      </a:pPr>
                      <a:t>[CATEGORY NAME]</a:t>
                    </a:fld>
                    <a:r>
                      <a:rPr lang="en-US" sz="1200" b="1" baseline="0">
                        <a:ln>
                          <a:noFill/>
                        </a:ln>
                        <a:solidFill>
                          <a:schemeClr val="tx1"/>
                        </a:solidFill>
                        <a:latin typeface="+mj-lt"/>
                        <a:ea typeface="Segoe UI Black" panose="020B0A02040204020203" pitchFamily="34" charset="0"/>
                      </a:rPr>
                      <a:t> </a:t>
                    </a:r>
                    <a:fld id="{6B68B1E1-7ED6-472F-B3F6-F9E69B9E1071}" type="PERCENTAGE">
                      <a:rPr lang="en-US" sz="1200" b="1" baseline="0">
                        <a:ln>
                          <a:noFill/>
                        </a:ln>
                        <a:solidFill>
                          <a:schemeClr val="tx1"/>
                        </a:solidFill>
                        <a:latin typeface="+mj-lt"/>
                        <a:ea typeface="Segoe UI Black" panose="020B0A02040204020203" pitchFamily="34" charset="0"/>
                      </a:rPr>
                      <a:pPr>
                        <a:defRPr sz="1200" b="1" i="0" u="none" strike="noStrike" kern="1200" baseline="0">
                          <a:ln>
                            <a:noFill/>
                          </a:ln>
                          <a:solidFill>
                            <a:schemeClr val="tx1"/>
                          </a:solidFill>
                          <a:latin typeface="+mj-lt"/>
                          <a:ea typeface="Segoe UI Black" panose="020B0A02040204020203" pitchFamily="34" charset="0"/>
                          <a:cs typeface="+mn-cs"/>
                        </a:defRPr>
                      </a:pPr>
                      <a:t>[PERCENTAGE]</a:t>
                    </a:fld>
                    <a:endParaRPr lang="en-US" sz="1200" b="1" baseline="0">
                      <a:ln>
                        <a:noFill/>
                      </a:ln>
                      <a:solidFill>
                        <a:schemeClr val="tx1"/>
                      </a:solidFill>
                      <a:latin typeface="+mj-lt"/>
                      <a:ea typeface="Segoe UI Black" panose="020B0A02040204020203" pitchFamily="34" charset="0"/>
                    </a:endParaRPr>
                  </a:p>
                </c:rich>
              </c:tx>
              <c:spPr>
                <a:noFill/>
                <a:ln>
                  <a:noFill/>
                </a:ln>
                <a:effectLst/>
              </c:sp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layout>
                    <c:manualLayout>
                      <c:w val="0.17920898674673791"/>
                      <c:h val="7.8831886345698501E-2"/>
                    </c:manualLayout>
                  </c15:layout>
                  <c15:dlblFieldTable/>
                  <c15:showDataLabelsRange val="0"/>
                </c:ext>
                <c:ext xmlns:c16="http://schemas.microsoft.com/office/drawing/2014/chart" uri="{C3380CC4-5D6E-409C-BE32-E72D297353CC}">
                  <c16:uniqueId val="{00000005-BD52-429E-8EDF-4B79399E4042}"/>
                </c:ext>
              </c:extLst>
            </c:dLbl>
            <c:dLbl>
              <c:idx val="1"/>
              <c:tx>
                <c:rich>
                  <a:bodyPr rot="0" spcFirstLastPara="1" vertOverflow="ellipsis" wrap="square" lIns="38100" tIns="19050" rIns="38100" bIns="19050" anchor="ctr" anchorCtr="1">
                    <a:spAutoFit/>
                  </a:bodyPr>
                  <a:lstStyle/>
                  <a:p>
                    <a:pPr>
                      <a:defRPr sz="1200" b="1" i="0" u="none" strike="noStrike" kern="1200" baseline="0">
                        <a:ln>
                          <a:noFill/>
                        </a:ln>
                        <a:solidFill>
                          <a:schemeClr val="tx1"/>
                        </a:solidFill>
                        <a:latin typeface="+mj-lt"/>
                        <a:ea typeface="Segoe UI Black" panose="020B0A02040204020203" pitchFamily="34" charset="0"/>
                        <a:cs typeface="+mn-cs"/>
                      </a:defRPr>
                    </a:pPr>
                    <a:fld id="{C2C1556F-CCE7-4260-B85E-4F267C75553C}" type="CATEGORYNAME">
                      <a:rPr lang="en-US" sz="1200" b="1">
                        <a:ln>
                          <a:noFill/>
                        </a:ln>
                        <a:solidFill>
                          <a:schemeClr val="tx1"/>
                        </a:solidFill>
                        <a:latin typeface="+mj-lt"/>
                        <a:ea typeface="Segoe UI Black" panose="020B0A02040204020203" pitchFamily="34" charset="0"/>
                      </a:rPr>
                      <a:pPr>
                        <a:defRPr sz="1200" b="1" i="0" u="none" strike="noStrike" kern="1200" baseline="0">
                          <a:ln>
                            <a:noFill/>
                          </a:ln>
                          <a:solidFill>
                            <a:schemeClr val="tx1"/>
                          </a:solidFill>
                          <a:latin typeface="+mj-lt"/>
                          <a:ea typeface="Segoe UI Black" panose="020B0A02040204020203" pitchFamily="34" charset="0"/>
                          <a:cs typeface="+mn-cs"/>
                        </a:defRPr>
                      </a:pPr>
                      <a:t>[CATEGORY NAME]</a:t>
                    </a:fld>
                    <a:r>
                      <a:rPr lang="en-US" sz="1200" b="1">
                        <a:ln>
                          <a:noFill/>
                        </a:ln>
                        <a:solidFill>
                          <a:schemeClr val="tx1"/>
                        </a:solidFill>
                        <a:latin typeface="+mj-lt"/>
                        <a:ea typeface="Segoe UI Black" panose="020B0A02040204020203" pitchFamily="34" charset="0"/>
                      </a:rPr>
                      <a:t> 22%</a:t>
                    </a:r>
                  </a:p>
                </c:rich>
              </c:tx>
              <c:spPr>
                <a:noFill/>
                <a:ln>
                  <a:noFill/>
                </a:ln>
                <a:effectLst/>
              </c:sp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layout>
                    <c:manualLayout>
                      <c:w val="0.1580690547570536"/>
                      <c:h val="7.8831886345698501E-2"/>
                    </c:manualLayout>
                  </c15:layout>
                  <c15:dlblFieldTable/>
                  <c15:showDataLabelsRange val="0"/>
                </c:ext>
                <c:ext xmlns:c16="http://schemas.microsoft.com/office/drawing/2014/chart" uri="{C3380CC4-5D6E-409C-BE32-E72D297353CC}">
                  <c16:uniqueId val="{00000007-BD52-429E-8EDF-4B79399E4042}"/>
                </c:ext>
              </c:extLst>
            </c:dLbl>
            <c:dLbl>
              <c:idx val="2"/>
              <c:tx>
                <c:rich>
                  <a:bodyPr rot="2520000" spcFirstLastPara="1" vertOverflow="ellipsis" wrap="square" lIns="38100" tIns="19050" rIns="38100" bIns="19050" anchor="ctr" anchorCtr="1">
                    <a:noAutofit/>
                  </a:bodyPr>
                  <a:lstStyle/>
                  <a:p>
                    <a:pPr>
                      <a:defRPr sz="1200" b="1" i="0" u="none" strike="noStrike" kern="1200" baseline="0">
                        <a:ln>
                          <a:noFill/>
                        </a:ln>
                        <a:solidFill>
                          <a:schemeClr val="tx1"/>
                        </a:solidFill>
                        <a:latin typeface="+mj-lt"/>
                        <a:ea typeface="Segoe UI Black" panose="020B0A02040204020203" pitchFamily="34" charset="0"/>
                        <a:cs typeface="+mn-cs"/>
                      </a:defRPr>
                    </a:pPr>
                    <a:fld id="{1DC81E13-651A-48AF-A827-1AC4139ABA28}" type="CATEGORYNAME">
                      <a:rPr lang="lv-LV" sz="1200" b="1">
                        <a:ln>
                          <a:noFill/>
                        </a:ln>
                        <a:solidFill>
                          <a:schemeClr val="tx1"/>
                        </a:solidFill>
                        <a:latin typeface="+mj-lt"/>
                        <a:ea typeface="Segoe UI Black" panose="020B0A02040204020203" pitchFamily="34" charset="0"/>
                      </a:rPr>
                      <a:pPr>
                        <a:defRPr sz="1200" b="1" i="0" u="none" strike="noStrike" kern="1200" baseline="0">
                          <a:ln>
                            <a:noFill/>
                          </a:ln>
                          <a:solidFill>
                            <a:schemeClr val="tx1"/>
                          </a:solidFill>
                          <a:latin typeface="+mj-lt"/>
                          <a:ea typeface="Segoe UI Black" panose="020B0A02040204020203" pitchFamily="34" charset="0"/>
                          <a:cs typeface="+mn-cs"/>
                        </a:defRPr>
                      </a:pPr>
                      <a:t>[CATEGORY NAME]</a:t>
                    </a:fld>
                    <a:r>
                      <a:rPr lang="lv-LV" sz="1200" b="1" baseline="0">
                        <a:ln>
                          <a:noFill/>
                        </a:ln>
                        <a:solidFill>
                          <a:schemeClr val="tx1"/>
                        </a:solidFill>
                        <a:latin typeface="+mj-lt"/>
                        <a:ea typeface="Segoe UI Black" panose="020B0A02040204020203" pitchFamily="34" charset="0"/>
                      </a:rPr>
                      <a:t> </a:t>
                    </a:r>
                    <a:fld id="{4DFEFA02-AB0E-4361-B4A9-85B2B9E8D2FC}" type="PERCENTAGE">
                      <a:rPr lang="lv-LV" sz="1200" b="1" baseline="0">
                        <a:ln>
                          <a:noFill/>
                        </a:ln>
                        <a:solidFill>
                          <a:schemeClr val="tx1"/>
                        </a:solidFill>
                        <a:latin typeface="+mj-lt"/>
                        <a:ea typeface="Segoe UI Black" panose="020B0A02040204020203" pitchFamily="34" charset="0"/>
                      </a:rPr>
                      <a:pPr>
                        <a:defRPr sz="1200" b="1" i="0" u="none" strike="noStrike" kern="1200" baseline="0">
                          <a:ln>
                            <a:noFill/>
                          </a:ln>
                          <a:solidFill>
                            <a:schemeClr val="tx1"/>
                          </a:solidFill>
                          <a:latin typeface="+mj-lt"/>
                          <a:ea typeface="Segoe UI Black" panose="020B0A02040204020203" pitchFamily="34" charset="0"/>
                          <a:cs typeface="+mn-cs"/>
                        </a:defRPr>
                      </a:pPr>
                      <a:t>[PERCENTAGE]</a:t>
                    </a:fld>
                    <a:endParaRPr lang="lv-LV" sz="1200" b="1" baseline="0">
                      <a:ln>
                        <a:noFill/>
                      </a:ln>
                      <a:solidFill>
                        <a:schemeClr val="tx1"/>
                      </a:solidFill>
                      <a:latin typeface="+mj-lt"/>
                      <a:ea typeface="Segoe UI Black" panose="020B0A02040204020203" pitchFamily="34" charset="0"/>
                    </a:endParaRPr>
                  </a:p>
                </c:rich>
              </c:tx>
              <c:spPr>
                <a:noFill/>
                <a:ln>
                  <a:noFill/>
                </a:ln>
                <a:effectLst/>
              </c:spPr>
              <c:showLegendKey val="0"/>
              <c:showVal val="0"/>
              <c:showCatName val="1"/>
              <c:showSerName val="0"/>
              <c:showPercent val="1"/>
              <c:showBubbleSize val="0"/>
              <c:extLst>
                <c:ext xmlns:c15="http://schemas.microsoft.com/office/drawing/2012/chart" uri="{CE6537A1-D6FC-4f65-9D91-7224C49458BB}">
                  <c15:layout>
                    <c:manualLayout>
                      <c:w val="0.15952664286658733"/>
                      <c:h val="0.10724546172059984"/>
                    </c:manualLayout>
                  </c15:layout>
                  <c15:dlblFieldTable/>
                  <c15:showDataLabelsRange val="0"/>
                </c:ext>
                <c:ext xmlns:c16="http://schemas.microsoft.com/office/drawing/2014/chart" uri="{C3380CC4-5D6E-409C-BE32-E72D297353CC}">
                  <c16:uniqueId val="{00000009-BD52-429E-8EDF-4B79399E4042}"/>
                </c:ext>
              </c:extLst>
            </c:dLbl>
            <c:dLbl>
              <c:idx val="3"/>
              <c:layout>
                <c:manualLayout>
                  <c:x val="6.2285898354906355E-3"/>
                  <c:y val="-2.8939418386028079E-17"/>
                </c:manualLayout>
              </c:layout>
              <c:tx>
                <c:rich>
                  <a:bodyPr rot="4140000" spcFirstLastPara="1" vertOverflow="ellipsis" vert="horz" wrap="square" lIns="38100" tIns="19050" rIns="38100" bIns="19050" anchor="ctr" anchorCtr="1">
                    <a:spAutoFit/>
                  </a:bodyPr>
                  <a:lstStyle/>
                  <a:p>
                    <a:pPr>
                      <a:defRPr sz="1200" b="1" i="0" u="none" strike="noStrike" kern="1200" baseline="0">
                        <a:ln>
                          <a:noFill/>
                        </a:ln>
                        <a:solidFill>
                          <a:schemeClr val="tx1"/>
                        </a:solidFill>
                        <a:latin typeface="+mj-lt"/>
                        <a:ea typeface="Segoe UI Black" panose="020B0A02040204020203" pitchFamily="34" charset="0"/>
                        <a:cs typeface="+mn-cs"/>
                      </a:defRPr>
                    </a:pPr>
                    <a:r>
                      <a:rPr lang="en-US" sz="1200" b="1" baseline="0">
                        <a:ln>
                          <a:noFill/>
                        </a:ln>
                        <a:solidFill>
                          <a:schemeClr val="tx1"/>
                        </a:solidFill>
                        <a:latin typeface="+mj-lt"/>
                        <a:ea typeface="Segoe UI Black" panose="020B0A02040204020203" pitchFamily="34" charset="0"/>
                      </a:rPr>
                      <a:t>Lopbarības</a:t>
                    </a:r>
                  </a:p>
                  <a:p>
                    <a:pPr>
                      <a:defRPr sz="1200" b="1" i="0" u="none" strike="noStrike" kern="1200" baseline="0">
                        <a:ln>
                          <a:noFill/>
                        </a:ln>
                        <a:solidFill>
                          <a:schemeClr val="tx1"/>
                        </a:solidFill>
                        <a:latin typeface="+mj-lt"/>
                        <a:ea typeface="Segoe UI Black" panose="020B0A02040204020203" pitchFamily="34" charset="0"/>
                        <a:cs typeface="+mn-cs"/>
                      </a:defRPr>
                    </a:pPr>
                    <a:r>
                      <a:rPr lang="en-US" sz="1200" b="1" baseline="0">
                        <a:ln>
                          <a:noFill/>
                        </a:ln>
                        <a:solidFill>
                          <a:schemeClr val="tx1"/>
                        </a:solidFill>
                        <a:latin typeface="+mj-lt"/>
                        <a:ea typeface="Segoe UI Black" panose="020B0A02040204020203" pitchFamily="34" charset="0"/>
                      </a:rPr>
                      <a:t>kultūras </a:t>
                    </a:r>
                    <a:fld id="{C7A88249-BC02-4334-ADDA-BF435AEEADAB}" type="PERCENTAGE">
                      <a:rPr lang="en-US" sz="1200" b="1" baseline="0">
                        <a:ln>
                          <a:noFill/>
                        </a:ln>
                        <a:solidFill>
                          <a:schemeClr val="tx1"/>
                        </a:solidFill>
                        <a:latin typeface="+mj-lt"/>
                        <a:ea typeface="Segoe UI Black" panose="020B0A02040204020203" pitchFamily="34" charset="0"/>
                      </a:rPr>
                      <a:pPr>
                        <a:defRPr sz="1200" b="1" i="0" u="none" strike="noStrike" kern="1200" baseline="0">
                          <a:ln>
                            <a:noFill/>
                          </a:ln>
                          <a:solidFill>
                            <a:schemeClr val="tx1"/>
                          </a:solidFill>
                          <a:latin typeface="+mj-lt"/>
                          <a:ea typeface="Segoe UI Black" panose="020B0A02040204020203" pitchFamily="34" charset="0"/>
                          <a:cs typeface="+mn-cs"/>
                        </a:defRPr>
                      </a:pPr>
                      <a:t>[PERCENTAGE]</a:t>
                    </a:fld>
                    <a:endParaRPr lang="en-US" sz="1200" b="1" baseline="0">
                      <a:ln>
                        <a:noFill/>
                      </a:ln>
                      <a:solidFill>
                        <a:schemeClr val="tx1"/>
                      </a:solidFill>
                      <a:latin typeface="+mj-lt"/>
                      <a:ea typeface="Segoe UI Black" panose="020B0A02040204020203" pitchFamily="34" charset="0"/>
                    </a:endParaRPr>
                  </a:p>
                </c:rich>
              </c:tx>
              <c:spPr>
                <a:noFill/>
                <a:ln>
                  <a:noFill/>
                </a:ln>
                <a:effectLst/>
              </c:spPr>
              <c:showLegendKey val="0"/>
              <c:showVal val="0"/>
              <c:showCatName val="1"/>
              <c:showSerName val="0"/>
              <c:showPercent val="1"/>
              <c:showBubbleSize val="0"/>
              <c:extLst>
                <c:ext xmlns:c15="http://schemas.microsoft.com/office/drawing/2012/chart" uri="{CE6537A1-D6FC-4f65-9D91-7224C49458BB}">
                  <c15:layout>
                    <c:manualLayout>
                      <c:w val="0.19856744395544296"/>
                      <c:h val="7.8831886345698501E-2"/>
                    </c:manualLayout>
                  </c15:layout>
                  <c15:dlblFieldTable/>
                  <c15:showDataLabelsRange val="0"/>
                </c:ext>
                <c:ext xmlns:c16="http://schemas.microsoft.com/office/drawing/2014/chart" uri="{C3380CC4-5D6E-409C-BE32-E72D297353CC}">
                  <c16:uniqueId val="{0000000B-BD52-429E-8EDF-4B79399E4042}"/>
                </c:ext>
              </c:extLst>
            </c:dLbl>
            <c:dLbl>
              <c:idx val="4"/>
              <c:tx>
                <c:rich>
                  <a:bodyPr rot="-5400000" spcFirstLastPara="1" vertOverflow="ellipsis" wrap="square" lIns="38100" tIns="19050" rIns="38100" bIns="19050" anchor="ctr" anchorCtr="1">
                    <a:spAutoFit/>
                  </a:bodyPr>
                  <a:lstStyle/>
                  <a:p>
                    <a:pPr>
                      <a:defRPr sz="1200" b="1" i="0" u="none" strike="noStrike" kern="1200" baseline="0">
                        <a:ln>
                          <a:noFill/>
                        </a:ln>
                        <a:solidFill>
                          <a:schemeClr val="tx1"/>
                        </a:solidFill>
                        <a:latin typeface="+mj-lt"/>
                        <a:ea typeface="Segoe UI Black" panose="020B0A02040204020203" pitchFamily="34" charset="0"/>
                        <a:cs typeface="+mn-cs"/>
                      </a:defRPr>
                    </a:pPr>
                    <a:fld id="{CB4AE175-DBD0-45A2-BA5C-D714D599CE06}" type="CATEGORYNAME">
                      <a:rPr lang="en-US" sz="1200" b="1">
                        <a:ln>
                          <a:noFill/>
                        </a:ln>
                        <a:solidFill>
                          <a:schemeClr val="tx1"/>
                        </a:solidFill>
                        <a:latin typeface="+mj-lt"/>
                        <a:ea typeface="Segoe UI Black" panose="020B0A02040204020203" pitchFamily="34" charset="0"/>
                      </a:rPr>
                      <a:pPr>
                        <a:defRPr sz="1200" b="1" i="0" u="none" strike="noStrike" kern="1200" baseline="0">
                          <a:ln>
                            <a:noFill/>
                          </a:ln>
                          <a:solidFill>
                            <a:schemeClr val="tx1"/>
                          </a:solidFill>
                          <a:latin typeface="+mj-lt"/>
                          <a:ea typeface="Segoe UI Black" panose="020B0A02040204020203" pitchFamily="34" charset="0"/>
                          <a:cs typeface="+mn-cs"/>
                        </a:defRPr>
                      </a:pPr>
                      <a:t>[CATEGORY NAME]</a:t>
                    </a:fld>
                    <a:r>
                      <a:rPr lang="en-US" sz="1200" b="1" baseline="0">
                        <a:ln>
                          <a:noFill/>
                        </a:ln>
                        <a:solidFill>
                          <a:schemeClr val="tx1"/>
                        </a:solidFill>
                        <a:latin typeface="+mj-lt"/>
                        <a:ea typeface="Segoe UI Black" panose="020B0A02040204020203" pitchFamily="34" charset="0"/>
                      </a:rPr>
                      <a:t> </a:t>
                    </a:r>
                    <a:fld id="{27786B52-5837-4133-A500-7996D8D533DA}" type="PERCENTAGE">
                      <a:rPr lang="en-US" sz="1200" b="1" baseline="0">
                        <a:ln>
                          <a:noFill/>
                        </a:ln>
                        <a:solidFill>
                          <a:schemeClr val="tx1"/>
                        </a:solidFill>
                        <a:latin typeface="+mj-lt"/>
                        <a:ea typeface="Segoe UI Black" panose="020B0A02040204020203" pitchFamily="34" charset="0"/>
                      </a:rPr>
                      <a:pPr>
                        <a:defRPr sz="1200" b="1" i="0" u="none" strike="noStrike" kern="1200" baseline="0">
                          <a:ln>
                            <a:noFill/>
                          </a:ln>
                          <a:solidFill>
                            <a:schemeClr val="tx1"/>
                          </a:solidFill>
                          <a:latin typeface="+mj-lt"/>
                          <a:ea typeface="Segoe UI Black" panose="020B0A02040204020203" pitchFamily="34" charset="0"/>
                          <a:cs typeface="+mn-cs"/>
                        </a:defRPr>
                      </a:pPr>
                      <a:t>[PERCENTAGE]</a:t>
                    </a:fld>
                    <a:endParaRPr lang="en-US" sz="1200" b="1" baseline="0">
                      <a:ln>
                        <a:noFill/>
                      </a:ln>
                      <a:solidFill>
                        <a:schemeClr val="tx1"/>
                      </a:solidFill>
                      <a:latin typeface="+mj-lt"/>
                      <a:ea typeface="Segoe UI Black" panose="020B0A02040204020203" pitchFamily="34" charset="0"/>
                    </a:endParaRPr>
                  </a:p>
                </c:rich>
              </c:tx>
              <c:spPr>
                <a:noFill/>
                <a:ln>
                  <a:noFill/>
                </a:ln>
                <a:effectLst/>
              </c:sp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layout>
                    <c:manualLayout>
                      <c:w val="0.14062135235142509"/>
                      <c:h val="0.14446550534774313"/>
                    </c:manualLayout>
                  </c15:layout>
                  <c15:dlblFieldTable/>
                  <c15:showDataLabelsRange val="0"/>
                </c:ext>
                <c:ext xmlns:c16="http://schemas.microsoft.com/office/drawing/2014/chart" uri="{C3380CC4-5D6E-409C-BE32-E72D297353CC}">
                  <c16:uniqueId val="{0000000D-BD52-429E-8EDF-4B79399E4042}"/>
                </c:ext>
              </c:extLst>
            </c:dLbl>
            <c:dLbl>
              <c:idx val="5"/>
              <c:tx>
                <c:rich>
                  <a:bodyPr rot="-4560000" vertOverflow="overflow" horzOverflow="overflow" wrap="none" lIns="0" tIns="0" rIns="0" bIns="0" anchor="ctr">
                    <a:noAutofit/>
                  </a:bodyPr>
                  <a:lstStyle/>
                  <a:p>
                    <a:pPr>
                      <a:defRPr sz="1200" b="1">
                        <a:latin typeface="+mj-lt"/>
                      </a:defRPr>
                    </a:pPr>
                    <a:fld id="{625B6539-BF3C-45D0-BB80-0A271C385932}" type="CATEGORYNAME">
                      <a:rPr lang="en-US" sz="1200" b="1" baseline="0">
                        <a:ln>
                          <a:noFill/>
                        </a:ln>
                        <a:solidFill>
                          <a:schemeClr val="tx1"/>
                        </a:solidFill>
                        <a:latin typeface="+mj-lt"/>
                        <a:ea typeface="Segoe UI Black" panose="020B0A02040204020203" pitchFamily="34" charset="0"/>
                      </a:rPr>
                      <a:pPr>
                        <a:defRPr sz="1200" b="1">
                          <a:latin typeface="+mj-lt"/>
                        </a:defRPr>
                      </a:pPr>
                      <a:t>[CATEGORY NAME]</a:t>
                    </a:fld>
                    <a:r>
                      <a:rPr lang="en-US" sz="1200" b="1" baseline="0">
                        <a:ln>
                          <a:noFill/>
                        </a:ln>
                        <a:solidFill>
                          <a:schemeClr val="tx1"/>
                        </a:solidFill>
                        <a:latin typeface="+mj-lt"/>
                        <a:ea typeface="Segoe UI Black" panose="020B0A02040204020203" pitchFamily="34" charset="0"/>
                      </a:rPr>
                      <a:t> </a:t>
                    </a:r>
                    <a:fld id="{578B5CAB-10A1-4E7F-A8A2-098AE64289D7}" type="PERCENTAGE">
                      <a:rPr lang="en-US" sz="1200" b="1" baseline="0">
                        <a:ln>
                          <a:noFill/>
                        </a:ln>
                        <a:solidFill>
                          <a:schemeClr val="tx1"/>
                        </a:solidFill>
                        <a:latin typeface="+mj-lt"/>
                        <a:ea typeface="Segoe UI Black" panose="020B0A02040204020203" pitchFamily="34" charset="0"/>
                      </a:rPr>
                      <a:pPr>
                        <a:defRPr sz="1200" b="1">
                          <a:latin typeface="+mj-lt"/>
                        </a:defRPr>
                      </a:pPr>
                      <a:t>[PERCENTAGE]</a:t>
                    </a:fld>
                    <a:endParaRPr lang="en-US" sz="1200" b="1" baseline="0">
                      <a:ln>
                        <a:noFill/>
                      </a:ln>
                      <a:solidFill>
                        <a:schemeClr val="tx1"/>
                      </a:solidFill>
                      <a:latin typeface="+mj-lt"/>
                      <a:ea typeface="Segoe UI Black" panose="020B0A02040204020203" pitchFamily="34" charset="0"/>
                    </a:endParaRPr>
                  </a:p>
                </c:rich>
              </c:tx>
              <c:spPr>
                <a:noFill/>
                <a:ln>
                  <a:noFill/>
                </a:ln>
                <a:effectLst/>
              </c:spPr>
              <c:showLegendKey val="0"/>
              <c:showVal val="0"/>
              <c:showCatName val="1"/>
              <c:showSerName val="0"/>
              <c:showPercent val="1"/>
              <c:showBubbleSize val="0"/>
              <c:extLst>
                <c:ext xmlns:c15="http://schemas.microsoft.com/office/drawing/2012/chart" uri="{CE6537A1-D6FC-4f65-9D91-7224C49458BB}">
                  <c15:layout>
                    <c:manualLayout>
                      <c:w val="0.23476653351273996"/>
                      <c:h val="5.2055417309907925E-2"/>
                    </c:manualLayout>
                  </c15:layout>
                  <c15:dlblFieldTable/>
                  <c15:showDataLabelsRange val="0"/>
                </c:ext>
                <c:ext xmlns:c16="http://schemas.microsoft.com/office/drawing/2014/chart" uri="{C3380CC4-5D6E-409C-BE32-E72D297353CC}">
                  <c16:uniqueId val="{0000000F-BD52-429E-8EDF-4B79399E4042}"/>
                </c:ext>
              </c:extLst>
            </c:dLbl>
            <c:dLbl>
              <c:idx val="6"/>
              <c:tx>
                <c:rich>
                  <a:bodyPr rot="-3360000" spcFirstLastPara="1" vertOverflow="ellipsis" wrap="square" lIns="38100" tIns="19050" rIns="38100" bIns="19050" anchor="ctr" anchorCtr="1">
                    <a:spAutoFit/>
                  </a:bodyPr>
                  <a:lstStyle/>
                  <a:p>
                    <a:pPr>
                      <a:defRPr sz="1200" b="1" i="0" u="none" strike="noStrike" kern="1200" baseline="0">
                        <a:ln>
                          <a:noFill/>
                        </a:ln>
                        <a:solidFill>
                          <a:schemeClr val="tx1"/>
                        </a:solidFill>
                        <a:latin typeface="+mj-lt"/>
                        <a:ea typeface="Segoe UI Black" panose="020B0A02040204020203" pitchFamily="34" charset="0"/>
                        <a:cs typeface="+mn-cs"/>
                      </a:defRPr>
                    </a:pPr>
                    <a:fld id="{046F4FEF-2ED0-4AB0-9E1D-F6F8ACBB79ED}" type="CATEGORYNAME">
                      <a:rPr lang="en-US" sz="1200" b="1">
                        <a:ln>
                          <a:noFill/>
                        </a:ln>
                        <a:solidFill>
                          <a:schemeClr val="tx1"/>
                        </a:solidFill>
                        <a:latin typeface="+mj-lt"/>
                        <a:ea typeface="Segoe UI Black" panose="020B0A02040204020203" pitchFamily="34" charset="0"/>
                      </a:rPr>
                      <a:pPr>
                        <a:defRPr sz="1200" b="1" i="0" u="none" strike="noStrike" kern="1200" baseline="0">
                          <a:ln>
                            <a:noFill/>
                          </a:ln>
                          <a:solidFill>
                            <a:schemeClr val="tx1"/>
                          </a:solidFill>
                          <a:latin typeface="+mj-lt"/>
                          <a:ea typeface="Segoe UI Black" panose="020B0A02040204020203" pitchFamily="34" charset="0"/>
                          <a:cs typeface="+mn-cs"/>
                        </a:defRPr>
                      </a:pPr>
                      <a:t>[CATEGORY NAME]</a:t>
                    </a:fld>
                    <a:r>
                      <a:rPr lang="en-US" sz="1200" b="1" baseline="0">
                        <a:ln>
                          <a:noFill/>
                        </a:ln>
                        <a:solidFill>
                          <a:schemeClr val="tx1"/>
                        </a:solidFill>
                        <a:latin typeface="+mj-lt"/>
                        <a:ea typeface="Segoe UI Black" panose="020B0A02040204020203" pitchFamily="34" charset="0"/>
                      </a:rPr>
                      <a:t> </a:t>
                    </a:r>
                    <a:fld id="{DFBBAC27-9A9A-4504-ABC6-7D1CFE53BB04}" type="PERCENTAGE">
                      <a:rPr lang="en-US" sz="1200" b="1" baseline="0">
                        <a:ln>
                          <a:noFill/>
                        </a:ln>
                        <a:solidFill>
                          <a:schemeClr val="tx1"/>
                        </a:solidFill>
                        <a:latin typeface="+mj-lt"/>
                        <a:ea typeface="Segoe UI Black" panose="020B0A02040204020203" pitchFamily="34" charset="0"/>
                      </a:rPr>
                      <a:pPr>
                        <a:defRPr sz="1200" b="1" i="0" u="none" strike="noStrike" kern="1200" baseline="0">
                          <a:ln>
                            <a:noFill/>
                          </a:ln>
                          <a:solidFill>
                            <a:schemeClr val="tx1"/>
                          </a:solidFill>
                          <a:latin typeface="+mj-lt"/>
                          <a:ea typeface="Segoe UI Black" panose="020B0A02040204020203" pitchFamily="34" charset="0"/>
                          <a:cs typeface="+mn-cs"/>
                        </a:defRPr>
                      </a:pPr>
                      <a:t>[PERCENTAGE]</a:t>
                    </a:fld>
                    <a:endParaRPr lang="en-US" sz="1200" b="1" baseline="0">
                      <a:ln>
                        <a:noFill/>
                      </a:ln>
                      <a:solidFill>
                        <a:schemeClr val="tx1"/>
                      </a:solidFill>
                      <a:latin typeface="+mj-lt"/>
                      <a:ea typeface="Segoe UI Black" panose="020B0A02040204020203" pitchFamily="34" charset="0"/>
                    </a:endParaRPr>
                  </a:p>
                </c:rich>
              </c:tx>
              <c:spPr>
                <a:noFill/>
                <a:ln>
                  <a:noFill/>
                </a:ln>
                <a:effectLst/>
              </c:sp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layout>
                    <c:manualLayout>
                      <c:w val="0.15346048680696395"/>
                      <c:h val="0.12783647900366044"/>
                    </c:manualLayout>
                  </c15:layout>
                  <c15:dlblFieldTable/>
                  <c15:showDataLabelsRange val="0"/>
                </c:ext>
                <c:ext xmlns:c16="http://schemas.microsoft.com/office/drawing/2014/chart" uri="{C3380CC4-5D6E-409C-BE32-E72D297353CC}">
                  <c16:uniqueId val="{00000011-BD52-429E-8EDF-4B79399E4042}"/>
                </c:ext>
              </c:extLst>
            </c:dLbl>
            <c:dLbl>
              <c:idx val="7"/>
              <c:tx>
                <c:rich>
                  <a:bodyPr rot="-2460000" spcFirstLastPara="1" vertOverflow="ellipsis" vert="horz" wrap="square" lIns="38100" tIns="19050" rIns="38100" bIns="19050" anchor="ctr" anchorCtr="1">
                    <a:spAutoFit/>
                  </a:bodyPr>
                  <a:lstStyle/>
                  <a:p>
                    <a:pPr>
                      <a:defRPr sz="1200" b="1" i="0" u="none" strike="noStrike" kern="1200" baseline="0">
                        <a:ln>
                          <a:noFill/>
                        </a:ln>
                        <a:solidFill>
                          <a:schemeClr val="tx1"/>
                        </a:solidFill>
                        <a:latin typeface="+mj-lt"/>
                        <a:ea typeface="Segoe UI Black" panose="020B0A02040204020203" pitchFamily="34" charset="0"/>
                        <a:cs typeface="+mn-cs"/>
                      </a:defRPr>
                    </a:pPr>
                    <a:fld id="{67EB1FFF-BE64-45F4-A5B1-3311BBEE5E2F}" type="CATEGORYNAME">
                      <a:rPr lang="en-US" sz="1200" b="1">
                        <a:latin typeface="+mj-lt"/>
                      </a:rPr>
                      <a:pPr>
                        <a:defRPr sz="1200" b="1" i="0" u="none" strike="noStrike" kern="1200" baseline="0">
                          <a:ln>
                            <a:noFill/>
                          </a:ln>
                          <a:solidFill>
                            <a:schemeClr val="tx1"/>
                          </a:solidFill>
                          <a:latin typeface="+mj-lt"/>
                          <a:ea typeface="Segoe UI Black" panose="020B0A02040204020203" pitchFamily="34" charset="0"/>
                          <a:cs typeface="+mn-cs"/>
                        </a:defRPr>
                      </a:pPr>
                      <a:t>[CATEGORY NAME]</a:t>
                    </a:fld>
                    <a:r>
                      <a:rPr lang="en-US" sz="1200" b="1" baseline="0">
                        <a:latin typeface="+mj-lt"/>
                      </a:rPr>
                      <a:t> </a:t>
                    </a:r>
                    <a:fld id="{2005DA62-C09B-44EC-86D1-E30B8036C66F}" type="PERCENTAGE">
                      <a:rPr lang="en-US" sz="1200" b="1" baseline="0">
                        <a:latin typeface="+mj-lt"/>
                      </a:rPr>
                      <a:pPr>
                        <a:defRPr sz="1200" b="1" i="0" u="none" strike="noStrike" kern="1200" baseline="0">
                          <a:ln>
                            <a:noFill/>
                          </a:ln>
                          <a:solidFill>
                            <a:schemeClr val="tx1"/>
                          </a:solidFill>
                          <a:latin typeface="+mj-lt"/>
                          <a:ea typeface="Segoe UI Black" panose="020B0A02040204020203" pitchFamily="34" charset="0"/>
                          <a:cs typeface="+mn-cs"/>
                        </a:defRPr>
                      </a:pPr>
                      <a:t>[PERCENTAGE]</a:t>
                    </a:fld>
                    <a:endParaRPr lang="en-US" sz="1200" b="1" baseline="0">
                      <a:latin typeface="+mj-lt"/>
                    </a:endParaRPr>
                  </a:p>
                </c:rich>
              </c:tx>
              <c:spPr>
                <a:noFill/>
                <a:ln>
                  <a:noFill/>
                </a:ln>
                <a:effectLst/>
              </c:sp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layout>
                    <c:manualLayout>
                      <c:w val="0.18508572465517434"/>
                      <c:h val="6.9505857000082383E-2"/>
                    </c:manualLayout>
                  </c15:layout>
                  <c15:dlblFieldTable/>
                  <c15:showDataLabelsRange val="0"/>
                </c:ext>
                <c:ext xmlns:c16="http://schemas.microsoft.com/office/drawing/2014/chart" uri="{C3380CC4-5D6E-409C-BE32-E72D297353CC}">
                  <c16:uniqueId val="{00000013-BD52-429E-8EDF-4B79399E4042}"/>
                </c:ext>
              </c:extLst>
            </c:dLbl>
            <c:dLbl>
              <c:idx val="8"/>
              <c:layout>
                <c:manualLayout>
                  <c:x val="-2.3148148148148997E-3"/>
                  <c:y val="1.0958964158707718E-7"/>
                </c:manualLayout>
              </c:layout>
              <c:tx>
                <c:rich>
                  <a:bodyPr rot="-1620000" spcFirstLastPara="1" vertOverflow="ellipsis" wrap="square" lIns="38100" tIns="19050" rIns="38100" bIns="19050" anchor="ctr" anchorCtr="1">
                    <a:spAutoFit/>
                  </a:bodyPr>
                  <a:lstStyle/>
                  <a:p>
                    <a:pPr>
                      <a:defRPr sz="1200" b="1" i="0" u="none" strike="noStrike" kern="1200" baseline="0">
                        <a:ln>
                          <a:noFill/>
                        </a:ln>
                        <a:solidFill>
                          <a:schemeClr val="tx1"/>
                        </a:solidFill>
                        <a:latin typeface="+mj-lt"/>
                        <a:ea typeface="Segoe UI Black" panose="020B0A02040204020203" pitchFamily="34" charset="0"/>
                        <a:cs typeface="+mn-cs"/>
                      </a:defRPr>
                    </a:pPr>
                    <a:fld id="{12EDFD0A-BFC4-4029-9B47-D815362B7C43}" type="CATEGORYNAME">
                      <a:rPr lang="en-US" sz="1200" b="1">
                        <a:ln>
                          <a:noFill/>
                        </a:ln>
                        <a:solidFill>
                          <a:schemeClr val="tx1"/>
                        </a:solidFill>
                        <a:latin typeface="+mj-lt"/>
                        <a:ea typeface="Segoe UI Black" panose="020B0A02040204020203" pitchFamily="34" charset="0"/>
                      </a:rPr>
                      <a:pPr>
                        <a:defRPr sz="1200" b="1" i="0" u="none" strike="noStrike" kern="1200" baseline="0">
                          <a:ln>
                            <a:noFill/>
                          </a:ln>
                          <a:solidFill>
                            <a:schemeClr val="tx1"/>
                          </a:solidFill>
                          <a:latin typeface="+mj-lt"/>
                          <a:ea typeface="Segoe UI Black" panose="020B0A02040204020203" pitchFamily="34" charset="0"/>
                          <a:cs typeface="+mn-cs"/>
                        </a:defRPr>
                      </a:pPr>
                      <a:t>[CATEGORY NAME]</a:t>
                    </a:fld>
                    <a:r>
                      <a:rPr lang="en-US" sz="1200" b="1" baseline="0">
                        <a:ln>
                          <a:noFill/>
                        </a:ln>
                        <a:solidFill>
                          <a:schemeClr val="tx1"/>
                        </a:solidFill>
                        <a:latin typeface="+mj-lt"/>
                        <a:ea typeface="Segoe UI Black" panose="020B0A02040204020203" pitchFamily="34" charset="0"/>
                      </a:rPr>
                      <a:t> </a:t>
                    </a:r>
                    <a:fld id="{002C35BC-18B7-455A-960F-DBE0FC845DB2}" type="PERCENTAGE">
                      <a:rPr lang="en-US" sz="1200" b="1" baseline="0">
                        <a:ln>
                          <a:noFill/>
                        </a:ln>
                        <a:solidFill>
                          <a:schemeClr val="tx1"/>
                        </a:solidFill>
                        <a:latin typeface="+mj-lt"/>
                        <a:ea typeface="Segoe UI Black" panose="020B0A02040204020203" pitchFamily="34" charset="0"/>
                      </a:rPr>
                      <a:pPr>
                        <a:defRPr sz="1200" b="1" i="0" u="none" strike="noStrike" kern="1200" baseline="0">
                          <a:ln>
                            <a:noFill/>
                          </a:ln>
                          <a:solidFill>
                            <a:schemeClr val="tx1"/>
                          </a:solidFill>
                          <a:latin typeface="+mj-lt"/>
                          <a:ea typeface="Segoe UI Black" panose="020B0A02040204020203" pitchFamily="34" charset="0"/>
                          <a:cs typeface="+mn-cs"/>
                        </a:defRPr>
                      </a:pPr>
                      <a:t>[PERCENTAGE]</a:t>
                    </a:fld>
                    <a:endParaRPr lang="en-US" sz="1200" b="1" baseline="0">
                      <a:ln>
                        <a:noFill/>
                      </a:ln>
                      <a:solidFill>
                        <a:schemeClr val="tx1"/>
                      </a:solidFill>
                      <a:latin typeface="+mj-lt"/>
                      <a:ea typeface="Segoe UI Black" panose="020B0A02040204020203" pitchFamily="34" charset="0"/>
                    </a:endParaRPr>
                  </a:p>
                </c:rich>
              </c:tx>
              <c:spPr>
                <a:noFill/>
                <a:ln>
                  <a:noFill/>
                </a:ln>
                <a:effectLst/>
              </c:sp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layout>
                    <c:manualLayout>
                      <c:w val="0.12670207252158033"/>
                      <c:h val="7.8831886345698501E-2"/>
                    </c:manualLayout>
                  </c15:layout>
                  <c15:dlblFieldTable/>
                  <c15:showDataLabelsRange val="0"/>
                </c:ext>
                <c:ext xmlns:c16="http://schemas.microsoft.com/office/drawing/2014/chart" uri="{C3380CC4-5D6E-409C-BE32-E72D297353CC}">
                  <c16:uniqueId val="{00000015-BD52-429E-8EDF-4B79399E4042}"/>
                </c:ext>
              </c:extLst>
            </c:dLbl>
            <c:dLbl>
              <c:idx val="9"/>
              <c:tx>
                <c:rich>
                  <a:bodyPr rot="-900000" spcFirstLastPara="1" vertOverflow="ellipsis" wrap="square" lIns="38100" tIns="19050" rIns="38100" bIns="19050" anchor="ctr" anchorCtr="1">
                    <a:spAutoFit/>
                  </a:bodyPr>
                  <a:lstStyle/>
                  <a:p>
                    <a:pPr>
                      <a:defRPr sz="1200" b="1" i="0" u="none" strike="noStrike" kern="1200" baseline="0">
                        <a:ln>
                          <a:noFill/>
                        </a:ln>
                        <a:solidFill>
                          <a:schemeClr val="tx1"/>
                        </a:solidFill>
                        <a:latin typeface="+mj-lt"/>
                        <a:ea typeface="Segoe UI Black" panose="020B0A02040204020203" pitchFamily="34" charset="0"/>
                        <a:cs typeface="+mn-cs"/>
                      </a:defRPr>
                    </a:pPr>
                    <a:fld id="{FA782EF5-B7B1-4703-894C-6970F105F31F}" type="CATEGORYNAME">
                      <a:rPr lang="lv-LV" sz="1200" b="1">
                        <a:ln>
                          <a:noFill/>
                        </a:ln>
                        <a:solidFill>
                          <a:schemeClr val="tx1"/>
                        </a:solidFill>
                        <a:latin typeface="+mj-lt"/>
                        <a:ea typeface="Segoe UI Black" panose="020B0A02040204020203" pitchFamily="34" charset="0"/>
                      </a:rPr>
                      <a:pPr>
                        <a:defRPr sz="1200" b="1" i="0" u="none" strike="noStrike" kern="1200" baseline="0">
                          <a:ln>
                            <a:noFill/>
                          </a:ln>
                          <a:solidFill>
                            <a:schemeClr val="tx1"/>
                          </a:solidFill>
                          <a:latin typeface="+mj-lt"/>
                          <a:ea typeface="Segoe UI Black" panose="020B0A02040204020203" pitchFamily="34" charset="0"/>
                          <a:cs typeface="+mn-cs"/>
                        </a:defRPr>
                      </a:pPr>
                      <a:t>[CATEGORY NAME]</a:t>
                    </a:fld>
                    <a:r>
                      <a:rPr lang="lv-LV" sz="1200" b="1" baseline="0">
                        <a:ln>
                          <a:noFill/>
                        </a:ln>
                        <a:solidFill>
                          <a:schemeClr val="tx1"/>
                        </a:solidFill>
                        <a:latin typeface="+mj-lt"/>
                        <a:ea typeface="Segoe UI Black" panose="020B0A02040204020203" pitchFamily="34" charset="0"/>
                      </a:rPr>
                      <a:t> 4%</a:t>
                    </a:r>
                  </a:p>
                </c:rich>
              </c:tx>
              <c:spPr>
                <a:noFill/>
                <a:ln>
                  <a:noFill/>
                </a:ln>
                <a:effectLst/>
              </c:sp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layout>
                    <c:manualLayout>
                      <c:w val="0.15118249042366572"/>
                      <c:h val="0.1207042489854514"/>
                    </c:manualLayout>
                  </c15:layout>
                  <c15:dlblFieldTable/>
                  <c15:showDataLabelsRange val="0"/>
                </c:ext>
                <c:ext xmlns:c16="http://schemas.microsoft.com/office/drawing/2014/chart" uri="{C3380CC4-5D6E-409C-BE32-E72D297353CC}">
                  <c16:uniqueId val="{00000017-BD52-429E-8EDF-4B79399E4042}"/>
                </c:ext>
              </c:extLst>
            </c:dLbl>
            <c:dLbl>
              <c:idx val="10"/>
              <c:tx>
                <c:rich>
                  <a:bodyPr rot="-600000" spcFirstLastPara="1" vertOverflow="ellipsis" wrap="square" lIns="38100" tIns="19050" rIns="38100" bIns="19050" anchor="ctr" anchorCtr="1">
                    <a:spAutoFit/>
                  </a:bodyPr>
                  <a:lstStyle/>
                  <a:p>
                    <a:pPr>
                      <a:defRPr sz="1200" b="1" i="0" u="none" strike="noStrike" kern="1200" baseline="0">
                        <a:ln>
                          <a:noFill/>
                        </a:ln>
                        <a:solidFill>
                          <a:schemeClr val="tx1"/>
                        </a:solidFill>
                        <a:latin typeface="+mj-lt"/>
                        <a:ea typeface="Segoe UI Black" panose="020B0A02040204020203" pitchFamily="34" charset="0"/>
                        <a:cs typeface="+mn-cs"/>
                      </a:defRPr>
                    </a:pPr>
                    <a:fld id="{40CEA685-FA44-405F-8C86-9D6F6B1CD05B}" type="CATEGORYNAME">
                      <a:rPr lang="lv-LV" sz="1200" b="1">
                        <a:ln>
                          <a:noFill/>
                        </a:ln>
                        <a:solidFill>
                          <a:schemeClr val="tx1"/>
                        </a:solidFill>
                        <a:latin typeface="+mj-lt"/>
                        <a:ea typeface="Segoe UI Black" panose="020B0A02040204020203" pitchFamily="34" charset="0"/>
                      </a:rPr>
                      <a:pPr>
                        <a:defRPr sz="1200" b="1" i="0" u="none" strike="noStrike" kern="1200" baseline="0">
                          <a:ln>
                            <a:noFill/>
                          </a:ln>
                          <a:solidFill>
                            <a:schemeClr val="tx1"/>
                          </a:solidFill>
                          <a:latin typeface="+mj-lt"/>
                          <a:ea typeface="Segoe UI Black" panose="020B0A02040204020203" pitchFamily="34" charset="0"/>
                          <a:cs typeface="+mn-cs"/>
                        </a:defRPr>
                      </a:pPr>
                      <a:t>[CATEGORY NAME]</a:t>
                    </a:fld>
                    <a:r>
                      <a:rPr lang="lv-LV" sz="1200" b="1" baseline="0">
                        <a:ln>
                          <a:noFill/>
                        </a:ln>
                        <a:solidFill>
                          <a:schemeClr val="tx1"/>
                        </a:solidFill>
                        <a:latin typeface="+mj-lt"/>
                        <a:ea typeface="Segoe UI Black" panose="020B0A02040204020203" pitchFamily="34" charset="0"/>
                      </a:rPr>
                      <a:t> </a:t>
                    </a:r>
                    <a:fld id="{BC4A3354-C5EA-4C79-B12B-322FD340264A}" type="PERCENTAGE">
                      <a:rPr lang="lv-LV" sz="1200" b="1" baseline="0">
                        <a:ln>
                          <a:noFill/>
                        </a:ln>
                        <a:solidFill>
                          <a:schemeClr val="tx1"/>
                        </a:solidFill>
                        <a:latin typeface="+mj-lt"/>
                        <a:ea typeface="Segoe UI Black" panose="020B0A02040204020203" pitchFamily="34" charset="0"/>
                      </a:rPr>
                      <a:pPr>
                        <a:defRPr sz="1200" b="1" i="0" u="none" strike="noStrike" kern="1200" baseline="0">
                          <a:ln>
                            <a:noFill/>
                          </a:ln>
                          <a:solidFill>
                            <a:schemeClr val="tx1"/>
                          </a:solidFill>
                          <a:latin typeface="+mj-lt"/>
                          <a:ea typeface="Segoe UI Black" panose="020B0A02040204020203" pitchFamily="34" charset="0"/>
                          <a:cs typeface="+mn-cs"/>
                        </a:defRPr>
                      </a:pPr>
                      <a:t>[PERCENTAGE]</a:t>
                    </a:fld>
                    <a:endParaRPr lang="lv-LV" sz="1200" b="1" baseline="0">
                      <a:ln>
                        <a:noFill/>
                      </a:ln>
                      <a:solidFill>
                        <a:schemeClr val="tx1"/>
                      </a:solidFill>
                      <a:latin typeface="+mj-lt"/>
                      <a:ea typeface="Segoe UI Black" panose="020B0A02040204020203" pitchFamily="34" charset="0"/>
                    </a:endParaRPr>
                  </a:p>
                </c:rich>
              </c:tx>
              <c:spPr>
                <a:noFill/>
                <a:ln>
                  <a:noFill/>
                </a:ln>
                <a:effectLst/>
              </c:sp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layout>
                    <c:manualLayout>
                      <c:w val="0.16246653726893895"/>
                      <c:h val="7.8831886345698501E-2"/>
                    </c:manualLayout>
                  </c15:layout>
                  <c15:dlblFieldTable/>
                  <c15:showDataLabelsRange val="0"/>
                </c:ext>
                <c:ext xmlns:c16="http://schemas.microsoft.com/office/drawing/2014/chart" uri="{C3380CC4-5D6E-409C-BE32-E72D297353CC}">
                  <c16:uniqueId val="{00000019-BD52-429E-8EDF-4B79399E4042}"/>
                </c:ext>
              </c:extLst>
            </c:dLbl>
            <c:dLbl>
              <c:idx val="11"/>
              <c:delete val="1"/>
              <c:extLst>
                <c:ext xmlns:c15="http://schemas.microsoft.com/office/drawing/2012/chart" uri="{CE6537A1-D6FC-4f65-9D91-7224C49458BB}"/>
                <c:ext xmlns:c16="http://schemas.microsoft.com/office/drawing/2014/chart" uri="{C3380CC4-5D6E-409C-BE32-E72D297353CC}">
                  <c16:uniqueId val="{0000001B-BD52-429E-8EDF-4B79399E4042}"/>
                </c:ext>
              </c:extLst>
            </c:dLbl>
            <c:dLbl>
              <c:idx val="12"/>
              <c:layout>
                <c:manualLayout>
                  <c:x val="2.1990831875182196E-2"/>
                  <c:y val="0"/>
                </c:manualLayout>
              </c:layout>
              <c:tx>
                <c:rich>
                  <a:bodyPr rot="300000" spcFirstLastPara="1" vertOverflow="ellipsis" wrap="square" lIns="38100" tIns="19050" rIns="38100" bIns="19050" anchor="ctr" anchorCtr="1">
                    <a:spAutoFit/>
                  </a:bodyPr>
                  <a:lstStyle/>
                  <a:p>
                    <a:pPr>
                      <a:defRPr sz="1200" b="1" i="0" u="none" strike="noStrike" kern="1200" baseline="0">
                        <a:ln>
                          <a:noFill/>
                        </a:ln>
                        <a:solidFill>
                          <a:schemeClr val="tx1"/>
                        </a:solidFill>
                        <a:latin typeface="+mj-lt"/>
                        <a:ea typeface="Segoe UI Black" panose="020B0A02040204020203" pitchFamily="34" charset="0"/>
                        <a:cs typeface="+mn-cs"/>
                      </a:defRPr>
                    </a:pPr>
                    <a:fld id="{13A73A64-6789-452A-8195-77E6E7E8F792}" type="CATEGORYNAME">
                      <a:rPr lang="lv-LV" sz="1200" b="1">
                        <a:ln>
                          <a:noFill/>
                        </a:ln>
                        <a:solidFill>
                          <a:schemeClr val="tx1"/>
                        </a:solidFill>
                        <a:latin typeface="+mj-lt"/>
                        <a:ea typeface="Segoe UI Black" panose="020B0A02040204020203" pitchFamily="34" charset="0"/>
                      </a:rPr>
                      <a:pPr>
                        <a:defRPr sz="1200" b="1" i="0" u="none" strike="noStrike" kern="1200" baseline="0">
                          <a:ln>
                            <a:noFill/>
                          </a:ln>
                          <a:solidFill>
                            <a:schemeClr val="tx1"/>
                          </a:solidFill>
                          <a:latin typeface="+mj-lt"/>
                          <a:ea typeface="Segoe UI Black" panose="020B0A02040204020203" pitchFamily="34" charset="0"/>
                          <a:cs typeface="+mn-cs"/>
                        </a:defRPr>
                      </a:pPr>
                      <a:t>[CATEGORY NAME]</a:t>
                    </a:fld>
                    <a:r>
                      <a:rPr lang="lv-LV" sz="1200" b="1" baseline="0">
                        <a:ln>
                          <a:noFill/>
                        </a:ln>
                        <a:solidFill>
                          <a:schemeClr val="tx1"/>
                        </a:solidFill>
                        <a:latin typeface="+mj-lt"/>
                        <a:ea typeface="Segoe UI Black" panose="020B0A02040204020203" pitchFamily="34" charset="0"/>
                      </a:rPr>
                      <a:t> </a:t>
                    </a:r>
                    <a:fld id="{27ADB22D-F385-47E7-A545-A1C1C966E914}" type="PERCENTAGE">
                      <a:rPr lang="lv-LV" sz="1200" b="1" baseline="0">
                        <a:ln>
                          <a:noFill/>
                        </a:ln>
                        <a:solidFill>
                          <a:schemeClr val="tx1"/>
                        </a:solidFill>
                        <a:latin typeface="+mj-lt"/>
                        <a:ea typeface="Segoe UI Black" panose="020B0A02040204020203" pitchFamily="34" charset="0"/>
                      </a:rPr>
                      <a:pPr>
                        <a:defRPr sz="1200" b="1" i="0" u="none" strike="noStrike" kern="1200" baseline="0">
                          <a:ln>
                            <a:noFill/>
                          </a:ln>
                          <a:solidFill>
                            <a:schemeClr val="tx1"/>
                          </a:solidFill>
                          <a:latin typeface="+mj-lt"/>
                          <a:ea typeface="Segoe UI Black" panose="020B0A02040204020203" pitchFamily="34" charset="0"/>
                          <a:cs typeface="+mn-cs"/>
                        </a:defRPr>
                      </a:pPr>
                      <a:t>[PERCENTAGE]</a:t>
                    </a:fld>
                    <a:endParaRPr lang="lv-LV" sz="1200" b="1" baseline="0">
                      <a:ln>
                        <a:noFill/>
                      </a:ln>
                      <a:solidFill>
                        <a:schemeClr val="tx1"/>
                      </a:solidFill>
                      <a:latin typeface="+mj-lt"/>
                      <a:ea typeface="Segoe UI Black" panose="020B0A02040204020203" pitchFamily="34" charset="0"/>
                    </a:endParaRPr>
                  </a:p>
                </c:rich>
              </c:tx>
              <c:spPr>
                <a:noFill/>
                <a:ln>
                  <a:noFill/>
                </a:ln>
                <a:effectLst/>
              </c:sp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layout>
                    <c:manualLayout>
                      <c:w val="0.19130777923592884"/>
                      <c:h val="6.9505915100904661E-2"/>
                    </c:manualLayout>
                  </c15:layout>
                  <c15:dlblFieldTable/>
                  <c15:showDataLabelsRange val="0"/>
                </c:ext>
                <c:ext xmlns:c16="http://schemas.microsoft.com/office/drawing/2014/chart" uri="{C3380CC4-5D6E-409C-BE32-E72D297353CC}">
                  <c16:uniqueId val="{0000001D-BD52-429E-8EDF-4B79399E4042}"/>
                </c:ext>
              </c:extLst>
            </c:dLbl>
            <c:dLbl>
              <c:idx val="13"/>
              <c:delete val="1"/>
              <c:extLst>
                <c:ext xmlns:c15="http://schemas.microsoft.com/office/drawing/2012/chart" uri="{CE6537A1-D6FC-4f65-9D91-7224C49458BB}"/>
                <c:ext xmlns:c16="http://schemas.microsoft.com/office/drawing/2014/chart" uri="{C3380CC4-5D6E-409C-BE32-E72D297353CC}">
                  <c16:uniqueId val="{0000001F-BD52-429E-8EDF-4B79399E4042}"/>
                </c:ext>
              </c:extLst>
            </c:dLbl>
            <c:dLbl>
              <c:idx val="14"/>
              <c:delete val="1"/>
              <c:extLst>
                <c:ext xmlns:c15="http://schemas.microsoft.com/office/drawing/2012/chart" uri="{CE6537A1-D6FC-4f65-9D91-7224C49458BB}"/>
                <c:ext xmlns:c16="http://schemas.microsoft.com/office/drawing/2014/chart" uri="{C3380CC4-5D6E-409C-BE32-E72D297353CC}">
                  <c16:uniqueId val="{00000021-BD52-429E-8EDF-4B79399E404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ln>
                      <a:noFill/>
                    </a:ln>
                    <a:solidFill>
                      <a:schemeClr val="tx1"/>
                    </a:solidFill>
                    <a:latin typeface="+mj-lt"/>
                    <a:ea typeface="Segoe UI Black" panose="020B0A02040204020203" pitchFamily="34" charset="0"/>
                    <a:cs typeface="+mn-cs"/>
                  </a:defRPr>
                </a:pPr>
                <a:endParaRPr lang="lv-LV"/>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c15:spPr>
              </c:ext>
            </c:extLst>
          </c:dLbls>
          <c:cat>
            <c:strRef>
              <c:f>'Slaids 2 (2024)'!$B$4:$B$18</c:f>
              <c:strCache>
                <c:ptCount val="15"/>
                <c:pt idx="0">
                  <c:v>Graudaugi</c:v>
                </c:pt>
                <c:pt idx="1">
                  <c:v>Piens</c:v>
                </c:pt>
                <c:pt idx="2">
                  <c:v>Eļļas augi</c:v>
                </c:pt>
                <c:pt idx="3">
                  <c:v>Lopbarības kultūras</c:v>
                </c:pt>
                <c:pt idx="4">
                  <c:v>Mājputni</c:v>
                </c:pt>
                <c:pt idx="5">
                  <c:v>Cūkas</c:v>
                </c:pt>
                <c:pt idx="6">
                  <c:v>Liellopi</c:v>
                </c:pt>
                <c:pt idx="7">
                  <c:v>Pākšaugi</c:v>
                </c:pt>
                <c:pt idx="8">
                  <c:v>Olas</c:v>
                </c:pt>
                <c:pt idx="9">
                  <c:v>Dārzeņi</c:v>
                </c:pt>
                <c:pt idx="10">
                  <c:v>Kartupeļi</c:v>
                </c:pt>
                <c:pt idx="11">
                  <c:v>Citi augu produkti</c:v>
                </c:pt>
                <c:pt idx="12">
                  <c:v>Augļi un ogas</c:v>
                </c:pt>
                <c:pt idx="13">
                  <c:v>Citi dzīvnieku produkti</c:v>
                </c:pt>
                <c:pt idx="14">
                  <c:v>Aitas un kazas</c:v>
                </c:pt>
              </c:strCache>
            </c:strRef>
          </c:cat>
          <c:val>
            <c:numRef>
              <c:f>'Slaids 2 (2024)'!$G$4:$G$18</c:f>
              <c:numCache>
                <c:formatCode>#,##0.00</c:formatCode>
                <c:ptCount val="15"/>
                <c:pt idx="0">
                  <c:v>584.2061832185492</c:v>
                </c:pt>
                <c:pt idx="1">
                  <c:v>401.76883441730939</c:v>
                </c:pt>
                <c:pt idx="2">
                  <c:v>130.14400879302977</c:v>
                </c:pt>
                <c:pt idx="3">
                  <c:v>105.94360908044591</c:v>
                </c:pt>
                <c:pt idx="4">
                  <c:v>102.4612824</c:v>
                </c:pt>
                <c:pt idx="5">
                  <c:v>88.639286457999987</c:v>
                </c:pt>
                <c:pt idx="6">
                  <c:v>77.115904</c:v>
                </c:pt>
                <c:pt idx="7">
                  <c:v>71.399261521210789</c:v>
                </c:pt>
                <c:pt idx="8">
                  <c:v>68.752785580818397</c:v>
                </c:pt>
                <c:pt idx="9">
                  <c:v>58.040074088913222</c:v>
                </c:pt>
                <c:pt idx="10">
                  <c:v>52.041511812924327</c:v>
                </c:pt>
                <c:pt idx="11">
                  <c:v>25.3718953171566</c:v>
                </c:pt>
                <c:pt idx="12">
                  <c:v>20.274949070877987</c:v>
                </c:pt>
                <c:pt idx="13">
                  <c:v>18.134614983364258</c:v>
                </c:pt>
                <c:pt idx="14">
                  <c:v>5.64516975</c:v>
                </c:pt>
              </c:numCache>
            </c:numRef>
          </c:val>
          <c:extLst>
            <c:ext xmlns:c16="http://schemas.microsoft.com/office/drawing/2014/chart" uri="{C3380CC4-5D6E-409C-BE32-E72D297353CC}">
              <c16:uniqueId val="{00000022-BD52-429E-8EDF-4B79399E4042}"/>
            </c:ext>
          </c:extLst>
        </c:ser>
        <c:dLbls>
          <c:showLegendKey val="0"/>
          <c:showVal val="0"/>
          <c:showCatName val="0"/>
          <c:showSerName val="0"/>
          <c:showPercent val="0"/>
          <c:showBubbleSize val="0"/>
          <c:showLeaderLines val="1"/>
        </c:dLbls>
        <c:firstSliceAng val="104"/>
        <c:holeSize val="34"/>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lv-LV"/>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85000"/>
                  <a:lumOff val="15000"/>
                </a:schemeClr>
              </a:solidFill>
              <a:latin typeface="+mj-lt"/>
              <a:ea typeface="+mn-ea"/>
              <a:cs typeface="+mn-cs"/>
            </a:defRPr>
          </a:pPr>
          <a:endParaRPr lang="lv-LV"/>
        </a:p>
      </c:txPr>
    </c:title>
    <c:autoTitleDeleted val="0"/>
    <c:plotArea>
      <c:layout/>
      <c:barChart>
        <c:barDir val="bar"/>
        <c:grouping val="clustered"/>
        <c:varyColors val="0"/>
        <c:ser>
          <c:idx val="0"/>
          <c:order val="0"/>
          <c:tx>
            <c:strRef>
              <c:f>Izpilde!$E$4</c:f>
              <c:strCache>
                <c:ptCount val="1"/>
                <c:pt idx="0">
                  <c:v>Saimniecību skaits</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85000"/>
                        <a:lumOff val="15000"/>
                      </a:schemeClr>
                    </a:solidFill>
                    <a:latin typeface="+mj-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Izpilde!$B$5:$B$11</c:f>
              <c:numCache>
                <c:formatCode>General</c:formatCode>
                <c:ptCount val="7"/>
                <c:pt idx="0">
                  <c:v>2024</c:v>
                </c:pt>
                <c:pt idx="1">
                  <c:v>2023</c:v>
                </c:pt>
                <c:pt idx="2">
                  <c:v>2022</c:v>
                </c:pt>
                <c:pt idx="3">
                  <c:v>2021</c:v>
                </c:pt>
                <c:pt idx="4">
                  <c:v>2020</c:v>
                </c:pt>
                <c:pt idx="5">
                  <c:v>2019</c:v>
                </c:pt>
                <c:pt idx="6">
                  <c:v>2018</c:v>
                </c:pt>
              </c:numCache>
            </c:numRef>
          </c:cat>
          <c:val>
            <c:numRef>
              <c:f>Izpilde!$E$5:$E$11</c:f>
              <c:numCache>
                <c:formatCode>General</c:formatCode>
                <c:ptCount val="7"/>
                <c:pt idx="0">
                  <c:v>473</c:v>
                </c:pt>
                <c:pt idx="1">
                  <c:v>406</c:v>
                </c:pt>
                <c:pt idx="2">
                  <c:v>438</c:v>
                </c:pt>
                <c:pt idx="3">
                  <c:v>279</c:v>
                </c:pt>
                <c:pt idx="4">
                  <c:v>262</c:v>
                </c:pt>
                <c:pt idx="5">
                  <c:v>230</c:v>
                </c:pt>
                <c:pt idx="6">
                  <c:v>186</c:v>
                </c:pt>
              </c:numCache>
            </c:numRef>
          </c:val>
          <c:extLst>
            <c:ext xmlns:c16="http://schemas.microsoft.com/office/drawing/2014/chart" uri="{C3380CC4-5D6E-409C-BE32-E72D297353CC}">
              <c16:uniqueId val="{00000000-79E4-463A-A5B4-07B86D4B6A99}"/>
            </c:ext>
          </c:extLst>
        </c:ser>
        <c:dLbls>
          <c:showLegendKey val="0"/>
          <c:showVal val="0"/>
          <c:showCatName val="0"/>
          <c:showSerName val="0"/>
          <c:showPercent val="0"/>
          <c:showBubbleSize val="0"/>
        </c:dLbls>
        <c:gapWidth val="182"/>
        <c:axId val="1559547888"/>
        <c:axId val="1559553168"/>
      </c:barChart>
      <c:catAx>
        <c:axId val="15595478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85000"/>
                    <a:lumOff val="15000"/>
                  </a:schemeClr>
                </a:solidFill>
                <a:latin typeface="+mj-lt"/>
                <a:ea typeface="+mn-ea"/>
                <a:cs typeface="+mn-cs"/>
              </a:defRPr>
            </a:pPr>
            <a:endParaRPr lang="lv-LV"/>
          </a:p>
        </c:txPr>
        <c:crossAx val="1559553168"/>
        <c:crosses val="autoZero"/>
        <c:auto val="1"/>
        <c:lblAlgn val="ctr"/>
        <c:lblOffset val="100"/>
        <c:noMultiLvlLbl val="0"/>
      </c:catAx>
      <c:valAx>
        <c:axId val="15595531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85000"/>
                    <a:lumOff val="15000"/>
                  </a:schemeClr>
                </a:solidFill>
                <a:latin typeface="+mj-lt"/>
                <a:ea typeface="+mn-ea"/>
                <a:cs typeface="+mn-cs"/>
              </a:defRPr>
            </a:pPr>
            <a:endParaRPr lang="lv-LV"/>
          </a:p>
        </c:txPr>
        <c:crossAx val="1559547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85000"/>
              <a:lumOff val="15000"/>
            </a:schemeClr>
          </a:solidFill>
          <a:latin typeface="+mj-lt"/>
        </a:defRPr>
      </a:pPr>
      <a:endParaRPr lang="lv-LV"/>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dārzeņi!$C$10</c:f>
              <c:strCache>
                <c:ptCount val="1"/>
                <c:pt idx="0">
                  <c:v>Likme, EUR/ha</c:v>
                </c:pt>
              </c:strCache>
            </c:strRef>
          </c:tx>
          <c:spPr>
            <a:solidFill>
              <a:schemeClr val="accent6"/>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j-lt"/>
                    <a:ea typeface="+mn-ea"/>
                    <a:cs typeface="Times New Roman" panose="02020603050405020304" pitchFamily="18" charset="0"/>
                  </a:defRPr>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dārzeņi!$B$11:$B$20</c:f>
              <c:strCache>
                <c:ptCount val="10"/>
                <c:pt idx="0">
                  <c:v>2015</c:v>
                </c:pt>
                <c:pt idx="1">
                  <c:v>2016</c:v>
                </c:pt>
                <c:pt idx="2">
                  <c:v>2017</c:v>
                </c:pt>
                <c:pt idx="3">
                  <c:v>2018</c:v>
                </c:pt>
                <c:pt idx="4">
                  <c:v>2019</c:v>
                </c:pt>
                <c:pt idx="5">
                  <c:v>2020</c:v>
                </c:pt>
                <c:pt idx="6">
                  <c:v>2021</c:v>
                </c:pt>
                <c:pt idx="7">
                  <c:v>2022</c:v>
                </c:pt>
                <c:pt idx="8">
                  <c:v>2023</c:v>
                </c:pt>
                <c:pt idx="9">
                  <c:v>2024-2027</c:v>
                </c:pt>
              </c:strCache>
            </c:strRef>
          </c:cat>
          <c:val>
            <c:numRef>
              <c:f>dārzeņi!$C$11:$C$20</c:f>
              <c:numCache>
                <c:formatCode>General</c:formatCode>
                <c:ptCount val="10"/>
                <c:pt idx="0">
                  <c:v>501.85</c:v>
                </c:pt>
                <c:pt idx="1">
                  <c:v>535.79999999999995</c:v>
                </c:pt>
                <c:pt idx="2" formatCode="#,##0.00">
                  <c:v>496.41</c:v>
                </c:pt>
                <c:pt idx="3" formatCode="#,##0.00">
                  <c:v>526.12</c:v>
                </c:pt>
                <c:pt idx="4">
                  <c:v>502.4</c:v>
                </c:pt>
                <c:pt idx="5">
                  <c:v>537.94000000000005</c:v>
                </c:pt>
                <c:pt idx="6">
                  <c:v>607.42999999999995</c:v>
                </c:pt>
                <c:pt idx="7">
                  <c:v>640.07000000000005</c:v>
                </c:pt>
                <c:pt idx="8">
                  <c:v>594.97</c:v>
                </c:pt>
                <c:pt idx="9">
                  <c:v>595</c:v>
                </c:pt>
              </c:numCache>
            </c:numRef>
          </c:val>
          <c:extLst>
            <c:ext xmlns:c16="http://schemas.microsoft.com/office/drawing/2014/chart" uri="{C3380CC4-5D6E-409C-BE32-E72D297353CC}">
              <c16:uniqueId val="{00000000-B27A-4C48-968F-CD0424714D02}"/>
            </c:ext>
          </c:extLst>
        </c:ser>
        <c:dLbls>
          <c:showLegendKey val="0"/>
          <c:showVal val="0"/>
          <c:showCatName val="0"/>
          <c:showSerName val="0"/>
          <c:showPercent val="0"/>
          <c:showBubbleSize val="0"/>
        </c:dLbls>
        <c:gapWidth val="60"/>
        <c:overlap val="-27"/>
        <c:axId val="109063520"/>
        <c:axId val="109073600"/>
      </c:barChart>
      <c:catAx>
        <c:axId val="109063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j-lt"/>
                <a:ea typeface="+mn-ea"/>
                <a:cs typeface="Times New Roman" panose="02020603050405020304" pitchFamily="18" charset="0"/>
              </a:defRPr>
            </a:pPr>
            <a:endParaRPr lang="lv-LV"/>
          </a:p>
        </c:txPr>
        <c:crossAx val="109073600"/>
        <c:crosses val="autoZero"/>
        <c:auto val="1"/>
        <c:lblAlgn val="ctr"/>
        <c:lblOffset val="100"/>
        <c:noMultiLvlLbl val="0"/>
      </c:catAx>
      <c:valAx>
        <c:axId val="109073600"/>
        <c:scaling>
          <c:orientation val="minMax"/>
          <c:max val="650"/>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lv-LV"/>
          </a:p>
        </c:txPr>
        <c:crossAx val="10906352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lv-LV"/>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augļi!$C$10</c:f>
              <c:strCache>
                <c:ptCount val="1"/>
                <c:pt idx="0">
                  <c:v>Likme, EUR/ha</c:v>
                </c:pt>
              </c:strCache>
            </c:strRef>
          </c:tx>
          <c:spPr>
            <a:solidFill>
              <a:schemeClr val="accent2">
                <a:lumMod val="60000"/>
                <a:lumOff val="4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j-lt"/>
                    <a:ea typeface="+mn-ea"/>
                    <a:cs typeface="Times New Roman" panose="02020603050405020304" pitchFamily="18" charset="0"/>
                  </a:defRPr>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augļi!$B$11:$B$20</c:f>
              <c:strCache>
                <c:ptCount val="10"/>
                <c:pt idx="0">
                  <c:v>2015</c:v>
                </c:pt>
                <c:pt idx="1">
                  <c:v>2016</c:v>
                </c:pt>
                <c:pt idx="2">
                  <c:v>2017</c:v>
                </c:pt>
                <c:pt idx="3">
                  <c:v>2018</c:v>
                </c:pt>
                <c:pt idx="4">
                  <c:v>2019</c:v>
                </c:pt>
                <c:pt idx="5">
                  <c:v>2020</c:v>
                </c:pt>
                <c:pt idx="6">
                  <c:v>2021</c:v>
                </c:pt>
                <c:pt idx="7">
                  <c:v>2022</c:v>
                </c:pt>
                <c:pt idx="8">
                  <c:v>2023</c:v>
                </c:pt>
                <c:pt idx="9">
                  <c:v>2024-2027</c:v>
                </c:pt>
              </c:strCache>
            </c:strRef>
          </c:cat>
          <c:val>
            <c:numRef>
              <c:f>augļi!$C$11:$C$20</c:f>
              <c:numCache>
                <c:formatCode>General</c:formatCode>
                <c:ptCount val="10"/>
                <c:pt idx="0">
                  <c:v>157.59</c:v>
                </c:pt>
                <c:pt idx="1">
                  <c:v>151.79</c:v>
                </c:pt>
                <c:pt idx="2" formatCode="#,##0.00">
                  <c:v>134.94999999999999</c:v>
                </c:pt>
                <c:pt idx="3" formatCode="#,##0.00">
                  <c:v>135.51</c:v>
                </c:pt>
                <c:pt idx="4">
                  <c:v>141.41</c:v>
                </c:pt>
                <c:pt idx="5">
                  <c:v>145.12</c:v>
                </c:pt>
                <c:pt idx="6">
                  <c:v>135.79</c:v>
                </c:pt>
                <c:pt idx="7">
                  <c:v>129.77000000000001</c:v>
                </c:pt>
                <c:pt idx="8">
                  <c:v>131.28</c:v>
                </c:pt>
                <c:pt idx="9">
                  <c:v>148</c:v>
                </c:pt>
              </c:numCache>
            </c:numRef>
          </c:val>
          <c:extLst>
            <c:ext xmlns:c16="http://schemas.microsoft.com/office/drawing/2014/chart" uri="{C3380CC4-5D6E-409C-BE32-E72D297353CC}">
              <c16:uniqueId val="{00000000-2522-4D84-998E-2FA6EFD79181}"/>
            </c:ext>
          </c:extLst>
        </c:ser>
        <c:dLbls>
          <c:showLegendKey val="0"/>
          <c:showVal val="0"/>
          <c:showCatName val="0"/>
          <c:showSerName val="0"/>
          <c:showPercent val="0"/>
          <c:showBubbleSize val="0"/>
        </c:dLbls>
        <c:gapWidth val="60"/>
        <c:overlap val="-27"/>
        <c:axId val="422675824"/>
        <c:axId val="422706064"/>
      </c:barChart>
      <c:catAx>
        <c:axId val="422675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j-lt"/>
                <a:ea typeface="+mn-ea"/>
                <a:cs typeface="Times New Roman" panose="02020603050405020304" pitchFamily="18" charset="0"/>
              </a:defRPr>
            </a:pPr>
            <a:endParaRPr lang="lv-LV"/>
          </a:p>
        </c:txPr>
        <c:crossAx val="422706064"/>
        <c:crosses val="autoZero"/>
        <c:auto val="1"/>
        <c:lblAlgn val="ctr"/>
        <c:lblOffset val="100"/>
        <c:noMultiLvlLbl val="0"/>
      </c:catAx>
      <c:valAx>
        <c:axId val="422706064"/>
        <c:scaling>
          <c:orientation val="minMax"/>
          <c:max val="16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lv-LV"/>
          </a:p>
        </c:txPr>
        <c:crossAx val="4226758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lv-LV"/>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'AUGĻI&amp;OGAS'!$B$61</c:f>
              <c:strCache>
                <c:ptCount val="1"/>
                <c:pt idx="0">
                  <c:v>VPM +ZAL/ ISIP</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j-lt"/>
                    <a:ea typeface="+mn-ea"/>
                    <a:cs typeface="Times New Roman" panose="02020603050405020304" pitchFamily="18"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'AUGĻI&amp;OGAS'!$C$59:$H$60</c:f>
              <c:multiLvlStrCache>
                <c:ptCount val="6"/>
                <c:lvl>
                  <c:pt idx="0">
                    <c:v>2022</c:v>
                  </c:pt>
                  <c:pt idx="1">
                    <c:v>2023</c:v>
                  </c:pt>
                  <c:pt idx="2">
                    <c:v>2022</c:v>
                  </c:pt>
                  <c:pt idx="3">
                    <c:v>2023</c:v>
                  </c:pt>
                  <c:pt idx="4">
                    <c:v>2022</c:v>
                  </c:pt>
                  <c:pt idx="5">
                    <c:v>2023</c:v>
                  </c:pt>
                </c:lvl>
                <c:lvl>
                  <c:pt idx="0">
                    <c:v>Konvenciālā ražošana</c:v>
                  </c:pt>
                  <c:pt idx="2">
                    <c:v>Integrētā ražošana</c:v>
                  </c:pt>
                  <c:pt idx="4">
                    <c:v>Bioloģiskā ražošana</c:v>
                  </c:pt>
                </c:lvl>
              </c:multiLvlStrCache>
            </c:multiLvlStrRef>
          </c:cat>
          <c:val>
            <c:numRef>
              <c:f>'AUGĻI&amp;OGAS'!$C$61:$H$61</c:f>
              <c:numCache>
                <c:formatCode>0</c:formatCode>
                <c:ptCount val="6"/>
                <c:pt idx="0">
                  <c:v>148.85</c:v>
                </c:pt>
                <c:pt idx="1">
                  <c:v>84.64</c:v>
                </c:pt>
                <c:pt idx="2">
                  <c:v>148.85</c:v>
                </c:pt>
                <c:pt idx="3">
                  <c:v>84.64</c:v>
                </c:pt>
                <c:pt idx="4">
                  <c:v>148.85</c:v>
                </c:pt>
                <c:pt idx="5">
                  <c:v>84.64</c:v>
                </c:pt>
              </c:numCache>
            </c:numRef>
          </c:val>
          <c:extLst>
            <c:ext xmlns:c16="http://schemas.microsoft.com/office/drawing/2014/chart" uri="{C3380CC4-5D6E-409C-BE32-E72D297353CC}">
              <c16:uniqueId val="{00000000-E8B3-4BF6-8637-31B4F26B3006}"/>
            </c:ext>
          </c:extLst>
        </c:ser>
        <c:ser>
          <c:idx val="1"/>
          <c:order val="1"/>
          <c:tx>
            <c:strRef>
              <c:f>'AUGĻI&amp;OGAS'!$B$62</c:f>
              <c:strCache>
                <c:ptCount val="1"/>
                <c:pt idx="0">
                  <c:v>ISIP diferencētā daļa</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j-lt"/>
                    <a:ea typeface="+mn-ea"/>
                    <a:cs typeface="Times New Roman" panose="02020603050405020304" pitchFamily="18"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'AUGĻI&amp;OGAS'!$C$59:$H$60</c:f>
              <c:multiLvlStrCache>
                <c:ptCount val="6"/>
                <c:lvl>
                  <c:pt idx="0">
                    <c:v>2022</c:v>
                  </c:pt>
                  <c:pt idx="1">
                    <c:v>2023</c:v>
                  </c:pt>
                  <c:pt idx="2">
                    <c:v>2022</c:v>
                  </c:pt>
                  <c:pt idx="3">
                    <c:v>2023</c:v>
                  </c:pt>
                  <c:pt idx="4">
                    <c:v>2022</c:v>
                  </c:pt>
                  <c:pt idx="5">
                    <c:v>2023</c:v>
                  </c:pt>
                </c:lvl>
                <c:lvl>
                  <c:pt idx="0">
                    <c:v>Konvenciālā ražošana</c:v>
                  </c:pt>
                  <c:pt idx="2">
                    <c:v>Integrētā ražošana</c:v>
                  </c:pt>
                  <c:pt idx="4">
                    <c:v>Bioloģiskā ražošana</c:v>
                  </c:pt>
                </c:lvl>
              </c:multiLvlStrCache>
            </c:multiLvlStrRef>
          </c:cat>
          <c:val>
            <c:numRef>
              <c:f>'AUGĻI&amp;OGAS'!$C$62:$H$62</c:f>
              <c:numCache>
                <c:formatCode>General</c:formatCode>
                <c:ptCount val="6"/>
                <c:pt idx="1">
                  <c:v>10</c:v>
                </c:pt>
                <c:pt idx="3">
                  <c:v>10</c:v>
                </c:pt>
                <c:pt idx="5">
                  <c:v>10</c:v>
                </c:pt>
              </c:numCache>
            </c:numRef>
          </c:val>
          <c:extLst>
            <c:ext xmlns:c16="http://schemas.microsoft.com/office/drawing/2014/chart" uri="{C3380CC4-5D6E-409C-BE32-E72D297353CC}">
              <c16:uniqueId val="{00000001-E8B3-4BF6-8637-31B4F26B3006}"/>
            </c:ext>
          </c:extLst>
        </c:ser>
        <c:ser>
          <c:idx val="2"/>
          <c:order val="2"/>
          <c:tx>
            <c:strRef>
              <c:f>'AUGĻI&amp;OGAS'!$B$63</c:f>
              <c:strCache>
                <c:ptCount val="1"/>
                <c:pt idx="0">
                  <c:v>BSA/SA par augļiem</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j-lt"/>
                    <a:ea typeface="+mn-ea"/>
                    <a:cs typeface="Times New Roman" panose="02020603050405020304" pitchFamily="18"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'AUGĻI&amp;OGAS'!$C$59:$H$60</c:f>
              <c:multiLvlStrCache>
                <c:ptCount val="6"/>
                <c:lvl>
                  <c:pt idx="0">
                    <c:v>2022</c:v>
                  </c:pt>
                  <c:pt idx="1">
                    <c:v>2023</c:v>
                  </c:pt>
                  <c:pt idx="2">
                    <c:v>2022</c:v>
                  </c:pt>
                  <c:pt idx="3">
                    <c:v>2023</c:v>
                  </c:pt>
                  <c:pt idx="4">
                    <c:v>2022</c:v>
                  </c:pt>
                  <c:pt idx="5">
                    <c:v>2023</c:v>
                  </c:pt>
                </c:lvl>
                <c:lvl>
                  <c:pt idx="0">
                    <c:v>Konvenciālā ražošana</c:v>
                  </c:pt>
                  <c:pt idx="2">
                    <c:v>Integrētā ražošana</c:v>
                  </c:pt>
                  <c:pt idx="4">
                    <c:v>Bioloģiskā ražošana</c:v>
                  </c:pt>
                </c:lvl>
              </c:multiLvlStrCache>
            </c:multiLvlStrRef>
          </c:cat>
          <c:val>
            <c:numRef>
              <c:f>'AUGĻI&amp;OGAS'!$C$63:$H$63</c:f>
              <c:numCache>
                <c:formatCode>0</c:formatCode>
                <c:ptCount val="6"/>
                <c:pt idx="0">
                  <c:v>129.77000000000001</c:v>
                </c:pt>
                <c:pt idx="1">
                  <c:v>131.28</c:v>
                </c:pt>
                <c:pt idx="2">
                  <c:v>129.77000000000001</c:v>
                </c:pt>
                <c:pt idx="3">
                  <c:v>131.28</c:v>
                </c:pt>
                <c:pt idx="4">
                  <c:v>129.77000000000001</c:v>
                </c:pt>
                <c:pt idx="5">
                  <c:v>131.28</c:v>
                </c:pt>
              </c:numCache>
            </c:numRef>
          </c:val>
          <c:extLst>
            <c:ext xmlns:c16="http://schemas.microsoft.com/office/drawing/2014/chart" uri="{C3380CC4-5D6E-409C-BE32-E72D297353CC}">
              <c16:uniqueId val="{00000002-E8B3-4BF6-8637-31B4F26B3006}"/>
            </c:ext>
          </c:extLst>
        </c:ser>
        <c:ser>
          <c:idx val="3"/>
          <c:order val="3"/>
          <c:tx>
            <c:strRef>
              <c:f>'AUGĻI&amp;OGAS'!$B$64</c:f>
              <c:strCache>
                <c:ptCount val="1"/>
                <c:pt idx="0">
                  <c:v>Bioloģiskais atbalsts (LA pasākums)</c:v>
                </c:pt>
              </c:strCache>
            </c:strRef>
          </c:tx>
          <c:spPr>
            <a:solidFill>
              <a:schemeClr val="accent4">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j-lt"/>
                    <a:ea typeface="+mn-ea"/>
                    <a:cs typeface="Times New Roman" panose="02020603050405020304" pitchFamily="18"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'AUGĻI&amp;OGAS'!$C$59:$H$60</c:f>
              <c:multiLvlStrCache>
                <c:ptCount val="6"/>
                <c:lvl>
                  <c:pt idx="0">
                    <c:v>2022</c:v>
                  </c:pt>
                  <c:pt idx="1">
                    <c:v>2023</c:v>
                  </c:pt>
                  <c:pt idx="2">
                    <c:v>2022</c:v>
                  </c:pt>
                  <c:pt idx="3">
                    <c:v>2023</c:v>
                  </c:pt>
                  <c:pt idx="4">
                    <c:v>2022</c:v>
                  </c:pt>
                  <c:pt idx="5">
                    <c:v>2023</c:v>
                  </c:pt>
                </c:lvl>
                <c:lvl>
                  <c:pt idx="0">
                    <c:v>Konvenciālā ražošana</c:v>
                  </c:pt>
                  <c:pt idx="2">
                    <c:v>Integrētā ražošana</c:v>
                  </c:pt>
                  <c:pt idx="4">
                    <c:v>Bioloģiskā ražošana</c:v>
                  </c:pt>
                </c:lvl>
              </c:multiLvlStrCache>
            </c:multiLvlStrRef>
          </c:cat>
          <c:val>
            <c:numRef>
              <c:f>'AUGĻI&amp;OGAS'!$C$64:$H$64</c:f>
              <c:numCache>
                <c:formatCode>General</c:formatCode>
                <c:ptCount val="6"/>
                <c:pt idx="4" formatCode="0">
                  <c:v>485</c:v>
                </c:pt>
                <c:pt idx="5">
                  <c:v>518</c:v>
                </c:pt>
              </c:numCache>
            </c:numRef>
          </c:val>
          <c:extLst>
            <c:ext xmlns:c16="http://schemas.microsoft.com/office/drawing/2014/chart" uri="{C3380CC4-5D6E-409C-BE32-E72D297353CC}">
              <c16:uniqueId val="{00000003-E8B3-4BF6-8637-31B4F26B3006}"/>
            </c:ext>
          </c:extLst>
        </c:ser>
        <c:ser>
          <c:idx val="4"/>
          <c:order val="4"/>
          <c:tx>
            <c:strRef>
              <c:f>'AUGĻI&amp;OGAS'!$B$65</c:f>
              <c:strCache>
                <c:ptCount val="1"/>
                <c:pt idx="0">
                  <c:v>VSMD</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j-lt"/>
                    <a:ea typeface="+mn-ea"/>
                    <a:cs typeface="Times New Roman" panose="02020603050405020304" pitchFamily="18"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'AUGĻI&amp;OGAS'!$C$59:$H$60</c:f>
              <c:multiLvlStrCache>
                <c:ptCount val="6"/>
                <c:lvl>
                  <c:pt idx="0">
                    <c:v>2022</c:v>
                  </c:pt>
                  <c:pt idx="1">
                    <c:v>2023</c:v>
                  </c:pt>
                  <c:pt idx="2">
                    <c:v>2022</c:v>
                  </c:pt>
                  <c:pt idx="3">
                    <c:v>2023</c:v>
                  </c:pt>
                  <c:pt idx="4">
                    <c:v>2022</c:v>
                  </c:pt>
                  <c:pt idx="5">
                    <c:v>2023</c:v>
                  </c:pt>
                </c:lvl>
                <c:lvl>
                  <c:pt idx="0">
                    <c:v>Konvenciālā ražošana</c:v>
                  </c:pt>
                  <c:pt idx="2">
                    <c:v>Integrētā ražošana</c:v>
                  </c:pt>
                  <c:pt idx="4">
                    <c:v>Bioloģiskā ražošana</c:v>
                  </c:pt>
                </c:lvl>
              </c:multiLvlStrCache>
            </c:multiLvlStrRef>
          </c:cat>
          <c:val>
            <c:numRef>
              <c:f>'AUGĻI&amp;OGAS'!$C$65:$H$65</c:f>
              <c:numCache>
                <c:formatCode>General</c:formatCode>
                <c:ptCount val="6"/>
                <c:pt idx="2" formatCode="0">
                  <c:v>364</c:v>
                </c:pt>
                <c:pt idx="3">
                  <c:v>401</c:v>
                </c:pt>
              </c:numCache>
            </c:numRef>
          </c:val>
          <c:extLst>
            <c:ext xmlns:c16="http://schemas.microsoft.com/office/drawing/2014/chart" uri="{C3380CC4-5D6E-409C-BE32-E72D297353CC}">
              <c16:uniqueId val="{00000004-E8B3-4BF6-8637-31B4F26B3006}"/>
            </c:ext>
          </c:extLst>
        </c:ser>
        <c:ser>
          <c:idx val="5"/>
          <c:order val="5"/>
          <c:tx>
            <c:strRef>
              <c:f>'AUGĻI&amp;OGAS'!$B$66</c:f>
              <c:strCache>
                <c:ptCount val="1"/>
                <c:pt idx="0">
                  <c:v>EKO1</c:v>
                </c:pt>
              </c:strCache>
            </c:strRef>
          </c:tx>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j-lt"/>
                    <a:ea typeface="+mn-ea"/>
                    <a:cs typeface="Times New Roman" panose="02020603050405020304" pitchFamily="18"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'AUGĻI&amp;OGAS'!$C$59:$H$60</c:f>
              <c:multiLvlStrCache>
                <c:ptCount val="6"/>
                <c:lvl>
                  <c:pt idx="0">
                    <c:v>2022</c:v>
                  </c:pt>
                  <c:pt idx="1">
                    <c:v>2023</c:v>
                  </c:pt>
                  <c:pt idx="2">
                    <c:v>2022</c:v>
                  </c:pt>
                  <c:pt idx="3">
                    <c:v>2023</c:v>
                  </c:pt>
                  <c:pt idx="4">
                    <c:v>2022</c:v>
                  </c:pt>
                  <c:pt idx="5">
                    <c:v>2023</c:v>
                  </c:pt>
                </c:lvl>
                <c:lvl>
                  <c:pt idx="0">
                    <c:v>Konvenciālā ražošana</c:v>
                  </c:pt>
                  <c:pt idx="2">
                    <c:v>Integrētā ražošana</c:v>
                  </c:pt>
                  <c:pt idx="4">
                    <c:v>Bioloģiskā ražošana</c:v>
                  </c:pt>
                </c:lvl>
              </c:multiLvlStrCache>
            </c:multiLvlStrRef>
          </c:cat>
          <c:val>
            <c:numRef>
              <c:f>'AUGĻI&amp;OGAS'!$C$66:$H$66</c:f>
              <c:numCache>
                <c:formatCode>0</c:formatCode>
                <c:ptCount val="6"/>
                <c:pt idx="1">
                  <c:v>30.1</c:v>
                </c:pt>
                <c:pt idx="3">
                  <c:v>30.1</c:v>
                </c:pt>
              </c:numCache>
            </c:numRef>
          </c:val>
          <c:extLst>
            <c:ext xmlns:c16="http://schemas.microsoft.com/office/drawing/2014/chart" uri="{C3380CC4-5D6E-409C-BE32-E72D297353CC}">
              <c16:uniqueId val="{00000005-E8B3-4BF6-8637-31B4F26B3006}"/>
            </c:ext>
          </c:extLst>
        </c:ser>
        <c:ser>
          <c:idx val="6"/>
          <c:order val="6"/>
          <c:tx>
            <c:strRef>
              <c:f>'AUGĻI&amp;OGAS'!$B$67</c:f>
              <c:strCache>
                <c:ptCount val="1"/>
                <c:pt idx="0">
                  <c:v>EKO7</c:v>
                </c:pt>
              </c:strCache>
            </c:strRef>
          </c:tx>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j-lt"/>
                    <a:ea typeface="+mn-ea"/>
                    <a:cs typeface="Times New Roman" panose="02020603050405020304" pitchFamily="18"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'AUGĻI&amp;OGAS'!$C$59:$H$60</c:f>
              <c:multiLvlStrCache>
                <c:ptCount val="6"/>
                <c:lvl>
                  <c:pt idx="0">
                    <c:v>2022</c:v>
                  </c:pt>
                  <c:pt idx="1">
                    <c:v>2023</c:v>
                  </c:pt>
                  <c:pt idx="2">
                    <c:v>2022</c:v>
                  </c:pt>
                  <c:pt idx="3">
                    <c:v>2023</c:v>
                  </c:pt>
                  <c:pt idx="4">
                    <c:v>2022</c:v>
                  </c:pt>
                  <c:pt idx="5">
                    <c:v>2023</c:v>
                  </c:pt>
                </c:lvl>
                <c:lvl>
                  <c:pt idx="0">
                    <c:v>Konvenciālā ražošana</c:v>
                  </c:pt>
                  <c:pt idx="2">
                    <c:v>Integrētā ražošana</c:v>
                  </c:pt>
                  <c:pt idx="4">
                    <c:v>Bioloģiskā ražošana</c:v>
                  </c:pt>
                </c:lvl>
              </c:multiLvlStrCache>
            </c:multiLvlStrRef>
          </c:cat>
          <c:val>
            <c:numRef>
              <c:f>'AUGĻI&amp;OGAS'!$C$67:$H$67</c:f>
              <c:numCache>
                <c:formatCode>General</c:formatCode>
                <c:ptCount val="6"/>
                <c:pt idx="5" formatCode="0">
                  <c:v>71.849999999999994</c:v>
                </c:pt>
              </c:numCache>
            </c:numRef>
          </c:val>
          <c:extLst>
            <c:ext xmlns:c16="http://schemas.microsoft.com/office/drawing/2014/chart" uri="{C3380CC4-5D6E-409C-BE32-E72D297353CC}">
              <c16:uniqueId val="{00000006-E8B3-4BF6-8637-31B4F26B3006}"/>
            </c:ext>
          </c:extLst>
        </c:ser>
        <c:dLbls>
          <c:showLegendKey val="0"/>
          <c:showVal val="0"/>
          <c:showCatName val="0"/>
          <c:showSerName val="0"/>
          <c:showPercent val="0"/>
          <c:showBubbleSize val="0"/>
        </c:dLbls>
        <c:gapWidth val="41"/>
        <c:overlap val="100"/>
        <c:axId val="1231424944"/>
        <c:axId val="1231425424"/>
      </c:barChart>
      <c:lineChart>
        <c:grouping val="standard"/>
        <c:varyColors val="0"/>
        <c:ser>
          <c:idx val="7"/>
          <c:order val="7"/>
          <c:tx>
            <c:strRef>
              <c:f>'AUGĻI&amp;OGAS'!$B$68</c:f>
              <c:strCache>
                <c:ptCount val="1"/>
                <c:pt idx="0">
                  <c:v>KOPĀ</c:v>
                </c:pt>
              </c:strCache>
            </c:strRef>
          </c:tx>
          <c:spPr>
            <a:ln w="28575" cap="rnd">
              <a:noFill/>
              <a:round/>
            </a:ln>
            <a:effectLst/>
          </c:spPr>
          <c:marker>
            <c:symbol val="none"/>
          </c:marker>
          <c:dLbls>
            <c:spPr>
              <a:noFill/>
              <a:ln>
                <a:solidFill>
                  <a:schemeClr val="tx1"/>
                </a:solidFill>
              </a:ln>
              <a:effectLst/>
            </c:spPr>
            <c:txPr>
              <a:bodyPr rot="0" spcFirstLastPara="1" vertOverflow="ellipsis" vert="horz" wrap="square" anchor="ctr" anchorCtr="1"/>
              <a:lstStyle/>
              <a:p>
                <a:pPr>
                  <a:defRPr sz="1200" b="1" i="0" u="none" strike="noStrike" kern="1200" baseline="0">
                    <a:solidFill>
                      <a:srgbClr val="3E1E1F"/>
                    </a:solidFill>
                    <a:latin typeface="+mj-lt"/>
                    <a:ea typeface="+mn-ea"/>
                    <a:cs typeface="Times New Roman" panose="02020603050405020304" pitchFamily="18" charset="0"/>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'AUGĻI&amp;OGAS'!$C$59:$H$60</c:f>
              <c:multiLvlStrCache>
                <c:ptCount val="6"/>
                <c:lvl>
                  <c:pt idx="0">
                    <c:v>2022</c:v>
                  </c:pt>
                  <c:pt idx="1">
                    <c:v>2023</c:v>
                  </c:pt>
                  <c:pt idx="2">
                    <c:v>2022</c:v>
                  </c:pt>
                  <c:pt idx="3">
                    <c:v>2023</c:v>
                  </c:pt>
                  <c:pt idx="4">
                    <c:v>2022</c:v>
                  </c:pt>
                  <c:pt idx="5">
                    <c:v>2023</c:v>
                  </c:pt>
                </c:lvl>
                <c:lvl>
                  <c:pt idx="0">
                    <c:v>Konvenciālā ražošana</c:v>
                  </c:pt>
                  <c:pt idx="2">
                    <c:v>Integrētā ražošana</c:v>
                  </c:pt>
                  <c:pt idx="4">
                    <c:v>Bioloģiskā ražošana</c:v>
                  </c:pt>
                </c:lvl>
              </c:multiLvlStrCache>
            </c:multiLvlStrRef>
          </c:cat>
          <c:val>
            <c:numRef>
              <c:f>'AUGĻI&amp;OGAS'!$C$68:$H$68</c:f>
              <c:numCache>
                <c:formatCode>0</c:formatCode>
                <c:ptCount val="6"/>
                <c:pt idx="0">
                  <c:v>278.62</c:v>
                </c:pt>
                <c:pt idx="1">
                  <c:v>256.02000000000004</c:v>
                </c:pt>
                <c:pt idx="2">
                  <c:v>642.62</c:v>
                </c:pt>
                <c:pt idx="3">
                  <c:v>657.0200000000001</c:v>
                </c:pt>
                <c:pt idx="4">
                  <c:v>763.62</c:v>
                </c:pt>
                <c:pt idx="5">
                  <c:v>815.7700000000001</c:v>
                </c:pt>
              </c:numCache>
            </c:numRef>
          </c:val>
          <c:smooth val="0"/>
          <c:extLst>
            <c:ext xmlns:c16="http://schemas.microsoft.com/office/drawing/2014/chart" uri="{C3380CC4-5D6E-409C-BE32-E72D297353CC}">
              <c16:uniqueId val="{00000007-E8B3-4BF6-8637-31B4F26B3006}"/>
            </c:ext>
          </c:extLst>
        </c:ser>
        <c:dLbls>
          <c:showLegendKey val="0"/>
          <c:showVal val="0"/>
          <c:showCatName val="0"/>
          <c:showSerName val="0"/>
          <c:showPercent val="0"/>
          <c:showBubbleSize val="0"/>
        </c:dLbls>
        <c:marker val="1"/>
        <c:smooth val="0"/>
        <c:axId val="1231424944"/>
        <c:axId val="1231425424"/>
      </c:lineChart>
      <c:catAx>
        <c:axId val="1231424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j-lt"/>
                <a:ea typeface="+mn-ea"/>
                <a:cs typeface="Times New Roman" panose="02020603050405020304" pitchFamily="18" charset="0"/>
              </a:defRPr>
            </a:pPr>
            <a:endParaRPr lang="lv-LV"/>
          </a:p>
        </c:txPr>
        <c:crossAx val="1231425424"/>
        <c:crosses val="autoZero"/>
        <c:auto val="1"/>
        <c:lblAlgn val="ctr"/>
        <c:lblOffset val="100"/>
        <c:noMultiLvlLbl val="0"/>
      </c:catAx>
      <c:valAx>
        <c:axId val="123142542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j-lt"/>
                <a:ea typeface="+mn-ea"/>
                <a:cs typeface="Times New Roman" panose="02020603050405020304" pitchFamily="18" charset="0"/>
              </a:defRPr>
            </a:pPr>
            <a:endParaRPr lang="lv-LV"/>
          </a:p>
        </c:txPr>
        <c:crossAx val="1231424944"/>
        <c:crosses val="autoZero"/>
        <c:crossBetween val="between"/>
      </c:valAx>
      <c:spPr>
        <a:noFill/>
        <a:ln>
          <a:noFill/>
        </a:ln>
        <a:effectLst/>
      </c:spPr>
    </c:plotArea>
    <c:legend>
      <c:legendPos val="b"/>
      <c:legendEntry>
        <c:idx val="7"/>
        <c:delete val="1"/>
      </c:legendEntry>
      <c:layout>
        <c:manualLayout>
          <c:xMode val="edge"/>
          <c:yMode val="edge"/>
          <c:x val="1.3194854415179891E-2"/>
          <c:y val="0.78307508302453044"/>
          <c:w val="0.9647816866369362"/>
          <c:h val="0.19996273662742436"/>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j-lt"/>
              <a:ea typeface="+mn-ea"/>
              <a:cs typeface="Times New Roman" panose="02020603050405020304" pitchFamily="18" charset="0"/>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latin typeface="+mj-lt"/>
          <a:cs typeface="Times New Roman" panose="02020603050405020304" pitchFamily="18" charset="0"/>
        </a:defRPr>
      </a:pPr>
      <a:endParaRPr lang="lv-LV"/>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 DĀRZEŅI'!$B$59</c:f>
              <c:strCache>
                <c:ptCount val="1"/>
                <c:pt idx="0">
                  <c:v>VPM +ZAL/ ISIP</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Times New Roman" panose="02020603050405020304" pitchFamily="18"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 DĀRZEŅI'!$C$57:$N$58</c:f>
              <c:multiLvlStrCache>
                <c:ptCount val="6"/>
                <c:lvl>
                  <c:pt idx="0">
                    <c:v>2022</c:v>
                  </c:pt>
                  <c:pt idx="1">
                    <c:v>2023</c:v>
                  </c:pt>
                  <c:pt idx="2">
                    <c:v>2022</c:v>
                  </c:pt>
                  <c:pt idx="3">
                    <c:v>2023</c:v>
                  </c:pt>
                  <c:pt idx="4">
                    <c:v>2022</c:v>
                  </c:pt>
                  <c:pt idx="5">
                    <c:v>2023</c:v>
                  </c:pt>
                </c:lvl>
                <c:lvl>
                  <c:pt idx="0">
                    <c:v>Konvenciālā ražošana</c:v>
                  </c:pt>
                  <c:pt idx="2">
                    <c:v>Integrētā ražošana</c:v>
                  </c:pt>
                  <c:pt idx="4">
                    <c:v>Bioloģiskā ražošana</c:v>
                  </c:pt>
                </c:lvl>
              </c:multiLvlStrCache>
            </c:multiLvlStrRef>
          </c:cat>
          <c:val>
            <c:numRef>
              <c:f>' DĀRZEŅI'!$C$59:$N$59</c:f>
              <c:numCache>
                <c:formatCode>0</c:formatCode>
                <c:ptCount val="6"/>
                <c:pt idx="0">
                  <c:v>148.85</c:v>
                </c:pt>
                <c:pt idx="1">
                  <c:v>84.64</c:v>
                </c:pt>
                <c:pt idx="2">
                  <c:v>148.85</c:v>
                </c:pt>
                <c:pt idx="3">
                  <c:v>84.64</c:v>
                </c:pt>
                <c:pt idx="4">
                  <c:v>148.85</c:v>
                </c:pt>
                <c:pt idx="5">
                  <c:v>84.64</c:v>
                </c:pt>
              </c:numCache>
            </c:numRef>
          </c:val>
          <c:extLst>
            <c:ext xmlns:c16="http://schemas.microsoft.com/office/drawing/2014/chart" uri="{C3380CC4-5D6E-409C-BE32-E72D297353CC}">
              <c16:uniqueId val="{00000000-1003-48E6-A6D7-998D72E3E9AF}"/>
            </c:ext>
          </c:extLst>
        </c:ser>
        <c:ser>
          <c:idx val="1"/>
          <c:order val="1"/>
          <c:tx>
            <c:strRef>
              <c:f>' DĀRZEŅI'!$B$60</c:f>
              <c:strCache>
                <c:ptCount val="1"/>
                <c:pt idx="0">
                  <c:v>ISIP diferencētā daļa</c:v>
                </c:pt>
              </c:strCache>
            </c:strRef>
          </c:tx>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Times New Roman" panose="02020603050405020304" pitchFamily="18"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 DĀRZEŅI'!$C$57:$N$58</c:f>
              <c:multiLvlStrCache>
                <c:ptCount val="6"/>
                <c:lvl>
                  <c:pt idx="0">
                    <c:v>2022</c:v>
                  </c:pt>
                  <c:pt idx="1">
                    <c:v>2023</c:v>
                  </c:pt>
                  <c:pt idx="2">
                    <c:v>2022</c:v>
                  </c:pt>
                  <c:pt idx="3">
                    <c:v>2023</c:v>
                  </c:pt>
                  <c:pt idx="4">
                    <c:v>2022</c:v>
                  </c:pt>
                  <c:pt idx="5">
                    <c:v>2023</c:v>
                  </c:pt>
                </c:lvl>
                <c:lvl>
                  <c:pt idx="0">
                    <c:v>Konvenciālā ražošana</c:v>
                  </c:pt>
                  <c:pt idx="2">
                    <c:v>Integrētā ražošana</c:v>
                  </c:pt>
                  <c:pt idx="4">
                    <c:v>Bioloģiskā ražošana</c:v>
                  </c:pt>
                </c:lvl>
              </c:multiLvlStrCache>
            </c:multiLvlStrRef>
          </c:cat>
          <c:val>
            <c:numRef>
              <c:f>' DĀRZEŅI'!$C$60:$N$60</c:f>
              <c:numCache>
                <c:formatCode>General</c:formatCode>
                <c:ptCount val="6"/>
                <c:pt idx="1">
                  <c:v>10</c:v>
                </c:pt>
                <c:pt idx="3">
                  <c:v>10</c:v>
                </c:pt>
                <c:pt idx="5">
                  <c:v>10</c:v>
                </c:pt>
              </c:numCache>
            </c:numRef>
          </c:val>
          <c:extLst>
            <c:ext xmlns:c16="http://schemas.microsoft.com/office/drawing/2014/chart" uri="{C3380CC4-5D6E-409C-BE32-E72D297353CC}">
              <c16:uniqueId val="{00000001-1003-48E6-A6D7-998D72E3E9AF}"/>
            </c:ext>
          </c:extLst>
        </c:ser>
        <c:ser>
          <c:idx val="2"/>
          <c:order val="2"/>
          <c:tx>
            <c:strRef>
              <c:f>' DĀRZEŅI'!$B$61</c:f>
              <c:strCache>
                <c:ptCount val="1"/>
                <c:pt idx="0">
                  <c:v>BSA/SA par dārzeņiem</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Times New Roman" panose="02020603050405020304" pitchFamily="18"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 DĀRZEŅI'!$C$57:$N$58</c:f>
              <c:multiLvlStrCache>
                <c:ptCount val="6"/>
                <c:lvl>
                  <c:pt idx="0">
                    <c:v>2022</c:v>
                  </c:pt>
                  <c:pt idx="1">
                    <c:v>2023</c:v>
                  </c:pt>
                  <c:pt idx="2">
                    <c:v>2022</c:v>
                  </c:pt>
                  <c:pt idx="3">
                    <c:v>2023</c:v>
                  </c:pt>
                  <c:pt idx="4">
                    <c:v>2022</c:v>
                  </c:pt>
                  <c:pt idx="5">
                    <c:v>2023</c:v>
                  </c:pt>
                </c:lvl>
                <c:lvl>
                  <c:pt idx="0">
                    <c:v>Konvenciālā ražošana</c:v>
                  </c:pt>
                  <c:pt idx="2">
                    <c:v>Integrētā ražošana</c:v>
                  </c:pt>
                  <c:pt idx="4">
                    <c:v>Bioloģiskā ražošana</c:v>
                  </c:pt>
                </c:lvl>
              </c:multiLvlStrCache>
            </c:multiLvlStrRef>
          </c:cat>
          <c:val>
            <c:numRef>
              <c:f>' DĀRZEŅI'!$C$61:$N$61</c:f>
              <c:numCache>
                <c:formatCode>0</c:formatCode>
                <c:ptCount val="6"/>
                <c:pt idx="0">
                  <c:v>640.07000000000005</c:v>
                </c:pt>
                <c:pt idx="1">
                  <c:v>594.97</c:v>
                </c:pt>
                <c:pt idx="2">
                  <c:v>640.07000000000005</c:v>
                </c:pt>
                <c:pt idx="3">
                  <c:v>594.97</c:v>
                </c:pt>
                <c:pt idx="4">
                  <c:v>640.07000000000005</c:v>
                </c:pt>
                <c:pt idx="5">
                  <c:v>594.97</c:v>
                </c:pt>
              </c:numCache>
            </c:numRef>
          </c:val>
          <c:extLst>
            <c:ext xmlns:c16="http://schemas.microsoft.com/office/drawing/2014/chart" uri="{C3380CC4-5D6E-409C-BE32-E72D297353CC}">
              <c16:uniqueId val="{00000002-1003-48E6-A6D7-998D72E3E9AF}"/>
            </c:ext>
          </c:extLst>
        </c:ser>
        <c:ser>
          <c:idx val="3"/>
          <c:order val="3"/>
          <c:tx>
            <c:strRef>
              <c:f>' DĀRZEŅI'!$B$62</c:f>
              <c:strCache>
                <c:ptCount val="1"/>
                <c:pt idx="0">
                  <c:v>BLA (LA pasākums)</c:v>
                </c:pt>
              </c:strCache>
            </c:strRef>
          </c:tx>
          <c:spPr>
            <a:solidFill>
              <a:schemeClr val="accent4">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Times New Roman" panose="02020603050405020304" pitchFamily="18"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 DĀRZEŅI'!$C$57:$N$58</c:f>
              <c:multiLvlStrCache>
                <c:ptCount val="6"/>
                <c:lvl>
                  <c:pt idx="0">
                    <c:v>2022</c:v>
                  </c:pt>
                  <c:pt idx="1">
                    <c:v>2023</c:v>
                  </c:pt>
                  <c:pt idx="2">
                    <c:v>2022</c:v>
                  </c:pt>
                  <c:pt idx="3">
                    <c:v>2023</c:v>
                  </c:pt>
                  <c:pt idx="4">
                    <c:v>2022</c:v>
                  </c:pt>
                  <c:pt idx="5">
                    <c:v>2023</c:v>
                  </c:pt>
                </c:lvl>
                <c:lvl>
                  <c:pt idx="0">
                    <c:v>Konvenciālā ražošana</c:v>
                  </c:pt>
                  <c:pt idx="2">
                    <c:v>Integrētā ražošana</c:v>
                  </c:pt>
                  <c:pt idx="4">
                    <c:v>Bioloģiskā ražošana</c:v>
                  </c:pt>
                </c:lvl>
              </c:multiLvlStrCache>
            </c:multiLvlStrRef>
          </c:cat>
          <c:val>
            <c:numRef>
              <c:f>' DĀRZEŅI'!$C$62:$N$62</c:f>
              <c:numCache>
                <c:formatCode>General</c:formatCode>
                <c:ptCount val="6"/>
                <c:pt idx="4" formatCode="0">
                  <c:v>399</c:v>
                </c:pt>
                <c:pt idx="5">
                  <c:v>518</c:v>
                </c:pt>
              </c:numCache>
            </c:numRef>
          </c:val>
          <c:extLst>
            <c:ext xmlns:c16="http://schemas.microsoft.com/office/drawing/2014/chart" uri="{C3380CC4-5D6E-409C-BE32-E72D297353CC}">
              <c16:uniqueId val="{00000003-1003-48E6-A6D7-998D72E3E9AF}"/>
            </c:ext>
          </c:extLst>
        </c:ser>
        <c:ser>
          <c:idx val="4"/>
          <c:order val="4"/>
          <c:tx>
            <c:strRef>
              <c:f>' DĀRZEŅI'!$B$63</c:f>
              <c:strCache>
                <c:ptCount val="1"/>
                <c:pt idx="0">
                  <c:v>VSMD</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Times New Roman" panose="02020603050405020304" pitchFamily="18"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 DĀRZEŅI'!$C$57:$N$58</c:f>
              <c:multiLvlStrCache>
                <c:ptCount val="6"/>
                <c:lvl>
                  <c:pt idx="0">
                    <c:v>2022</c:v>
                  </c:pt>
                  <c:pt idx="1">
                    <c:v>2023</c:v>
                  </c:pt>
                  <c:pt idx="2">
                    <c:v>2022</c:v>
                  </c:pt>
                  <c:pt idx="3">
                    <c:v>2023</c:v>
                  </c:pt>
                  <c:pt idx="4">
                    <c:v>2022</c:v>
                  </c:pt>
                  <c:pt idx="5">
                    <c:v>2023</c:v>
                  </c:pt>
                </c:lvl>
                <c:lvl>
                  <c:pt idx="0">
                    <c:v>Konvenciālā ražošana</c:v>
                  </c:pt>
                  <c:pt idx="2">
                    <c:v>Integrētā ražošana</c:v>
                  </c:pt>
                  <c:pt idx="4">
                    <c:v>Bioloģiskā ražošana</c:v>
                  </c:pt>
                </c:lvl>
              </c:multiLvlStrCache>
            </c:multiLvlStrRef>
          </c:cat>
          <c:val>
            <c:numRef>
              <c:f>' DĀRZEŅI'!$C$63:$N$63</c:f>
              <c:numCache>
                <c:formatCode>General</c:formatCode>
                <c:ptCount val="6"/>
                <c:pt idx="2" formatCode="0">
                  <c:v>74</c:v>
                </c:pt>
                <c:pt idx="3">
                  <c:v>115</c:v>
                </c:pt>
              </c:numCache>
            </c:numRef>
          </c:val>
          <c:extLst>
            <c:ext xmlns:c16="http://schemas.microsoft.com/office/drawing/2014/chart" uri="{C3380CC4-5D6E-409C-BE32-E72D297353CC}">
              <c16:uniqueId val="{00000004-1003-48E6-A6D7-998D72E3E9AF}"/>
            </c:ext>
          </c:extLst>
        </c:ser>
        <c:ser>
          <c:idx val="5"/>
          <c:order val="5"/>
          <c:tx>
            <c:strRef>
              <c:f>' DĀRZEŅI'!#REF!</c:f>
              <c:strCache>
                <c:ptCount val="1"/>
                <c:pt idx="0">
                  <c:v>#REF!</c:v>
                </c:pt>
              </c:strCache>
            </c:strRef>
          </c:tx>
          <c:spPr>
            <a:solidFill>
              <a:schemeClr val="accent6"/>
            </a:solidFill>
            <a:ln>
              <a:noFill/>
            </a:ln>
            <a:effectLst/>
          </c:spPr>
          <c:invertIfNegative val="0"/>
          <c:cat>
            <c:multiLvlStrRef>
              <c:f>' DĀRZEŅI'!$C$57:$N$58</c:f>
              <c:multiLvlStrCache>
                <c:ptCount val="6"/>
                <c:lvl>
                  <c:pt idx="0">
                    <c:v>2022</c:v>
                  </c:pt>
                  <c:pt idx="1">
                    <c:v>2023</c:v>
                  </c:pt>
                  <c:pt idx="2">
                    <c:v>2022</c:v>
                  </c:pt>
                  <c:pt idx="3">
                    <c:v>2023</c:v>
                  </c:pt>
                  <c:pt idx="4">
                    <c:v>2022</c:v>
                  </c:pt>
                  <c:pt idx="5">
                    <c:v>2023</c:v>
                  </c:pt>
                </c:lvl>
                <c:lvl>
                  <c:pt idx="0">
                    <c:v>Konvenciālā ražošana</c:v>
                  </c:pt>
                  <c:pt idx="2">
                    <c:v>Integrētā ražošana</c:v>
                  </c:pt>
                  <c:pt idx="4">
                    <c:v>Bioloģiskā ražošana</c:v>
                  </c:pt>
                </c:lvl>
              </c:multiLvlStrCache>
            </c:multiLvlStrRef>
          </c:cat>
          <c:val>
            <c:numRef>
              <c:f>' DĀRZEŅI'!#REF!</c:f>
              <c:numCache>
                <c:formatCode>General</c:formatCode>
                <c:ptCount val="1"/>
                <c:pt idx="0">
                  <c:v>1</c:v>
                </c:pt>
              </c:numCache>
            </c:numRef>
          </c:val>
          <c:extLst>
            <c:ext xmlns:c16="http://schemas.microsoft.com/office/drawing/2014/chart" uri="{C3380CC4-5D6E-409C-BE32-E72D297353CC}">
              <c16:uniqueId val="{00000005-1003-48E6-A6D7-998D72E3E9AF}"/>
            </c:ext>
          </c:extLst>
        </c:ser>
        <c:ser>
          <c:idx val="6"/>
          <c:order val="6"/>
          <c:tx>
            <c:strRef>
              <c:f>' DĀRZEŅI'!$B$64</c:f>
              <c:strCache>
                <c:ptCount val="1"/>
                <c:pt idx="0">
                  <c:v>EKO1</c:v>
                </c:pt>
              </c:strCache>
            </c:strRef>
          </c:tx>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Times New Roman" panose="02020603050405020304" pitchFamily="18"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 DĀRZEŅI'!$C$57:$N$58</c:f>
              <c:multiLvlStrCache>
                <c:ptCount val="6"/>
                <c:lvl>
                  <c:pt idx="0">
                    <c:v>2022</c:v>
                  </c:pt>
                  <c:pt idx="1">
                    <c:v>2023</c:v>
                  </c:pt>
                  <c:pt idx="2">
                    <c:v>2022</c:v>
                  </c:pt>
                  <c:pt idx="3">
                    <c:v>2023</c:v>
                  </c:pt>
                  <c:pt idx="4">
                    <c:v>2022</c:v>
                  </c:pt>
                  <c:pt idx="5">
                    <c:v>2023</c:v>
                  </c:pt>
                </c:lvl>
                <c:lvl>
                  <c:pt idx="0">
                    <c:v>Konvenciālā ražošana</c:v>
                  </c:pt>
                  <c:pt idx="2">
                    <c:v>Integrētā ražošana</c:v>
                  </c:pt>
                  <c:pt idx="4">
                    <c:v>Bioloģiskā ražošana</c:v>
                  </c:pt>
                </c:lvl>
              </c:multiLvlStrCache>
            </c:multiLvlStrRef>
          </c:cat>
          <c:val>
            <c:numRef>
              <c:f>' DĀRZEŅI'!$C$64:$N$64</c:f>
              <c:numCache>
                <c:formatCode>0</c:formatCode>
                <c:ptCount val="6"/>
                <c:pt idx="1">
                  <c:v>30.1</c:v>
                </c:pt>
                <c:pt idx="3">
                  <c:v>30.1</c:v>
                </c:pt>
              </c:numCache>
            </c:numRef>
          </c:val>
          <c:extLst>
            <c:ext xmlns:c16="http://schemas.microsoft.com/office/drawing/2014/chart" uri="{C3380CC4-5D6E-409C-BE32-E72D297353CC}">
              <c16:uniqueId val="{00000006-1003-48E6-A6D7-998D72E3E9AF}"/>
            </c:ext>
          </c:extLst>
        </c:ser>
        <c:ser>
          <c:idx val="7"/>
          <c:order val="7"/>
          <c:tx>
            <c:strRef>
              <c:f>' DĀRZEŅI'!$B$65</c:f>
              <c:strCache>
                <c:ptCount val="1"/>
                <c:pt idx="0">
                  <c:v>EKO7</c:v>
                </c:pt>
              </c:strCache>
            </c:strRef>
          </c:tx>
          <c:spPr>
            <a:solidFill>
              <a:schemeClr val="accent2">
                <a:lumMod val="60000"/>
              </a:schemeClr>
            </a:solidFill>
            <a:ln>
              <a:noFill/>
            </a:ln>
            <a:effectLst/>
          </c:spPr>
          <c:invertIfNegative val="0"/>
          <c:dPt>
            <c:idx val="5"/>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8-1003-48E6-A6D7-998D72E3E9AF}"/>
              </c:ext>
            </c:extLst>
          </c:dPt>
          <c:dLbls>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003-48E6-A6D7-998D72E3E9AF}"/>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Times New Roman" panose="02020603050405020304" pitchFamily="18" charset="0"/>
                  </a:defRPr>
                </a:pPr>
                <a:endParaRPr lang="lv-LV"/>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 DĀRZEŅI'!$C$57:$N$58</c:f>
              <c:multiLvlStrCache>
                <c:ptCount val="6"/>
                <c:lvl>
                  <c:pt idx="0">
                    <c:v>2022</c:v>
                  </c:pt>
                  <c:pt idx="1">
                    <c:v>2023</c:v>
                  </c:pt>
                  <c:pt idx="2">
                    <c:v>2022</c:v>
                  </c:pt>
                  <c:pt idx="3">
                    <c:v>2023</c:v>
                  </c:pt>
                  <c:pt idx="4">
                    <c:v>2022</c:v>
                  </c:pt>
                  <c:pt idx="5">
                    <c:v>2023</c:v>
                  </c:pt>
                </c:lvl>
                <c:lvl>
                  <c:pt idx="0">
                    <c:v>Konvenciālā ražošana</c:v>
                  </c:pt>
                  <c:pt idx="2">
                    <c:v>Integrētā ražošana</c:v>
                  </c:pt>
                  <c:pt idx="4">
                    <c:v>Bioloģiskā ražošana</c:v>
                  </c:pt>
                </c:lvl>
              </c:multiLvlStrCache>
            </c:multiLvlStrRef>
          </c:cat>
          <c:val>
            <c:numRef>
              <c:f>' DĀRZEŅI'!$C$65:$N$65</c:f>
              <c:numCache>
                <c:formatCode>General</c:formatCode>
                <c:ptCount val="6"/>
                <c:pt idx="5" formatCode="0">
                  <c:v>71.849999999999994</c:v>
                </c:pt>
              </c:numCache>
            </c:numRef>
          </c:val>
          <c:extLst>
            <c:ext xmlns:c16="http://schemas.microsoft.com/office/drawing/2014/chart" uri="{C3380CC4-5D6E-409C-BE32-E72D297353CC}">
              <c16:uniqueId val="{00000009-1003-48E6-A6D7-998D72E3E9AF}"/>
            </c:ext>
          </c:extLst>
        </c:ser>
        <c:dLbls>
          <c:showLegendKey val="0"/>
          <c:showVal val="0"/>
          <c:showCatName val="0"/>
          <c:showSerName val="0"/>
          <c:showPercent val="0"/>
          <c:showBubbleSize val="0"/>
        </c:dLbls>
        <c:gapWidth val="41"/>
        <c:overlap val="100"/>
        <c:axId val="1209570272"/>
        <c:axId val="1209545792"/>
      </c:barChart>
      <c:lineChart>
        <c:grouping val="standard"/>
        <c:varyColors val="0"/>
        <c:ser>
          <c:idx val="8"/>
          <c:order val="8"/>
          <c:tx>
            <c:strRef>
              <c:f>' DĀRZEŅI'!$B$66</c:f>
              <c:strCache>
                <c:ptCount val="1"/>
                <c:pt idx="0">
                  <c:v>KOPĀ</c:v>
                </c:pt>
              </c:strCache>
            </c:strRef>
          </c:tx>
          <c:spPr>
            <a:ln w="28575" cap="rnd">
              <a:noFill/>
              <a:round/>
            </a:ln>
            <a:effectLst/>
          </c:spPr>
          <c:marker>
            <c:symbol val="circle"/>
            <c:size val="5"/>
            <c:spPr>
              <a:noFill/>
              <a:ln w="9525">
                <a:noFill/>
              </a:ln>
              <a:effectLst/>
            </c:spPr>
          </c:marker>
          <c:dLbls>
            <c:spPr>
              <a:noFill/>
              <a:ln>
                <a:solidFill>
                  <a:schemeClr val="tx1"/>
                </a:solidFill>
              </a:ln>
              <a:effectLst/>
            </c:spPr>
            <c:txPr>
              <a:bodyPr rot="0" spcFirstLastPara="1" vertOverflow="ellipsis" vert="horz" wrap="square" anchor="ctr" anchorCtr="1"/>
              <a:lstStyle/>
              <a:p>
                <a:pPr>
                  <a:defRPr sz="1200" b="1" i="0" u="none" strike="noStrike" kern="1200" baseline="0">
                    <a:solidFill>
                      <a:srgbClr val="3E1E1F"/>
                    </a:solidFill>
                    <a:latin typeface="+mj-lt"/>
                    <a:ea typeface="+mn-ea"/>
                    <a:cs typeface="Times New Roman" panose="02020603050405020304" pitchFamily="18" charset="0"/>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 DĀRZEŅI'!$C$57:$N$58</c:f>
              <c:multiLvlStrCache>
                <c:ptCount val="6"/>
                <c:lvl>
                  <c:pt idx="0">
                    <c:v>2022</c:v>
                  </c:pt>
                  <c:pt idx="1">
                    <c:v>2023</c:v>
                  </c:pt>
                  <c:pt idx="2">
                    <c:v>2022</c:v>
                  </c:pt>
                  <c:pt idx="3">
                    <c:v>2023</c:v>
                  </c:pt>
                  <c:pt idx="4">
                    <c:v>2022</c:v>
                  </c:pt>
                  <c:pt idx="5">
                    <c:v>2023</c:v>
                  </c:pt>
                </c:lvl>
                <c:lvl>
                  <c:pt idx="0">
                    <c:v>Konvenciālā ražošana</c:v>
                  </c:pt>
                  <c:pt idx="2">
                    <c:v>Integrētā ražošana</c:v>
                  </c:pt>
                  <c:pt idx="4">
                    <c:v>Bioloģiskā ražošana</c:v>
                  </c:pt>
                </c:lvl>
              </c:multiLvlStrCache>
            </c:multiLvlStrRef>
          </c:cat>
          <c:val>
            <c:numRef>
              <c:f>' DĀRZEŅI'!$C$66:$N$66</c:f>
              <c:numCache>
                <c:formatCode>0</c:formatCode>
                <c:ptCount val="6"/>
                <c:pt idx="0">
                  <c:v>788.92000000000007</c:v>
                </c:pt>
                <c:pt idx="1">
                  <c:v>719.71</c:v>
                </c:pt>
                <c:pt idx="2">
                  <c:v>862.92000000000007</c:v>
                </c:pt>
                <c:pt idx="3">
                  <c:v>834.71</c:v>
                </c:pt>
                <c:pt idx="4">
                  <c:v>1187.92</c:v>
                </c:pt>
                <c:pt idx="5">
                  <c:v>1279.46</c:v>
                </c:pt>
              </c:numCache>
            </c:numRef>
          </c:val>
          <c:smooth val="0"/>
          <c:extLst>
            <c:ext xmlns:c16="http://schemas.microsoft.com/office/drawing/2014/chart" uri="{C3380CC4-5D6E-409C-BE32-E72D297353CC}">
              <c16:uniqueId val="{0000000A-1003-48E6-A6D7-998D72E3E9AF}"/>
            </c:ext>
          </c:extLst>
        </c:ser>
        <c:dLbls>
          <c:showLegendKey val="0"/>
          <c:showVal val="0"/>
          <c:showCatName val="0"/>
          <c:showSerName val="0"/>
          <c:showPercent val="0"/>
          <c:showBubbleSize val="0"/>
        </c:dLbls>
        <c:marker val="1"/>
        <c:smooth val="0"/>
        <c:axId val="1209570272"/>
        <c:axId val="1209545792"/>
      </c:lineChart>
      <c:catAx>
        <c:axId val="120957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Times New Roman" panose="02020603050405020304" pitchFamily="18" charset="0"/>
              </a:defRPr>
            </a:pPr>
            <a:endParaRPr lang="lv-LV"/>
          </a:p>
        </c:txPr>
        <c:crossAx val="1209545792"/>
        <c:crosses val="autoZero"/>
        <c:auto val="1"/>
        <c:lblAlgn val="ctr"/>
        <c:lblOffset val="100"/>
        <c:noMultiLvlLbl val="0"/>
      </c:catAx>
      <c:valAx>
        <c:axId val="120954579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j-lt"/>
                <a:ea typeface="+mn-ea"/>
                <a:cs typeface="Times New Roman" panose="02020603050405020304" pitchFamily="18" charset="0"/>
              </a:defRPr>
            </a:pPr>
            <a:endParaRPr lang="lv-LV"/>
          </a:p>
        </c:txPr>
        <c:crossAx val="1209570272"/>
        <c:crosses val="autoZero"/>
        <c:crossBetween val="between"/>
      </c:valAx>
      <c:spPr>
        <a:noFill/>
        <a:ln>
          <a:noFill/>
        </a:ln>
        <a:effectLst/>
      </c:spPr>
    </c:plotArea>
    <c:legend>
      <c:legendPos val="b"/>
      <c:legendEntry>
        <c:idx val="5"/>
        <c:delete val="1"/>
      </c:legendEntry>
      <c:legendEntry>
        <c:idx val="8"/>
        <c:delete val="1"/>
      </c:legendEntry>
      <c:layout>
        <c:manualLayout>
          <c:xMode val="edge"/>
          <c:yMode val="edge"/>
          <c:x val="2.8183860813685239E-2"/>
          <c:y val="0.87798944164385584"/>
          <c:w val="0.96303086268787985"/>
          <c:h val="0.1018049544034825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Times New Roman" panose="02020603050405020304" pitchFamily="18" charset="0"/>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mj-lt"/>
          <a:cs typeface="Times New Roman" panose="02020603050405020304" pitchFamily="18" charset="0"/>
        </a:defRPr>
      </a:pPr>
      <a:endParaRPr lang="lv-LV"/>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57824245276064E-2"/>
          <c:y val="2.4250264862936761E-2"/>
          <c:w val="0.89146665234688227"/>
          <c:h val="0.77085347090234402"/>
        </c:manualLayout>
      </c:layout>
      <c:barChart>
        <c:barDir val="col"/>
        <c:grouping val="clustered"/>
        <c:varyColors val="0"/>
        <c:ser>
          <c:idx val="0"/>
          <c:order val="0"/>
          <c:tx>
            <c:strRef>
              <c:f>Lapa1!$B$92</c:f>
              <c:strCache>
                <c:ptCount val="1"/>
                <c:pt idx="0">
                  <c:v>dārzeņu RO realizētā produkcijas vērtība</c:v>
                </c:pt>
              </c:strCache>
            </c:strRef>
          </c:tx>
          <c:spPr>
            <a:solidFill>
              <a:srgbClr val="FFC000"/>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j-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Lapa1!$C$91:$L$91</c:f>
              <c:strCache>
                <c:ptCount val="10"/>
                <c:pt idx="0">
                  <c:v>2014.</c:v>
                </c:pt>
                <c:pt idx="1">
                  <c:v>2015.</c:v>
                </c:pt>
                <c:pt idx="2">
                  <c:v>2016.</c:v>
                </c:pt>
                <c:pt idx="3">
                  <c:v>2017.</c:v>
                </c:pt>
                <c:pt idx="4">
                  <c:v>2018.</c:v>
                </c:pt>
                <c:pt idx="5">
                  <c:v>2019.</c:v>
                </c:pt>
                <c:pt idx="6">
                  <c:v>2020.</c:v>
                </c:pt>
                <c:pt idx="7">
                  <c:v>2021.</c:v>
                </c:pt>
                <c:pt idx="8">
                  <c:v>2022.</c:v>
                </c:pt>
                <c:pt idx="9">
                  <c:v>2023.</c:v>
                </c:pt>
              </c:strCache>
            </c:strRef>
          </c:cat>
          <c:val>
            <c:numRef>
              <c:f>Lapa1!$C$92:$L$92</c:f>
              <c:numCache>
                <c:formatCode>#,##0.00</c:formatCode>
                <c:ptCount val="10"/>
                <c:pt idx="0">
                  <c:v>16253590.85</c:v>
                </c:pt>
                <c:pt idx="1">
                  <c:v>18950678.940000001</c:v>
                </c:pt>
                <c:pt idx="2">
                  <c:v>19782502.559999999</c:v>
                </c:pt>
                <c:pt idx="3" formatCode="General">
                  <c:v>20018267.010000002</c:v>
                </c:pt>
                <c:pt idx="4">
                  <c:v>18917593.199999999</c:v>
                </c:pt>
                <c:pt idx="5" formatCode="General">
                  <c:v>20819854.169999998</c:v>
                </c:pt>
                <c:pt idx="6" formatCode="General">
                  <c:v>22467374.990000002</c:v>
                </c:pt>
                <c:pt idx="7" formatCode="General">
                  <c:v>24182356.68</c:v>
                </c:pt>
                <c:pt idx="8" formatCode="General">
                  <c:v>24802437.450000003</c:v>
                </c:pt>
                <c:pt idx="9" formatCode="General">
                  <c:v>24416435.539999999</c:v>
                </c:pt>
              </c:numCache>
            </c:numRef>
          </c:val>
          <c:extLst>
            <c:ext xmlns:c16="http://schemas.microsoft.com/office/drawing/2014/chart" uri="{C3380CC4-5D6E-409C-BE32-E72D297353CC}">
              <c16:uniqueId val="{00000000-C05A-4CB6-9932-7BAEF8C30B11}"/>
            </c:ext>
          </c:extLst>
        </c:ser>
        <c:ser>
          <c:idx val="1"/>
          <c:order val="1"/>
          <c:tx>
            <c:strRef>
              <c:f>Lapa1!$B$93</c:f>
              <c:strCache>
                <c:ptCount val="1"/>
                <c:pt idx="0">
                  <c:v>augļu/ogu realizētā produkcijas vērtība</c:v>
                </c:pt>
              </c:strCache>
            </c:strRef>
          </c:tx>
          <c:spPr>
            <a:solidFill>
              <a:schemeClr val="accent2"/>
            </a:solidFill>
            <a:ln>
              <a:noFill/>
            </a:ln>
            <a:effectLst/>
          </c:spPr>
          <c:invertIfNegative val="0"/>
          <c:dLbls>
            <c:dLbl>
              <c:idx val="9"/>
              <c:layout>
                <c:manualLayout>
                  <c:x val="1.4380097220780123E-3"/>
                  <c:y val="-3.13514138006454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05A-4CB6-9932-7BAEF8C30B11}"/>
                </c:ext>
              </c:extLst>
            </c:dLbl>
            <c:numFmt formatCode="#,##0.0" sourceLinked="0"/>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j-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Lapa1!$C$91:$L$91</c:f>
              <c:strCache>
                <c:ptCount val="10"/>
                <c:pt idx="0">
                  <c:v>2014.</c:v>
                </c:pt>
                <c:pt idx="1">
                  <c:v>2015.</c:v>
                </c:pt>
                <c:pt idx="2">
                  <c:v>2016.</c:v>
                </c:pt>
                <c:pt idx="3">
                  <c:v>2017.</c:v>
                </c:pt>
                <c:pt idx="4">
                  <c:v>2018.</c:v>
                </c:pt>
                <c:pt idx="5">
                  <c:v>2019.</c:v>
                </c:pt>
                <c:pt idx="6">
                  <c:v>2020.</c:v>
                </c:pt>
                <c:pt idx="7">
                  <c:v>2021.</c:v>
                </c:pt>
                <c:pt idx="8">
                  <c:v>2022.</c:v>
                </c:pt>
                <c:pt idx="9">
                  <c:v>2023.</c:v>
                </c:pt>
              </c:strCache>
            </c:strRef>
          </c:cat>
          <c:val>
            <c:numRef>
              <c:f>Lapa1!$C$93:$L$93</c:f>
              <c:numCache>
                <c:formatCode>#,##0</c:formatCode>
                <c:ptCount val="10"/>
                <c:pt idx="0" formatCode="General">
                  <c:v>1217054.4200000002</c:v>
                </c:pt>
                <c:pt idx="1">
                  <c:v>1212577.6999999997</c:v>
                </c:pt>
                <c:pt idx="2" formatCode="General">
                  <c:v>1210849.0900000001</c:v>
                </c:pt>
                <c:pt idx="3" formatCode="General">
                  <c:v>1329123.78</c:v>
                </c:pt>
                <c:pt idx="4" formatCode="#,##0.00">
                  <c:v>1344209.11</c:v>
                </c:pt>
                <c:pt idx="5" formatCode="General">
                  <c:v>1675586.38</c:v>
                </c:pt>
                <c:pt idx="6" formatCode="General">
                  <c:v>1871981.1900000002</c:v>
                </c:pt>
                <c:pt idx="7" formatCode="General">
                  <c:v>2139106.73</c:v>
                </c:pt>
                <c:pt idx="8" formatCode="General">
                  <c:v>1783043.19</c:v>
                </c:pt>
                <c:pt idx="9" formatCode="General">
                  <c:v>1463330.67</c:v>
                </c:pt>
              </c:numCache>
            </c:numRef>
          </c:val>
          <c:extLst>
            <c:ext xmlns:c16="http://schemas.microsoft.com/office/drawing/2014/chart" uri="{C3380CC4-5D6E-409C-BE32-E72D297353CC}">
              <c16:uniqueId val="{00000002-C05A-4CB6-9932-7BAEF8C30B11}"/>
            </c:ext>
          </c:extLst>
        </c:ser>
        <c:dLbls>
          <c:showLegendKey val="0"/>
          <c:showVal val="0"/>
          <c:showCatName val="0"/>
          <c:showSerName val="0"/>
          <c:showPercent val="0"/>
          <c:showBubbleSize val="0"/>
        </c:dLbls>
        <c:gapWidth val="219"/>
        <c:overlap val="-27"/>
        <c:axId val="1185447071"/>
        <c:axId val="1185442495"/>
      </c:barChart>
      <c:lineChart>
        <c:grouping val="standard"/>
        <c:varyColors val="0"/>
        <c:ser>
          <c:idx val="2"/>
          <c:order val="2"/>
          <c:tx>
            <c:strRef>
              <c:f>Lapa1!$B$94</c:f>
              <c:strCache>
                <c:ptCount val="1"/>
                <c:pt idx="0">
                  <c:v>atbalsts dārzeņu RO</c:v>
                </c:pt>
              </c:strCache>
            </c:strRef>
          </c:tx>
          <c:spPr>
            <a:ln w="28575" cap="rnd">
              <a:solidFill>
                <a:sysClr val="windowText" lastClr="000000">
                  <a:lumMod val="50000"/>
                  <a:lumOff val="50000"/>
                </a:sysClr>
              </a:solidFill>
              <a:round/>
            </a:ln>
            <a:effectLst/>
          </c:spPr>
          <c:marker>
            <c:symbol val="circle"/>
            <c:size val="5"/>
            <c:spPr>
              <a:solidFill>
                <a:schemeClr val="bg1"/>
              </a:solidFill>
              <a:ln w="9525">
                <a:solidFill>
                  <a:sysClr val="windowText" lastClr="000000">
                    <a:lumMod val="50000"/>
                    <a:lumOff val="50000"/>
                  </a:sysClr>
                </a:solidFill>
              </a:ln>
              <a:effectLst/>
            </c:spPr>
          </c:marker>
          <c:dLbls>
            <c:dLbl>
              <c:idx val="1"/>
              <c:layout>
                <c:manualLayout>
                  <c:x val="1.4087828626334654E-3"/>
                  <c:y val="-2.16362407031778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05A-4CB6-9932-7BAEF8C30B11}"/>
                </c:ext>
              </c:extLst>
            </c:dLbl>
            <c:numFmt formatCode="#,##0" sourceLinked="0"/>
            <c:spPr>
              <a:solidFill>
                <a:schemeClr val="bg1">
                  <a:lumMod val="85000"/>
                </a:schemeClr>
              </a:solidFill>
              <a:ln>
                <a:noFill/>
              </a:ln>
              <a:effectLst/>
            </c:spPr>
            <c:txPr>
              <a:bodyPr rot="0" spcFirstLastPara="1" vertOverflow="ellipsis" vert="horz" wrap="square" anchor="ctr" anchorCtr="1"/>
              <a:lstStyle/>
              <a:p>
                <a:pPr>
                  <a:defRPr sz="1100" b="1" i="1" u="none" strike="noStrike" kern="1200" baseline="0">
                    <a:solidFill>
                      <a:schemeClr val="tx1">
                        <a:lumMod val="75000"/>
                        <a:lumOff val="25000"/>
                      </a:schemeClr>
                    </a:solidFill>
                    <a:latin typeface="+mj-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Lapa1!$C$91:$L$91</c:f>
              <c:strCache>
                <c:ptCount val="10"/>
                <c:pt idx="0">
                  <c:v>2014.</c:v>
                </c:pt>
                <c:pt idx="1">
                  <c:v>2015.</c:v>
                </c:pt>
                <c:pt idx="2">
                  <c:v>2016.</c:v>
                </c:pt>
                <c:pt idx="3">
                  <c:v>2017.</c:v>
                </c:pt>
                <c:pt idx="4">
                  <c:v>2018.</c:v>
                </c:pt>
                <c:pt idx="5">
                  <c:v>2019.</c:v>
                </c:pt>
                <c:pt idx="6">
                  <c:v>2020.</c:v>
                </c:pt>
                <c:pt idx="7">
                  <c:v>2021.</c:v>
                </c:pt>
                <c:pt idx="8">
                  <c:v>2022.</c:v>
                </c:pt>
                <c:pt idx="9">
                  <c:v>2023.</c:v>
                </c:pt>
              </c:strCache>
            </c:strRef>
          </c:cat>
          <c:val>
            <c:numRef>
              <c:f>Lapa1!$C$94:$L$94</c:f>
              <c:numCache>
                <c:formatCode>General</c:formatCode>
                <c:ptCount val="10"/>
                <c:pt idx="0">
                  <c:v>384550</c:v>
                </c:pt>
                <c:pt idx="1">
                  <c:v>567470</c:v>
                </c:pt>
                <c:pt idx="2">
                  <c:v>559850</c:v>
                </c:pt>
                <c:pt idx="3">
                  <c:v>666510</c:v>
                </c:pt>
                <c:pt idx="4">
                  <c:v>692320</c:v>
                </c:pt>
                <c:pt idx="5">
                  <c:v>590020</c:v>
                </c:pt>
                <c:pt idx="6">
                  <c:v>695010</c:v>
                </c:pt>
                <c:pt idx="7">
                  <c:v>763610</c:v>
                </c:pt>
                <c:pt idx="8">
                  <c:v>840942.36</c:v>
                </c:pt>
                <c:pt idx="9">
                  <c:v>918404.58</c:v>
                </c:pt>
              </c:numCache>
            </c:numRef>
          </c:val>
          <c:smooth val="1"/>
          <c:extLst>
            <c:ext xmlns:c16="http://schemas.microsoft.com/office/drawing/2014/chart" uri="{C3380CC4-5D6E-409C-BE32-E72D297353CC}">
              <c16:uniqueId val="{00000004-C05A-4CB6-9932-7BAEF8C30B11}"/>
            </c:ext>
          </c:extLst>
        </c:ser>
        <c:ser>
          <c:idx val="3"/>
          <c:order val="3"/>
          <c:tx>
            <c:strRef>
              <c:f>Lapa1!$B$95</c:f>
              <c:strCache>
                <c:ptCount val="1"/>
                <c:pt idx="0">
                  <c:v>atbalsts augļu/ogu RO (t.sk. RO līdz 2016. g. ieskaitot)</c:v>
                </c:pt>
              </c:strCache>
            </c:strRef>
          </c:tx>
          <c:spPr>
            <a:ln w="28575" cap="rnd">
              <a:solidFill>
                <a:srgbClr val="ED7D31">
                  <a:lumMod val="50000"/>
                </a:srgbClr>
              </a:solidFill>
              <a:round/>
            </a:ln>
            <a:effectLst/>
          </c:spPr>
          <c:marker>
            <c:symbol val="circle"/>
            <c:size val="5"/>
            <c:spPr>
              <a:noFill/>
              <a:ln w="9525">
                <a:solidFill>
                  <a:srgbClr val="ED7D31">
                    <a:lumMod val="50000"/>
                  </a:srgbClr>
                </a:solidFill>
              </a:ln>
              <a:effectLst/>
            </c:spPr>
          </c:marker>
          <c:dLbls>
            <c:dLbl>
              <c:idx val="1"/>
              <c:layout>
                <c:manualLayout>
                  <c:x val="-5.6351314505338366E-3"/>
                  <c:y val="5.67951318458417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05A-4CB6-9932-7BAEF8C30B11}"/>
                </c:ext>
              </c:extLst>
            </c:dLbl>
            <c:dLbl>
              <c:idx val="3"/>
              <c:layout>
                <c:manualLayout>
                  <c:x val="-1.0545282808565222E-16"/>
                  <c:y val="1.08181203515889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05A-4CB6-9932-7BAEF8C30B11}"/>
                </c:ext>
              </c:extLst>
            </c:dLbl>
            <c:dLbl>
              <c:idx val="4"/>
              <c:layout>
                <c:manualLayout>
                  <c:x val="1.4380097220780123E-3"/>
                  <c:y val="5.40906017579445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05A-4CB6-9932-7BAEF8C30B11}"/>
                </c:ext>
              </c:extLst>
            </c:dLbl>
            <c:dLbl>
              <c:idx val="8"/>
              <c:layout>
                <c:manualLayout>
                  <c:x val="0"/>
                  <c:y val="1.62271805273833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05A-4CB6-9932-7BAEF8C30B11}"/>
                </c:ext>
              </c:extLst>
            </c:dLbl>
            <c:dLbl>
              <c:idx val="9"/>
              <c:layout>
                <c:manualLayout>
                  <c:x val="1.2942087498702006E-2"/>
                  <c:y val="3.13514138006454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05A-4CB6-9932-7BAEF8C30B11}"/>
                </c:ext>
              </c:extLst>
            </c:dLbl>
            <c:numFmt formatCode="#,##0" sourceLinked="0"/>
            <c:spPr>
              <a:solidFill>
                <a:schemeClr val="accent4">
                  <a:lumMod val="20000"/>
                  <a:lumOff val="80000"/>
                </a:schemeClr>
              </a:solidFill>
              <a:ln>
                <a:noFill/>
              </a:ln>
              <a:effectLst/>
            </c:spPr>
            <c:txPr>
              <a:bodyPr rot="0" spcFirstLastPara="1" vertOverflow="ellipsis" vert="horz" wrap="square" anchor="ctr" anchorCtr="1"/>
              <a:lstStyle/>
              <a:p>
                <a:pPr>
                  <a:defRPr sz="1100" b="1" i="1" u="none" strike="noStrike" kern="1200" baseline="0">
                    <a:solidFill>
                      <a:schemeClr val="tx1">
                        <a:lumMod val="75000"/>
                        <a:lumOff val="25000"/>
                      </a:schemeClr>
                    </a:solidFill>
                    <a:latin typeface="+mj-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Lapa1!$C$91:$L$91</c:f>
              <c:strCache>
                <c:ptCount val="10"/>
                <c:pt idx="0">
                  <c:v>2014.</c:v>
                </c:pt>
                <c:pt idx="1">
                  <c:v>2015.</c:v>
                </c:pt>
                <c:pt idx="2">
                  <c:v>2016.</c:v>
                </c:pt>
                <c:pt idx="3">
                  <c:v>2017.</c:v>
                </c:pt>
                <c:pt idx="4">
                  <c:v>2018.</c:v>
                </c:pt>
                <c:pt idx="5">
                  <c:v>2019.</c:v>
                </c:pt>
                <c:pt idx="6">
                  <c:v>2020.</c:v>
                </c:pt>
                <c:pt idx="7">
                  <c:v>2021.</c:v>
                </c:pt>
                <c:pt idx="8">
                  <c:v>2022.</c:v>
                </c:pt>
                <c:pt idx="9">
                  <c:v>2023.</c:v>
                </c:pt>
              </c:strCache>
            </c:strRef>
          </c:cat>
          <c:val>
            <c:numRef>
              <c:f>Lapa1!$C$95:$L$95</c:f>
              <c:numCache>
                <c:formatCode>General</c:formatCode>
                <c:ptCount val="10"/>
                <c:pt idx="0">
                  <c:v>921820</c:v>
                </c:pt>
                <c:pt idx="1">
                  <c:v>583330</c:v>
                </c:pt>
                <c:pt idx="2">
                  <c:v>498180</c:v>
                </c:pt>
                <c:pt idx="3">
                  <c:v>47670</c:v>
                </c:pt>
                <c:pt idx="4">
                  <c:v>46710</c:v>
                </c:pt>
                <c:pt idx="5">
                  <c:v>48840</c:v>
                </c:pt>
                <c:pt idx="6">
                  <c:v>53540</c:v>
                </c:pt>
                <c:pt idx="7">
                  <c:v>61450</c:v>
                </c:pt>
                <c:pt idx="8">
                  <c:v>72113.709999999992</c:v>
                </c:pt>
                <c:pt idx="9">
                  <c:v>85552.38</c:v>
                </c:pt>
              </c:numCache>
            </c:numRef>
          </c:val>
          <c:smooth val="1"/>
          <c:extLst>
            <c:ext xmlns:c16="http://schemas.microsoft.com/office/drawing/2014/chart" uri="{C3380CC4-5D6E-409C-BE32-E72D297353CC}">
              <c16:uniqueId val="{0000000A-C05A-4CB6-9932-7BAEF8C30B11}"/>
            </c:ext>
          </c:extLst>
        </c:ser>
        <c:dLbls>
          <c:showLegendKey val="0"/>
          <c:showVal val="0"/>
          <c:showCatName val="0"/>
          <c:showSerName val="0"/>
          <c:showPercent val="0"/>
          <c:showBubbleSize val="0"/>
        </c:dLbls>
        <c:marker val="1"/>
        <c:smooth val="0"/>
        <c:axId val="661817727"/>
        <c:axId val="661822303"/>
      </c:lineChart>
      <c:catAx>
        <c:axId val="11854470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endParaRPr lang="lv-LV"/>
          </a:p>
        </c:txPr>
        <c:crossAx val="1185442495"/>
        <c:crosses val="autoZero"/>
        <c:auto val="1"/>
        <c:lblAlgn val="ctr"/>
        <c:lblOffset val="100"/>
        <c:noMultiLvlLbl val="0"/>
      </c:catAx>
      <c:valAx>
        <c:axId val="1185442495"/>
        <c:scaling>
          <c:orientation val="minMax"/>
          <c:max val="26000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endParaRPr lang="lv-LV"/>
          </a:p>
        </c:txPr>
        <c:crossAx val="1185447071"/>
        <c:crosses val="autoZero"/>
        <c:crossBetween val="between"/>
        <c:majorUnit val="2000000"/>
        <c:dispUnits>
          <c:builtInUnit val="millions"/>
          <c:dispUnitsLbl>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r>
                    <a:rPr lang="lv-LV"/>
                    <a:t>Milj. €</a:t>
                  </a:r>
                </a:p>
              </c:rich>
            </c:tx>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endParaRPr lang="lv-LV"/>
              </a:p>
            </c:txPr>
          </c:dispUnitsLbl>
        </c:dispUnits>
      </c:valAx>
      <c:valAx>
        <c:axId val="661822303"/>
        <c:scaling>
          <c:orientation val="minMax"/>
          <c:max val="1000000"/>
          <c:min val="10"/>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r>
                  <a:rPr lang="lv-LV"/>
                  <a:t>tūkst. €</a:t>
                </a:r>
              </a:p>
            </c:rich>
          </c:tx>
          <c:layout>
            <c:manualLayout>
              <c:xMode val="edge"/>
              <c:yMode val="edge"/>
              <c:x val="0.95737626659555319"/>
              <c:y val="2.6663474679865348E-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endParaRPr lang="lv-LV"/>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endParaRPr lang="lv-LV"/>
          </a:p>
        </c:txPr>
        <c:crossAx val="661817727"/>
        <c:crosses val="max"/>
        <c:crossBetween val="between"/>
        <c:minorUnit val="250000"/>
        <c:dispUnits>
          <c:builtInUnit val="thousands"/>
        </c:dispUnits>
      </c:valAx>
      <c:catAx>
        <c:axId val="661817727"/>
        <c:scaling>
          <c:orientation val="minMax"/>
        </c:scaling>
        <c:delete val="1"/>
        <c:axPos val="b"/>
        <c:numFmt formatCode="General" sourceLinked="1"/>
        <c:majorTickMark val="out"/>
        <c:minorTickMark val="none"/>
        <c:tickLblPos val="nextTo"/>
        <c:crossAx val="661822303"/>
        <c:crosses val="autoZero"/>
        <c:auto val="1"/>
        <c:lblAlgn val="ctr"/>
        <c:lblOffset val="100"/>
        <c:noMultiLvlLbl val="0"/>
      </c:catAx>
      <c:spPr>
        <a:noFill/>
        <a:ln>
          <a:noFill/>
        </a:ln>
        <a:effectLst/>
      </c:spPr>
    </c:plotArea>
    <c:legend>
      <c:legendPos val="b"/>
      <c:layout>
        <c:manualLayout>
          <c:xMode val="edge"/>
          <c:yMode val="edge"/>
          <c:x val="1.7665099985164461E-2"/>
          <c:y val="0.88378929093586567"/>
          <c:w val="0.96470029024868187"/>
          <c:h val="0.1139907037011288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85000"/>
                  <a:lumOff val="15000"/>
                </a:schemeClr>
              </a:solidFill>
              <a:latin typeface="+mj-lt"/>
              <a:ea typeface="+mn-ea"/>
              <a:cs typeface="+mn-cs"/>
            </a:defRPr>
          </a:pPr>
          <a:endParaRPr lang="lv-LV"/>
        </a:p>
      </c:txPr>
    </c:legend>
    <c:plotVisOnly val="1"/>
    <c:dispBlanksAs val="gap"/>
    <c:showDLblsOverMax val="0"/>
  </c:chart>
  <c:spPr>
    <a:noFill/>
    <a:ln>
      <a:noFill/>
    </a:ln>
    <a:effectLst/>
  </c:spPr>
  <c:txPr>
    <a:bodyPr/>
    <a:lstStyle/>
    <a:p>
      <a:pPr>
        <a:defRPr sz="1000">
          <a:latin typeface="+mj-lt"/>
        </a:defRPr>
      </a:pPr>
      <a:endParaRPr lang="lv-LV"/>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740060342095146E-2"/>
          <c:y val="3.5624915456327538E-2"/>
          <c:w val="0.86366127381100444"/>
          <c:h val="0.69775213589628338"/>
        </c:manualLayout>
      </c:layout>
      <c:barChart>
        <c:barDir val="col"/>
        <c:grouping val="clustered"/>
        <c:varyColors val="0"/>
        <c:ser>
          <c:idx val="1"/>
          <c:order val="1"/>
          <c:tx>
            <c:strRef>
              <c:f>Kopsavilkums!$L$41</c:f>
              <c:strCache>
                <c:ptCount val="1"/>
                <c:pt idx="0">
                  <c:v>Izdalīti produkti, tonnas</c:v>
                </c:pt>
              </c:strCache>
            </c:strRef>
          </c:tx>
          <c:spPr>
            <a:solidFill>
              <a:schemeClr val="accent6"/>
            </a:solidFill>
            <a:ln>
              <a:noFill/>
            </a:ln>
            <a:effectLst/>
          </c:spPr>
          <c:invertIfNegative val="0"/>
          <c:dLbls>
            <c:dLbl>
              <c:idx val="8"/>
              <c:layout>
                <c:manualLayout>
                  <c:x val="0"/>
                  <c:y val="-3.088801586330669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931-4F5D-B14D-F2D83F4B1B37}"/>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tx1">
                        <a:lumMod val="85000"/>
                        <a:lumOff val="15000"/>
                      </a:schemeClr>
                    </a:solidFill>
                    <a:latin typeface="+mj-lt"/>
                    <a:ea typeface="+mn-ea"/>
                    <a:cs typeface="+mn-cs"/>
                  </a:defRPr>
                </a:pPr>
                <a:endParaRPr lang="lv-LV"/>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Kopsavilkums!$J$43:$J$52</c:f>
              <c:strCache>
                <c:ptCount val="10"/>
                <c:pt idx="0">
                  <c:v>2014/15</c:v>
                </c:pt>
                <c:pt idx="1">
                  <c:v>2015/16</c:v>
                </c:pt>
                <c:pt idx="2">
                  <c:v>2016/17</c:v>
                </c:pt>
                <c:pt idx="3">
                  <c:v>2017/18</c:v>
                </c:pt>
                <c:pt idx="4">
                  <c:v>2018/19</c:v>
                </c:pt>
                <c:pt idx="5">
                  <c:v>2019/20</c:v>
                </c:pt>
                <c:pt idx="6">
                  <c:v>2020/21</c:v>
                </c:pt>
                <c:pt idx="7">
                  <c:v>2021/22</c:v>
                </c:pt>
                <c:pt idx="8">
                  <c:v>2022/23</c:v>
                </c:pt>
                <c:pt idx="9">
                  <c:v>2023/24</c:v>
                </c:pt>
              </c:strCache>
            </c:strRef>
          </c:cat>
          <c:val>
            <c:numRef>
              <c:f>Kopsavilkums!$L$43:$L$52</c:f>
              <c:numCache>
                <c:formatCode>#,##0.00</c:formatCode>
                <c:ptCount val="10"/>
                <c:pt idx="0">
                  <c:v>711.73509999999999</c:v>
                </c:pt>
                <c:pt idx="1">
                  <c:v>719.02380000000005</c:v>
                </c:pt>
                <c:pt idx="2">
                  <c:v>687.50260000000003</c:v>
                </c:pt>
                <c:pt idx="3">
                  <c:v>1065.4267</c:v>
                </c:pt>
                <c:pt idx="4">
                  <c:v>1091.9802999999999</c:v>
                </c:pt>
                <c:pt idx="5">
                  <c:v>1133.2771</c:v>
                </c:pt>
                <c:pt idx="6">
                  <c:v>1023.2712</c:v>
                </c:pt>
                <c:pt idx="7">
                  <c:v>967.7097</c:v>
                </c:pt>
                <c:pt idx="8">
                  <c:v>859.34520000000009</c:v>
                </c:pt>
                <c:pt idx="9">
                  <c:v>706.04549999999995</c:v>
                </c:pt>
              </c:numCache>
            </c:numRef>
          </c:val>
          <c:extLst>
            <c:ext xmlns:c16="http://schemas.microsoft.com/office/drawing/2014/chart" uri="{C3380CC4-5D6E-409C-BE32-E72D297353CC}">
              <c16:uniqueId val="{00000001-E931-4F5D-B14D-F2D83F4B1B37}"/>
            </c:ext>
          </c:extLst>
        </c:ser>
        <c:dLbls>
          <c:showLegendKey val="0"/>
          <c:showVal val="0"/>
          <c:showCatName val="0"/>
          <c:showSerName val="0"/>
          <c:showPercent val="0"/>
          <c:showBubbleSize val="0"/>
        </c:dLbls>
        <c:gapWidth val="55"/>
        <c:axId val="2067263775"/>
        <c:axId val="2067264191"/>
      </c:barChart>
      <c:lineChart>
        <c:grouping val="standard"/>
        <c:varyColors val="0"/>
        <c:ser>
          <c:idx val="0"/>
          <c:order val="0"/>
          <c:tx>
            <c:strRef>
              <c:f>Kopsavilkums!$K$41</c:f>
              <c:strCache>
                <c:ptCount val="1"/>
                <c:pt idx="0">
                  <c:v>Izmaksātais atbalsts, milj. €</c:v>
                </c:pt>
              </c:strCache>
            </c:strRef>
          </c:tx>
          <c:spPr>
            <a:ln w="28575" cap="rnd">
              <a:solidFill>
                <a:srgbClr val="C00000"/>
              </a:solidFill>
              <a:round/>
            </a:ln>
            <a:effectLst/>
          </c:spPr>
          <c:marker>
            <c:symbol val="circle"/>
            <c:size val="5"/>
            <c:spPr>
              <a:solidFill>
                <a:schemeClr val="accent1"/>
              </a:solidFill>
              <a:ln w="9525">
                <a:solidFill>
                  <a:srgbClr val="C00000"/>
                </a:solidFill>
              </a:ln>
              <a:effectLst/>
            </c:spPr>
          </c:marker>
          <c:dLbls>
            <c:dLbl>
              <c:idx val="8"/>
              <c:layout>
                <c:manualLayout>
                  <c:x val="-2.9694507034202143E-2"/>
                  <c:y val="2.40479221769063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931-4F5D-B14D-F2D83F4B1B37}"/>
                </c:ext>
              </c:extLst>
            </c:dLbl>
            <c:spPr>
              <a:noFill/>
              <a:ln>
                <a:noFill/>
              </a:ln>
              <a:effectLst/>
            </c:spPr>
            <c:txPr>
              <a:bodyPr rot="0" spcFirstLastPara="1" vertOverflow="ellipsis" vert="horz" wrap="square" anchor="ctr" anchorCtr="1"/>
              <a:lstStyle/>
              <a:p>
                <a:pPr>
                  <a:defRPr sz="1000" b="0" i="1" u="none" strike="noStrike" kern="1200" baseline="0">
                    <a:solidFill>
                      <a:srgbClr val="FF0000"/>
                    </a:solidFill>
                    <a:latin typeface="+mj-lt"/>
                    <a:ea typeface="+mn-ea"/>
                    <a:cs typeface="+mn-cs"/>
                  </a:defRPr>
                </a:pPr>
                <a:endParaRPr lang="lv-LV"/>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Kopsavilkums!$J$43:$J$52</c:f>
              <c:strCache>
                <c:ptCount val="10"/>
                <c:pt idx="0">
                  <c:v>2014/15</c:v>
                </c:pt>
                <c:pt idx="1">
                  <c:v>2015/16</c:v>
                </c:pt>
                <c:pt idx="2">
                  <c:v>2016/17</c:v>
                </c:pt>
                <c:pt idx="3">
                  <c:v>2017/18</c:v>
                </c:pt>
                <c:pt idx="4">
                  <c:v>2018/19</c:v>
                </c:pt>
                <c:pt idx="5">
                  <c:v>2019/20</c:v>
                </c:pt>
                <c:pt idx="6">
                  <c:v>2020/21</c:v>
                </c:pt>
                <c:pt idx="7">
                  <c:v>2021/22</c:v>
                </c:pt>
                <c:pt idx="8">
                  <c:v>2022/23</c:v>
                </c:pt>
                <c:pt idx="9">
                  <c:v>2023/24</c:v>
                </c:pt>
              </c:strCache>
            </c:strRef>
          </c:cat>
          <c:val>
            <c:numRef>
              <c:f>Kopsavilkums!$K$43:$K$52</c:f>
              <c:numCache>
                <c:formatCode>#,##0.00</c:formatCode>
                <c:ptCount val="10"/>
                <c:pt idx="0">
                  <c:v>1.1091930000000001</c:v>
                </c:pt>
                <c:pt idx="1">
                  <c:v>1.1140619700000001</c:v>
                </c:pt>
                <c:pt idx="2">
                  <c:v>1.0840394499999999</c:v>
                </c:pt>
                <c:pt idx="3">
                  <c:v>1.39531129</c:v>
                </c:pt>
                <c:pt idx="4">
                  <c:v>1.4646044300000001</c:v>
                </c:pt>
                <c:pt idx="5">
                  <c:v>1.5314831199999999</c:v>
                </c:pt>
                <c:pt idx="6">
                  <c:v>1.35733806</c:v>
                </c:pt>
                <c:pt idx="7">
                  <c:v>1.2822698300000002</c:v>
                </c:pt>
                <c:pt idx="8">
                  <c:v>1.43159349</c:v>
                </c:pt>
                <c:pt idx="9">
                  <c:v>1.44948345</c:v>
                </c:pt>
              </c:numCache>
            </c:numRef>
          </c:val>
          <c:smooth val="1"/>
          <c:extLst>
            <c:ext xmlns:c16="http://schemas.microsoft.com/office/drawing/2014/chart" uri="{C3380CC4-5D6E-409C-BE32-E72D297353CC}">
              <c16:uniqueId val="{00000002-E931-4F5D-B14D-F2D83F4B1B37}"/>
            </c:ext>
          </c:extLst>
        </c:ser>
        <c:dLbls>
          <c:showLegendKey val="0"/>
          <c:showVal val="0"/>
          <c:showCatName val="0"/>
          <c:showSerName val="0"/>
          <c:showPercent val="0"/>
          <c:showBubbleSize val="0"/>
        </c:dLbls>
        <c:marker val="1"/>
        <c:smooth val="0"/>
        <c:axId val="2067261279"/>
        <c:axId val="2067261695"/>
      </c:lineChart>
      <c:catAx>
        <c:axId val="20672612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85000"/>
                    <a:lumOff val="15000"/>
                  </a:schemeClr>
                </a:solidFill>
                <a:latin typeface="+mj-lt"/>
                <a:ea typeface="+mn-ea"/>
                <a:cs typeface="+mn-cs"/>
              </a:defRPr>
            </a:pPr>
            <a:endParaRPr lang="lv-LV"/>
          </a:p>
        </c:txPr>
        <c:crossAx val="2067261695"/>
        <c:crosses val="autoZero"/>
        <c:auto val="1"/>
        <c:lblAlgn val="ctr"/>
        <c:lblOffset val="100"/>
        <c:noMultiLvlLbl val="0"/>
      </c:catAx>
      <c:valAx>
        <c:axId val="2067261695"/>
        <c:scaling>
          <c:orientation val="minMax"/>
          <c:min val="0.8"/>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r>
                  <a:rPr lang="lv-LV"/>
                  <a:t>Milj. EUR</a:t>
                </a:r>
              </a:p>
            </c:rich>
          </c:tx>
          <c:layout>
            <c:manualLayout>
              <c:xMode val="edge"/>
              <c:yMode val="edge"/>
              <c:x val="4.1312272174969626E-2"/>
              <c:y val="1.8422989947093675E-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endParaRPr lang="lv-LV"/>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85000"/>
                    <a:lumOff val="15000"/>
                  </a:schemeClr>
                </a:solidFill>
                <a:latin typeface="+mj-lt"/>
                <a:ea typeface="+mn-ea"/>
                <a:cs typeface="+mn-cs"/>
              </a:defRPr>
            </a:pPr>
            <a:endParaRPr lang="lv-LV"/>
          </a:p>
        </c:txPr>
        <c:crossAx val="2067261279"/>
        <c:crosses val="autoZero"/>
        <c:crossBetween val="between"/>
      </c:valAx>
      <c:valAx>
        <c:axId val="2067264191"/>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r>
                  <a:rPr lang="lv-LV"/>
                  <a:t>Tonnas</a:t>
                </a:r>
              </a:p>
            </c:rich>
          </c:tx>
          <c:layout>
            <c:manualLayout>
              <c:xMode val="edge"/>
              <c:yMode val="edge"/>
              <c:x val="0.91444704891839912"/>
              <c:y val="6.6614300441238282E-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endParaRPr lang="lv-LV"/>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85000"/>
                    <a:lumOff val="15000"/>
                  </a:schemeClr>
                </a:solidFill>
                <a:latin typeface="+mj-lt"/>
                <a:ea typeface="+mn-ea"/>
                <a:cs typeface="+mn-cs"/>
              </a:defRPr>
            </a:pPr>
            <a:endParaRPr lang="lv-LV"/>
          </a:p>
        </c:txPr>
        <c:crossAx val="2067263775"/>
        <c:crosses val="max"/>
        <c:crossBetween val="between"/>
      </c:valAx>
      <c:catAx>
        <c:axId val="2067263775"/>
        <c:scaling>
          <c:orientation val="minMax"/>
        </c:scaling>
        <c:delete val="1"/>
        <c:axPos val="b"/>
        <c:numFmt formatCode="General" sourceLinked="1"/>
        <c:majorTickMark val="out"/>
        <c:minorTickMark val="none"/>
        <c:tickLblPos val="nextTo"/>
        <c:crossAx val="2067264191"/>
        <c:crosses val="autoZero"/>
        <c:auto val="1"/>
        <c:lblAlgn val="ctr"/>
        <c:lblOffset val="100"/>
        <c:noMultiLvlLbl val="0"/>
      </c:catAx>
      <c:spPr>
        <a:noFill/>
        <a:ln>
          <a:noFill/>
        </a:ln>
        <a:effectLst/>
      </c:spPr>
    </c:plotArea>
    <c:legend>
      <c:legendPos val="b"/>
      <c:layout>
        <c:manualLayout>
          <c:xMode val="edge"/>
          <c:yMode val="edge"/>
          <c:x val="0.15279832185521375"/>
          <c:y val="0.921901096388696"/>
          <c:w val="0.69440320204832373"/>
          <c:h val="6.534990602633571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85000"/>
                  <a:lumOff val="15000"/>
                </a:schemeClr>
              </a:solidFill>
              <a:latin typeface="+mj-lt"/>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j-lt"/>
        </a:defRPr>
      </a:pPr>
      <a:endParaRPr lang="lv-LV"/>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764368877138103"/>
          <c:y val="3.4146343848060749E-2"/>
          <c:w val="0.78207981941875415"/>
          <c:h val="0.89384129014028602"/>
        </c:manualLayout>
      </c:layout>
      <c:areaChart>
        <c:grouping val="stacked"/>
        <c:varyColors val="0"/>
        <c:ser>
          <c:idx val="0"/>
          <c:order val="0"/>
          <c:tx>
            <c:strRef>
              <c:f>'Slaids 3'!$A$9</c:f>
              <c:strCache>
                <c:ptCount val="1"/>
                <c:pt idx="0">
                  <c:v>Dārzeņi</c:v>
                </c:pt>
              </c:strCache>
            </c:strRef>
          </c:tx>
          <c:spPr>
            <a:solidFill>
              <a:schemeClr val="accent2"/>
            </a:solidFill>
            <a:ln>
              <a:noFill/>
            </a:ln>
            <a:effectLst/>
          </c:spPr>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accent2">
                        <a:lumMod val="50000"/>
                      </a:schemeClr>
                    </a:solidFill>
                    <a:latin typeface="+mj-lt"/>
                    <a:ea typeface="+mn-ea"/>
                    <a:cs typeface="Segoe UI" panose="020B0502040204020203"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'Slaids 3'!$B$8:$P$8</c:f>
              <c:strCach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strCache>
            </c:strRef>
          </c:cat>
          <c:val>
            <c:numRef>
              <c:f>'Slaids 3'!$B$9:$P$9</c:f>
              <c:numCache>
                <c:formatCode>General</c:formatCode>
                <c:ptCount val="15"/>
                <c:pt idx="0">
                  <c:v>39.39</c:v>
                </c:pt>
                <c:pt idx="1">
                  <c:v>41.84</c:v>
                </c:pt>
                <c:pt idx="2">
                  <c:v>52.18</c:v>
                </c:pt>
                <c:pt idx="3">
                  <c:v>35.340000000000003</c:v>
                </c:pt>
                <c:pt idx="4">
                  <c:v>58.69</c:v>
                </c:pt>
                <c:pt idx="5">
                  <c:v>56.44</c:v>
                </c:pt>
                <c:pt idx="6">
                  <c:v>55.41</c:v>
                </c:pt>
                <c:pt idx="7">
                  <c:v>48.35</c:v>
                </c:pt>
                <c:pt idx="8">
                  <c:v>52.38</c:v>
                </c:pt>
                <c:pt idx="9">
                  <c:v>61.62</c:v>
                </c:pt>
                <c:pt idx="10">
                  <c:v>55.21</c:v>
                </c:pt>
                <c:pt idx="11">
                  <c:v>62.84</c:v>
                </c:pt>
                <c:pt idx="12">
                  <c:v>51.25</c:v>
                </c:pt>
                <c:pt idx="13" formatCode="0.00">
                  <c:v>60.658740345332305</c:v>
                </c:pt>
                <c:pt idx="14" formatCode="0.00">
                  <c:v>58.040074088913222</c:v>
                </c:pt>
              </c:numCache>
            </c:numRef>
          </c:val>
          <c:extLst>
            <c:ext xmlns:c16="http://schemas.microsoft.com/office/drawing/2014/chart" uri="{C3380CC4-5D6E-409C-BE32-E72D297353CC}">
              <c16:uniqueId val="{00000000-BC1D-4388-A554-FA69463A496E}"/>
            </c:ext>
          </c:extLst>
        </c:ser>
        <c:ser>
          <c:idx val="1"/>
          <c:order val="1"/>
          <c:tx>
            <c:strRef>
              <c:f>'Slaids 3'!$A$10</c:f>
              <c:strCache>
                <c:ptCount val="1"/>
                <c:pt idx="0">
                  <c:v>Augļi un ogas</c:v>
                </c:pt>
              </c:strCache>
            </c:strRef>
          </c:tx>
          <c:spPr>
            <a:solidFill>
              <a:schemeClr val="accent4"/>
            </a:solidFill>
            <a:ln>
              <a:noFill/>
            </a:ln>
            <a:effectLst/>
          </c:spPr>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accent2">
                        <a:lumMod val="50000"/>
                      </a:schemeClr>
                    </a:solidFill>
                    <a:latin typeface="+mj-lt"/>
                    <a:ea typeface="+mn-ea"/>
                    <a:cs typeface="Segoe UI" panose="020B0502040204020203"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'Slaids 3'!$B$8:$P$8</c:f>
              <c:strCach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strCache>
            </c:strRef>
          </c:cat>
          <c:val>
            <c:numRef>
              <c:f>'Slaids 3'!$B$10:$P$10</c:f>
              <c:numCache>
                <c:formatCode>#,##0.00</c:formatCode>
                <c:ptCount val="15"/>
                <c:pt idx="0" formatCode="#\ ##0.##########">
                  <c:v>5.01</c:v>
                </c:pt>
                <c:pt idx="1">
                  <c:v>5.2</c:v>
                </c:pt>
                <c:pt idx="2" formatCode="#\ ##0.##########">
                  <c:v>6.33</c:v>
                </c:pt>
                <c:pt idx="3" formatCode="#\ ##0.##########">
                  <c:v>7.43</c:v>
                </c:pt>
                <c:pt idx="4">
                  <c:v>4.9000000000000004</c:v>
                </c:pt>
                <c:pt idx="5" formatCode="#\ ##0.##########">
                  <c:v>5.38</c:v>
                </c:pt>
                <c:pt idx="6" formatCode="#\ ##0.##########">
                  <c:v>9.77</c:v>
                </c:pt>
                <c:pt idx="7" formatCode="#\ ##0.##########">
                  <c:v>8.82</c:v>
                </c:pt>
                <c:pt idx="8" formatCode="#\ ##0.##########">
                  <c:v>13.96</c:v>
                </c:pt>
                <c:pt idx="9" formatCode="#\ ##0.##########">
                  <c:v>15.35</c:v>
                </c:pt>
                <c:pt idx="10" formatCode="#\ ##0.##########">
                  <c:v>19.53</c:v>
                </c:pt>
                <c:pt idx="11" formatCode="#\ ##0.##########">
                  <c:v>13.64</c:v>
                </c:pt>
                <c:pt idx="12" formatCode="#\ ##0.##########">
                  <c:v>22.49</c:v>
                </c:pt>
                <c:pt idx="13" formatCode="0.00">
                  <c:v>21.200321810051683</c:v>
                </c:pt>
                <c:pt idx="14" formatCode="0.00">
                  <c:v>20.274949070877987</c:v>
                </c:pt>
              </c:numCache>
            </c:numRef>
          </c:val>
          <c:extLst>
            <c:ext xmlns:c16="http://schemas.microsoft.com/office/drawing/2014/chart" uri="{C3380CC4-5D6E-409C-BE32-E72D297353CC}">
              <c16:uniqueId val="{00000001-BC1D-4388-A554-FA69463A496E}"/>
            </c:ext>
          </c:extLst>
        </c:ser>
        <c:ser>
          <c:idx val="2"/>
          <c:order val="2"/>
          <c:tx>
            <c:strRef>
              <c:f>'Slaids 3'!$A$11</c:f>
              <c:strCache>
                <c:ptCount val="1"/>
                <c:pt idx="0">
                  <c:v>Kartupeļi</c:v>
                </c:pt>
              </c:strCache>
            </c:strRef>
          </c:tx>
          <c:spPr>
            <a:solidFill>
              <a:schemeClr val="accent6"/>
            </a:solidFill>
            <a:ln>
              <a:noFill/>
            </a:ln>
            <a:effectLst/>
          </c:spPr>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accent2">
                        <a:lumMod val="50000"/>
                      </a:schemeClr>
                    </a:solidFill>
                    <a:latin typeface="+mj-lt"/>
                    <a:ea typeface="+mn-ea"/>
                    <a:cs typeface="Segoe UI" panose="020B0502040204020203"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'Slaids 3'!$B$8:$P$8</c:f>
              <c:strCach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strCache>
            </c:strRef>
          </c:cat>
          <c:val>
            <c:numRef>
              <c:f>'Slaids 3'!$B$11:$P$11</c:f>
              <c:numCache>
                <c:formatCode>#\ ##0.##########</c:formatCode>
                <c:ptCount val="15"/>
                <c:pt idx="0">
                  <c:v>52.02</c:v>
                </c:pt>
                <c:pt idx="1">
                  <c:v>60.37</c:v>
                </c:pt>
                <c:pt idx="2">
                  <c:v>59.06</c:v>
                </c:pt>
                <c:pt idx="3">
                  <c:v>59.85</c:v>
                </c:pt>
                <c:pt idx="4">
                  <c:v>69.25</c:v>
                </c:pt>
                <c:pt idx="5">
                  <c:v>60.86</c:v>
                </c:pt>
                <c:pt idx="6">
                  <c:v>59.44</c:v>
                </c:pt>
                <c:pt idx="7">
                  <c:v>53.05</c:v>
                </c:pt>
                <c:pt idx="8">
                  <c:v>55.74</c:v>
                </c:pt>
                <c:pt idx="9">
                  <c:v>67.239999999999995</c:v>
                </c:pt>
                <c:pt idx="10">
                  <c:v>43.77</c:v>
                </c:pt>
                <c:pt idx="11">
                  <c:v>39.72</c:v>
                </c:pt>
                <c:pt idx="12">
                  <c:v>43.47</c:v>
                </c:pt>
                <c:pt idx="13" formatCode="0.00">
                  <c:v>52.551776578711447</c:v>
                </c:pt>
                <c:pt idx="14" formatCode="0.00">
                  <c:v>52.041511812924327</c:v>
                </c:pt>
              </c:numCache>
            </c:numRef>
          </c:val>
          <c:extLst>
            <c:ext xmlns:c16="http://schemas.microsoft.com/office/drawing/2014/chart" uri="{C3380CC4-5D6E-409C-BE32-E72D297353CC}">
              <c16:uniqueId val="{00000002-BC1D-4388-A554-FA69463A496E}"/>
            </c:ext>
          </c:extLst>
        </c:ser>
        <c:ser>
          <c:idx val="3"/>
          <c:order val="3"/>
          <c:tx>
            <c:strRef>
              <c:f>'Slaids 3'!$A$12</c:f>
              <c:strCache>
                <c:ptCount val="1"/>
                <c:pt idx="0">
                  <c:v>Stādi un puķes</c:v>
                </c:pt>
              </c:strCache>
            </c:strRef>
          </c:tx>
          <c:spPr>
            <a:solidFill>
              <a:schemeClr val="accent1">
                <a:lumMod val="40000"/>
                <a:lumOff val="60000"/>
              </a:schemeClr>
            </a:solidFill>
            <a:ln>
              <a:noFill/>
            </a:ln>
            <a:effectLst/>
          </c:spPr>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accent2">
                        <a:lumMod val="50000"/>
                      </a:schemeClr>
                    </a:solidFill>
                    <a:latin typeface="+mj-lt"/>
                    <a:ea typeface="+mn-ea"/>
                    <a:cs typeface="Segoe UI" panose="020B0502040204020203"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'Slaids 3'!$B$8:$P$8</c:f>
              <c:strCach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strCache>
            </c:strRef>
          </c:cat>
          <c:val>
            <c:numRef>
              <c:f>'Slaids 3'!$B$12:$P$12</c:f>
              <c:numCache>
                <c:formatCode>General</c:formatCode>
                <c:ptCount val="15"/>
                <c:pt idx="0">
                  <c:v>4.0999999999999996</c:v>
                </c:pt>
                <c:pt idx="1">
                  <c:v>5.48</c:v>
                </c:pt>
                <c:pt idx="2">
                  <c:v>5.74</c:v>
                </c:pt>
                <c:pt idx="3">
                  <c:v>5.58</c:v>
                </c:pt>
                <c:pt idx="4">
                  <c:v>6.51</c:v>
                </c:pt>
                <c:pt idx="5">
                  <c:v>7.43</c:v>
                </c:pt>
                <c:pt idx="6">
                  <c:v>8.2799999999999994</c:v>
                </c:pt>
                <c:pt idx="7">
                  <c:v>10.79</c:v>
                </c:pt>
                <c:pt idx="8">
                  <c:v>11.22</c:v>
                </c:pt>
                <c:pt idx="9">
                  <c:v>11.5</c:v>
                </c:pt>
                <c:pt idx="10">
                  <c:v>13.23</c:v>
                </c:pt>
                <c:pt idx="11">
                  <c:v>12.95</c:v>
                </c:pt>
                <c:pt idx="12">
                  <c:v>12.34</c:v>
                </c:pt>
                <c:pt idx="13" formatCode="0.00">
                  <c:v>16.451974</c:v>
                </c:pt>
                <c:pt idx="14" formatCode="0.00">
                  <c:v>13.284969004999999</c:v>
                </c:pt>
              </c:numCache>
            </c:numRef>
          </c:val>
          <c:extLst>
            <c:ext xmlns:c16="http://schemas.microsoft.com/office/drawing/2014/chart" uri="{C3380CC4-5D6E-409C-BE32-E72D297353CC}">
              <c16:uniqueId val="{00000003-BC1D-4388-A554-FA69463A496E}"/>
            </c:ext>
          </c:extLst>
        </c:ser>
        <c:dLbls>
          <c:showLegendKey val="0"/>
          <c:showVal val="0"/>
          <c:showCatName val="0"/>
          <c:showSerName val="0"/>
          <c:showPercent val="0"/>
          <c:showBubbleSize val="0"/>
        </c:dLbls>
        <c:axId val="2026026624"/>
        <c:axId val="2061003440"/>
      </c:areaChart>
      <c:lineChart>
        <c:grouping val="standard"/>
        <c:varyColors val="0"/>
        <c:ser>
          <c:idx val="4"/>
          <c:order val="4"/>
          <c:tx>
            <c:strRef>
              <c:f>'Slaids 3'!$A$13</c:f>
              <c:strCache>
                <c:ptCount val="1"/>
              </c:strCache>
            </c:strRef>
          </c:tx>
          <c:spPr>
            <a:ln w="28575" cap="rnd">
              <a:noFill/>
              <a:round/>
            </a:ln>
            <a:effectLst/>
          </c:spPr>
          <c:marker>
            <c:symbol val="circle"/>
            <c:size val="5"/>
            <c:spPr>
              <a:solidFill>
                <a:srgbClr val="C00000"/>
              </a:solidFill>
              <a:ln w="9525">
                <a:noFill/>
              </a:ln>
              <a:effectLst/>
            </c:spPr>
          </c:marker>
          <c:dLbls>
            <c:spPr>
              <a:solidFill>
                <a:schemeClr val="bg1">
                  <a:lumMod val="95000"/>
                </a:schemeClr>
              </a:solid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j-lt"/>
                    <a:ea typeface="+mn-ea"/>
                    <a:cs typeface="Segoe UI" panose="020B0502040204020203" pitchFamily="34" charset="0"/>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'Slaids 3'!$B$8:$P$8</c:f>
              <c:strCach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strCache>
            </c:strRef>
          </c:cat>
          <c:val>
            <c:numRef>
              <c:f>'Slaids 3'!$B$13:$P$13</c:f>
              <c:numCache>
                <c:formatCode>0</c:formatCode>
                <c:ptCount val="15"/>
                <c:pt idx="0">
                  <c:v>100.52</c:v>
                </c:pt>
                <c:pt idx="1">
                  <c:v>112.89</c:v>
                </c:pt>
                <c:pt idx="2">
                  <c:v>123.30999999999999</c:v>
                </c:pt>
                <c:pt idx="3">
                  <c:v>108.2</c:v>
                </c:pt>
                <c:pt idx="4">
                  <c:v>139.35</c:v>
                </c:pt>
                <c:pt idx="5">
                  <c:v>130.11000000000001</c:v>
                </c:pt>
                <c:pt idx="6">
                  <c:v>132.89999999999998</c:v>
                </c:pt>
                <c:pt idx="7">
                  <c:v>121.00999999999999</c:v>
                </c:pt>
                <c:pt idx="8">
                  <c:v>133.30000000000001</c:v>
                </c:pt>
                <c:pt idx="9">
                  <c:v>155.70999999999998</c:v>
                </c:pt>
                <c:pt idx="10">
                  <c:v>131.74</c:v>
                </c:pt>
                <c:pt idx="11">
                  <c:v>129.15</c:v>
                </c:pt>
                <c:pt idx="12">
                  <c:v>129.54999999999998</c:v>
                </c:pt>
                <c:pt idx="13">
                  <c:v>150.86281273409543</c:v>
                </c:pt>
                <c:pt idx="14">
                  <c:v>143.64150397771553</c:v>
                </c:pt>
              </c:numCache>
            </c:numRef>
          </c:val>
          <c:smooth val="0"/>
          <c:extLst>
            <c:ext xmlns:c16="http://schemas.microsoft.com/office/drawing/2014/chart" uri="{C3380CC4-5D6E-409C-BE32-E72D297353CC}">
              <c16:uniqueId val="{00000004-BC1D-4388-A554-FA69463A496E}"/>
            </c:ext>
          </c:extLst>
        </c:ser>
        <c:dLbls>
          <c:showLegendKey val="0"/>
          <c:showVal val="0"/>
          <c:showCatName val="0"/>
          <c:showSerName val="0"/>
          <c:showPercent val="0"/>
          <c:showBubbleSize val="0"/>
        </c:dLbls>
        <c:marker val="1"/>
        <c:smooth val="0"/>
        <c:axId val="2026026624"/>
        <c:axId val="2061003440"/>
      </c:lineChart>
      <c:catAx>
        <c:axId val="20260266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85000"/>
                    <a:lumOff val="15000"/>
                  </a:schemeClr>
                </a:solidFill>
                <a:latin typeface="+mj-lt"/>
                <a:ea typeface="+mn-ea"/>
                <a:cs typeface="Segoe UI" panose="020B0502040204020203" pitchFamily="34" charset="0"/>
              </a:defRPr>
            </a:pPr>
            <a:endParaRPr lang="lv-LV"/>
          </a:p>
        </c:txPr>
        <c:crossAx val="2061003440"/>
        <c:crosses val="autoZero"/>
        <c:auto val="1"/>
        <c:lblAlgn val="ctr"/>
        <c:lblOffset val="100"/>
        <c:noMultiLvlLbl val="0"/>
      </c:catAx>
      <c:valAx>
        <c:axId val="2061003440"/>
        <c:scaling>
          <c:orientation val="minMax"/>
        </c:scaling>
        <c:delete val="1"/>
        <c:axPos val="l"/>
        <c:numFmt formatCode="General" sourceLinked="1"/>
        <c:majorTickMark val="none"/>
        <c:minorTickMark val="none"/>
        <c:tickLblPos val="nextTo"/>
        <c:crossAx val="2026026624"/>
        <c:crosses val="autoZero"/>
        <c:crossBetween val="between"/>
      </c:valAx>
      <c:spPr>
        <a:noFill/>
        <a:ln w="25400">
          <a:noFill/>
        </a:ln>
        <a:effectLst/>
      </c:spPr>
    </c:plotArea>
    <c:legend>
      <c:legendPos val="l"/>
      <c:legendEntry>
        <c:idx val="0"/>
        <c:txPr>
          <a:bodyPr rot="0" spcFirstLastPara="1" vertOverflow="ellipsis" vert="horz" wrap="square" anchor="ctr" anchorCtr="1"/>
          <a:lstStyle/>
          <a:p>
            <a:pPr>
              <a:defRPr sz="1600" b="0" i="0" u="none" strike="noStrike" kern="1200" baseline="0">
                <a:solidFill>
                  <a:srgbClr val="0070C0"/>
                </a:solidFill>
                <a:latin typeface="+mj-lt"/>
                <a:ea typeface="+mn-ea"/>
                <a:cs typeface="Segoe UI" panose="020B0502040204020203" pitchFamily="34" charset="0"/>
              </a:defRPr>
            </a:pPr>
            <a:endParaRPr lang="lv-LV"/>
          </a:p>
        </c:txPr>
      </c:legendEntry>
      <c:legendEntry>
        <c:idx val="1"/>
        <c:txPr>
          <a:bodyPr rot="0" spcFirstLastPara="1" vertOverflow="ellipsis" vert="horz" wrap="square" anchor="ctr" anchorCtr="1"/>
          <a:lstStyle/>
          <a:p>
            <a:pPr>
              <a:defRPr sz="1600" b="0" i="0" u="none" strike="noStrike" kern="1200" baseline="0">
                <a:solidFill>
                  <a:srgbClr val="00B050"/>
                </a:solidFill>
                <a:latin typeface="+mj-lt"/>
                <a:ea typeface="+mn-ea"/>
                <a:cs typeface="Segoe UI" panose="020B0502040204020203" pitchFamily="34" charset="0"/>
              </a:defRPr>
            </a:pPr>
            <a:endParaRPr lang="lv-LV"/>
          </a:p>
        </c:txPr>
      </c:legendEntry>
      <c:legendEntry>
        <c:idx val="2"/>
        <c:txPr>
          <a:bodyPr rot="0" spcFirstLastPara="1" vertOverflow="ellipsis" vert="horz" wrap="square" anchor="ctr" anchorCtr="1"/>
          <a:lstStyle/>
          <a:p>
            <a:pPr>
              <a:defRPr sz="1600" b="0" i="0" u="none" strike="noStrike" kern="1200" baseline="0">
                <a:solidFill>
                  <a:schemeClr val="accent2"/>
                </a:solidFill>
                <a:latin typeface="+mj-lt"/>
                <a:ea typeface="+mn-ea"/>
                <a:cs typeface="Segoe UI" panose="020B0502040204020203" pitchFamily="34" charset="0"/>
              </a:defRPr>
            </a:pPr>
            <a:endParaRPr lang="lv-LV"/>
          </a:p>
        </c:txPr>
      </c:legendEntry>
      <c:legendEntry>
        <c:idx val="3"/>
        <c:txPr>
          <a:bodyPr rot="0" spcFirstLastPara="1" vertOverflow="ellipsis" vert="horz" wrap="square" anchor="ctr" anchorCtr="1"/>
          <a:lstStyle/>
          <a:p>
            <a:pPr>
              <a:defRPr sz="1600" b="0" i="0" u="none" strike="noStrike" kern="1200" baseline="0">
                <a:solidFill>
                  <a:srgbClr val="C00000"/>
                </a:solidFill>
                <a:latin typeface="+mj-lt"/>
                <a:ea typeface="+mn-ea"/>
                <a:cs typeface="Segoe UI" panose="020B0502040204020203" pitchFamily="34" charset="0"/>
              </a:defRPr>
            </a:pPr>
            <a:endParaRPr lang="lv-LV"/>
          </a:p>
        </c:txPr>
      </c:legendEntry>
      <c:legendEntry>
        <c:idx val="4"/>
        <c:delete val="1"/>
      </c:legendEntry>
      <c:layout>
        <c:manualLayout>
          <c:xMode val="edge"/>
          <c:yMode val="edge"/>
          <c:x val="0"/>
          <c:y val="0.39226742966757544"/>
          <c:w val="0.21556620130108767"/>
          <c:h val="0.5199571569710115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j-lt"/>
              <a:ea typeface="+mn-ea"/>
              <a:cs typeface="Segoe UI" panose="020B0502040204020203" pitchFamily="34" charset="0"/>
            </a:defRPr>
          </a:pPr>
          <a:endParaRPr lang="lv-LV"/>
        </a:p>
      </c:txPr>
    </c:legend>
    <c:plotVisOnly val="1"/>
    <c:dispBlanksAs val="zero"/>
    <c:showDLblsOverMax val="0"/>
  </c:chart>
  <c:spPr>
    <a:noFill/>
    <a:ln>
      <a:noFill/>
    </a:ln>
    <a:effectLst/>
  </c:spPr>
  <c:txPr>
    <a:bodyPr/>
    <a:lstStyle/>
    <a:p>
      <a:pPr>
        <a:defRPr sz="1200">
          <a:latin typeface="Segoe UI" panose="020B0502040204020203" pitchFamily="34" charset="0"/>
          <a:cs typeface="Segoe UI" panose="020B0502040204020203" pitchFamily="34" charset="0"/>
        </a:defRPr>
      </a:pPr>
      <a:endParaRPr lang="lv-LV"/>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3732494524707957E-2"/>
          <c:y val="0.15730337078651685"/>
          <c:w val="0.95253501095058413"/>
          <c:h val="0.62708396169305247"/>
        </c:manualLayout>
      </c:layout>
      <c:barChart>
        <c:barDir val="col"/>
        <c:grouping val="clustered"/>
        <c:varyColors val="0"/>
        <c:ser>
          <c:idx val="0"/>
          <c:order val="0"/>
          <c:spPr>
            <a:solidFill>
              <a:schemeClr val="accent6"/>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6E3B-4B28-AF4C-EE6909AB41AD}"/>
              </c:ext>
            </c:extLst>
          </c:dPt>
          <c:dPt>
            <c:idx val="1"/>
            <c:invertIfNegative val="0"/>
            <c:bubble3D val="0"/>
            <c:spPr>
              <a:solidFill>
                <a:srgbClr val="FFC000"/>
              </a:solidFill>
              <a:ln>
                <a:noFill/>
              </a:ln>
              <a:effectLst/>
            </c:spPr>
            <c:extLst>
              <c:ext xmlns:c16="http://schemas.microsoft.com/office/drawing/2014/chart" uri="{C3380CC4-5D6E-409C-BE32-E72D297353CC}">
                <c16:uniqueId val="{00000003-6E3B-4B28-AF4C-EE6909AB41AD}"/>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6E3B-4B28-AF4C-EE6909AB41AD}"/>
              </c:ext>
            </c:extLst>
          </c:dPt>
          <c:dLbls>
            <c:spPr>
              <a:noFill/>
              <a:ln>
                <a:noFill/>
              </a:ln>
              <a:effectLst/>
            </c:spPr>
            <c:txPr>
              <a:bodyPr rot="-5400000" spcFirstLastPara="1" vertOverflow="ellipsis" wrap="square" anchor="ctr" anchorCtr="1"/>
              <a:lstStyle/>
              <a:p>
                <a:pPr>
                  <a:defRPr sz="1200" b="0" i="0" u="none" strike="noStrike" kern="1200" baseline="0">
                    <a:solidFill>
                      <a:schemeClr val="tx1">
                        <a:lumMod val="85000"/>
                        <a:lumOff val="15000"/>
                      </a:schemeClr>
                    </a:solidFill>
                    <a:latin typeface="+mj-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'Izlaide_ES-27_augļi'!$E$11:$E$38</c:f>
              <c:strCache>
                <c:ptCount val="28"/>
                <c:pt idx="0">
                  <c:v>Latvija</c:v>
                </c:pt>
                <c:pt idx="1">
                  <c:v>Igaunija</c:v>
                </c:pt>
                <c:pt idx="2">
                  <c:v>Lietuva</c:v>
                </c:pt>
                <c:pt idx="3">
                  <c:v>Polija</c:v>
                </c:pt>
                <c:pt idx="4">
                  <c:v>Somija</c:v>
                </c:pt>
                <c:pt idx="5">
                  <c:v>Vācija</c:v>
                </c:pt>
                <c:pt idx="6">
                  <c:v>Portugāle</c:v>
                </c:pt>
                <c:pt idx="7">
                  <c:v>Zviedrija</c:v>
                </c:pt>
                <c:pt idx="8">
                  <c:v>Grieķija</c:v>
                </c:pt>
                <c:pt idx="9">
                  <c:v>Bulgārija</c:v>
                </c:pt>
                <c:pt idx="10">
                  <c:v>Austrija</c:v>
                </c:pt>
                <c:pt idx="11">
                  <c:v>Dānija</c:v>
                </c:pt>
                <c:pt idx="12">
                  <c:v>Īrija</c:v>
                </c:pt>
                <c:pt idx="13">
                  <c:v>ES-27</c:v>
                </c:pt>
                <c:pt idx="14">
                  <c:v>Nīderlande</c:v>
                </c:pt>
                <c:pt idx="15">
                  <c:v>Spānija</c:v>
                </c:pt>
                <c:pt idx="16">
                  <c:v>Francija</c:v>
                </c:pt>
                <c:pt idx="17">
                  <c:v>Rumānija</c:v>
                </c:pt>
                <c:pt idx="18">
                  <c:v>Ungārija</c:v>
                </c:pt>
                <c:pt idx="19">
                  <c:v>Beļģija</c:v>
                </c:pt>
                <c:pt idx="20">
                  <c:v>Itālija</c:v>
                </c:pt>
                <c:pt idx="21">
                  <c:v>Luksemburga</c:v>
                </c:pt>
                <c:pt idx="22">
                  <c:v>Slovākija</c:v>
                </c:pt>
                <c:pt idx="23">
                  <c:v>Slovēnija</c:v>
                </c:pt>
                <c:pt idx="24">
                  <c:v>Čehija</c:v>
                </c:pt>
                <c:pt idx="25">
                  <c:v>Malta</c:v>
                </c:pt>
                <c:pt idx="26">
                  <c:v>Kipra</c:v>
                </c:pt>
                <c:pt idx="27">
                  <c:v>Horvātija</c:v>
                </c:pt>
              </c:strCache>
            </c:strRef>
          </c:cat>
          <c:val>
            <c:numRef>
              <c:f>'Izlaide_ES-27_augļi'!$AJ$11:$AJ$38</c:f>
              <c:numCache>
                <c:formatCode>0%</c:formatCode>
                <c:ptCount val="28"/>
                <c:pt idx="0">
                  <c:v>3.0459081836327346</c:v>
                </c:pt>
                <c:pt idx="1">
                  <c:v>2.6233521657250471</c:v>
                </c:pt>
                <c:pt idx="2">
                  <c:v>2.2381516587677726</c:v>
                </c:pt>
                <c:pt idx="3">
                  <c:v>1.7907337718171767</c:v>
                </c:pt>
                <c:pt idx="4">
                  <c:v>1.4956923076923077</c:v>
                </c:pt>
                <c:pt idx="5">
                  <c:v>1.368696235498382</c:v>
                </c:pt>
                <c:pt idx="6">
                  <c:v>1.3380320240864925</c:v>
                </c:pt>
                <c:pt idx="7">
                  <c:v>1.306208670095518</c:v>
                </c:pt>
                <c:pt idx="8">
                  <c:v>1.1888852229942164</c:v>
                </c:pt>
                <c:pt idx="9">
                  <c:v>1.0936894547467477</c:v>
                </c:pt>
                <c:pt idx="10">
                  <c:v>0.89586887643187896</c:v>
                </c:pt>
                <c:pt idx="11">
                  <c:v>0.79414157851912148</c:v>
                </c:pt>
                <c:pt idx="12">
                  <c:v>0.73978433598183879</c:v>
                </c:pt>
                <c:pt idx="13">
                  <c:v>0.73105478933095291</c:v>
                </c:pt>
                <c:pt idx="14">
                  <c:v>0.69172542860007336</c:v>
                </c:pt>
                <c:pt idx="15">
                  <c:v>0.5964944593964725</c:v>
                </c:pt>
                <c:pt idx="16">
                  <c:v>0.59128143230738295</c:v>
                </c:pt>
                <c:pt idx="17">
                  <c:v>0.50658607316306203</c:v>
                </c:pt>
                <c:pt idx="18">
                  <c:v>0.40256368651630692</c:v>
                </c:pt>
                <c:pt idx="19">
                  <c:v>0.40094291014014827</c:v>
                </c:pt>
                <c:pt idx="20">
                  <c:v>0.35578686133876891</c:v>
                </c:pt>
                <c:pt idx="21">
                  <c:v>0.20940170940170955</c:v>
                </c:pt>
                <c:pt idx="22">
                  <c:v>0.19999999999999996</c:v>
                </c:pt>
                <c:pt idx="23">
                  <c:v>0.17712450592885376</c:v>
                </c:pt>
                <c:pt idx="24">
                  <c:v>7.6748295884877527E-2</c:v>
                </c:pt>
                <c:pt idx="25">
                  <c:v>-4.7091412742382266E-2</c:v>
                </c:pt>
                <c:pt idx="26">
                  <c:v>-0.57401364580243253</c:v>
                </c:pt>
                <c:pt idx="27">
                  <c:v>-0.60224598930481288</c:v>
                </c:pt>
              </c:numCache>
            </c:numRef>
          </c:val>
          <c:extLst>
            <c:ext xmlns:c16="http://schemas.microsoft.com/office/drawing/2014/chart" uri="{C3380CC4-5D6E-409C-BE32-E72D297353CC}">
              <c16:uniqueId val="{00000006-6E3B-4B28-AF4C-EE6909AB41AD}"/>
            </c:ext>
          </c:extLst>
        </c:ser>
        <c:dLbls>
          <c:showLegendKey val="0"/>
          <c:showVal val="0"/>
          <c:showCatName val="0"/>
          <c:showSerName val="0"/>
          <c:showPercent val="0"/>
          <c:showBubbleSize val="0"/>
        </c:dLbls>
        <c:gapWidth val="29"/>
        <c:overlap val="-8"/>
        <c:axId val="529349071"/>
        <c:axId val="2057655680"/>
      </c:barChart>
      <c:catAx>
        <c:axId val="529349071"/>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85000"/>
                    <a:lumOff val="15000"/>
                  </a:schemeClr>
                </a:solidFill>
                <a:latin typeface="+mj-lt"/>
                <a:ea typeface="+mn-ea"/>
                <a:cs typeface="+mn-cs"/>
              </a:defRPr>
            </a:pPr>
            <a:endParaRPr lang="lv-LV"/>
          </a:p>
        </c:txPr>
        <c:crossAx val="2057655680"/>
        <c:crosses val="autoZero"/>
        <c:auto val="1"/>
        <c:lblAlgn val="ctr"/>
        <c:lblOffset val="100"/>
        <c:noMultiLvlLbl val="0"/>
      </c:catAx>
      <c:valAx>
        <c:axId val="2057655680"/>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5293490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lv-LV"/>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0555555555555555E-2"/>
          <c:y val="4.3615150357998358E-2"/>
          <c:w val="0.93888888888888888"/>
          <c:h val="0.81739139586965692"/>
        </c:manualLayout>
      </c:layout>
      <c:barChart>
        <c:barDir val="col"/>
        <c:grouping val="clustered"/>
        <c:varyColors val="0"/>
        <c:ser>
          <c:idx val="0"/>
          <c:order val="0"/>
          <c:spPr>
            <a:solidFill>
              <a:schemeClr val="accent6">
                <a:lumMod val="40000"/>
                <a:lumOff val="60000"/>
              </a:schemeClr>
            </a:solidFill>
            <a:ln>
              <a:noFill/>
            </a:ln>
            <a:effectLst/>
          </c:spPr>
          <c:invertIfNegative val="0"/>
          <c:dPt>
            <c:idx val="5"/>
            <c:invertIfNegative val="0"/>
            <c:bubble3D val="0"/>
            <c:spPr>
              <a:solidFill>
                <a:srgbClr val="FFC000"/>
              </a:solidFill>
              <a:ln>
                <a:noFill/>
              </a:ln>
              <a:effectLst/>
            </c:spPr>
            <c:extLst>
              <c:ext xmlns:c16="http://schemas.microsoft.com/office/drawing/2014/chart" uri="{C3380CC4-5D6E-409C-BE32-E72D297353CC}">
                <c16:uniqueId val="{00000001-8090-4651-9C61-3201226FBB73}"/>
              </c:ext>
            </c:extLst>
          </c:dPt>
          <c:dPt>
            <c:idx val="17"/>
            <c:invertIfNegative val="0"/>
            <c:bubble3D val="0"/>
            <c:spPr>
              <a:solidFill>
                <a:srgbClr val="C00000"/>
              </a:solidFill>
              <a:ln>
                <a:noFill/>
              </a:ln>
              <a:effectLst/>
            </c:spPr>
            <c:extLst>
              <c:ext xmlns:c16="http://schemas.microsoft.com/office/drawing/2014/chart" uri="{C3380CC4-5D6E-409C-BE32-E72D297353CC}">
                <c16:uniqueId val="{00000003-8090-4651-9C61-3201226FBB73}"/>
              </c:ext>
            </c:extLst>
          </c:dPt>
          <c:dPt>
            <c:idx val="25"/>
            <c:invertIfNegative val="0"/>
            <c:bubble3D val="0"/>
            <c:spPr>
              <a:solidFill>
                <a:srgbClr val="00B0F0"/>
              </a:solidFill>
              <a:ln>
                <a:noFill/>
              </a:ln>
              <a:effectLst/>
            </c:spPr>
            <c:extLst>
              <c:ext xmlns:c16="http://schemas.microsoft.com/office/drawing/2014/chart" uri="{C3380CC4-5D6E-409C-BE32-E72D297353CC}">
                <c16:uniqueId val="{00000005-8090-4651-9C61-3201226FBB73}"/>
              </c:ext>
            </c:extLst>
          </c:dPt>
          <c:dLbls>
            <c:spPr>
              <a:noFill/>
              <a:ln>
                <a:noFill/>
              </a:ln>
              <a:effectLst/>
            </c:spPr>
            <c:txPr>
              <a:bodyPr rot="-5400000" spcFirstLastPara="1" vertOverflow="ellipsis" wrap="square" anchor="ctr" anchorCtr="1"/>
              <a:lstStyle/>
              <a:p>
                <a:pPr>
                  <a:defRPr sz="1400" b="0" i="0" u="none" strike="noStrike" kern="1200" baseline="0">
                    <a:solidFill>
                      <a:schemeClr val="tx1">
                        <a:lumMod val="85000"/>
                        <a:lumOff val="15000"/>
                      </a:schemeClr>
                    </a:solidFill>
                    <a:latin typeface="+mj-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'Izlaide_ES-27_darzeni'!$E$11:$E$38</c:f>
              <c:strCache>
                <c:ptCount val="28"/>
                <c:pt idx="0">
                  <c:v>Čehija</c:v>
                </c:pt>
                <c:pt idx="1">
                  <c:v>Luksemburga</c:v>
                </c:pt>
                <c:pt idx="2">
                  <c:v>Vācija</c:v>
                </c:pt>
                <c:pt idx="3">
                  <c:v>Slovēnija</c:v>
                </c:pt>
                <c:pt idx="4">
                  <c:v>Polija</c:v>
                </c:pt>
                <c:pt idx="5">
                  <c:v>Lietuva</c:v>
                </c:pt>
                <c:pt idx="6">
                  <c:v>Austrija</c:v>
                </c:pt>
                <c:pt idx="7">
                  <c:v>Horvātija</c:v>
                </c:pt>
                <c:pt idx="8">
                  <c:v>Portugāle</c:v>
                </c:pt>
                <c:pt idx="9">
                  <c:v>Zviedrija</c:v>
                </c:pt>
                <c:pt idx="10">
                  <c:v>Itālija</c:v>
                </c:pt>
                <c:pt idx="11">
                  <c:v>Ungārija</c:v>
                </c:pt>
                <c:pt idx="12">
                  <c:v>ES-27</c:v>
                </c:pt>
                <c:pt idx="13">
                  <c:v>Īrija</c:v>
                </c:pt>
                <c:pt idx="14">
                  <c:v>Francija</c:v>
                </c:pt>
                <c:pt idx="15">
                  <c:v>Spānija</c:v>
                </c:pt>
                <c:pt idx="16">
                  <c:v>Beļģija</c:v>
                </c:pt>
                <c:pt idx="17">
                  <c:v>Latvija</c:v>
                </c:pt>
                <c:pt idx="18">
                  <c:v>Dānija</c:v>
                </c:pt>
                <c:pt idx="19">
                  <c:v>Nīderlande</c:v>
                </c:pt>
                <c:pt idx="20">
                  <c:v>Bulgārija</c:v>
                </c:pt>
                <c:pt idx="21">
                  <c:v>Rumānija</c:v>
                </c:pt>
                <c:pt idx="22">
                  <c:v>Somija</c:v>
                </c:pt>
                <c:pt idx="23">
                  <c:v>Malta</c:v>
                </c:pt>
                <c:pt idx="24">
                  <c:v>Grieķija</c:v>
                </c:pt>
                <c:pt idx="25">
                  <c:v>Igaunija</c:v>
                </c:pt>
                <c:pt idx="26">
                  <c:v>Slovākija</c:v>
                </c:pt>
                <c:pt idx="27">
                  <c:v>Kipra</c:v>
                </c:pt>
              </c:strCache>
            </c:strRef>
          </c:cat>
          <c:val>
            <c:numRef>
              <c:f>'Izlaide_ES-27_darzeni'!$AJ$11:$AJ$38</c:f>
              <c:numCache>
                <c:formatCode>0%</c:formatCode>
                <c:ptCount val="28"/>
                <c:pt idx="0">
                  <c:v>3.5481292517006802</c:v>
                </c:pt>
                <c:pt idx="1">
                  <c:v>3.057915057915058</c:v>
                </c:pt>
                <c:pt idx="2">
                  <c:v>2.047240125851483</c:v>
                </c:pt>
                <c:pt idx="3">
                  <c:v>1.6825472827388075</c:v>
                </c:pt>
                <c:pt idx="4">
                  <c:v>1.3811389667033085</c:v>
                </c:pt>
                <c:pt idx="5">
                  <c:v>1.346959807626245</c:v>
                </c:pt>
                <c:pt idx="6">
                  <c:v>1.1591468416735027</c:v>
                </c:pt>
                <c:pt idx="7">
                  <c:v>1.068997787987068</c:v>
                </c:pt>
                <c:pt idx="8">
                  <c:v>0.99472615957942367</c:v>
                </c:pt>
                <c:pt idx="9">
                  <c:v>0.96593935959195254</c:v>
                </c:pt>
                <c:pt idx="10">
                  <c:v>0.87427458345866893</c:v>
                </c:pt>
                <c:pt idx="11">
                  <c:v>0.82475024312616041</c:v>
                </c:pt>
                <c:pt idx="12">
                  <c:v>0.7015717982483114</c:v>
                </c:pt>
                <c:pt idx="13">
                  <c:v>0.58824160497800659</c:v>
                </c:pt>
                <c:pt idx="14">
                  <c:v>0.58142127574351599</c:v>
                </c:pt>
                <c:pt idx="15">
                  <c:v>0.5471254244954884</c:v>
                </c:pt>
                <c:pt idx="16">
                  <c:v>0.52807354461881117</c:v>
                </c:pt>
                <c:pt idx="17">
                  <c:v>0.47347042396547345</c:v>
                </c:pt>
                <c:pt idx="18">
                  <c:v>0.36094242015294653</c:v>
                </c:pt>
                <c:pt idx="19">
                  <c:v>0.34519792473682842</c:v>
                </c:pt>
                <c:pt idx="20">
                  <c:v>0.30575205844833575</c:v>
                </c:pt>
                <c:pt idx="21">
                  <c:v>0.12204135092150792</c:v>
                </c:pt>
                <c:pt idx="22">
                  <c:v>0.11235521235521229</c:v>
                </c:pt>
                <c:pt idx="23">
                  <c:v>8.7103724222837631E-2</c:v>
                </c:pt>
                <c:pt idx="24">
                  <c:v>-3.0113279551712391E-2</c:v>
                </c:pt>
                <c:pt idx="25">
                  <c:v>-0.10240305843801201</c:v>
                </c:pt>
                <c:pt idx="26">
                  <c:v>-0.10751054852320674</c:v>
                </c:pt>
                <c:pt idx="27">
                  <c:v>-0.15547295565239672</c:v>
                </c:pt>
              </c:numCache>
            </c:numRef>
          </c:val>
          <c:extLst>
            <c:ext xmlns:c16="http://schemas.microsoft.com/office/drawing/2014/chart" uri="{C3380CC4-5D6E-409C-BE32-E72D297353CC}">
              <c16:uniqueId val="{00000006-8090-4651-9C61-3201226FBB73}"/>
            </c:ext>
          </c:extLst>
        </c:ser>
        <c:dLbls>
          <c:showLegendKey val="0"/>
          <c:showVal val="0"/>
          <c:showCatName val="0"/>
          <c:showSerName val="0"/>
          <c:showPercent val="0"/>
          <c:showBubbleSize val="0"/>
        </c:dLbls>
        <c:gapWidth val="29"/>
        <c:overlap val="-27"/>
        <c:axId val="1211910864"/>
        <c:axId val="797355344"/>
      </c:barChart>
      <c:catAx>
        <c:axId val="121191086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85000"/>
                    <a:lumOff val="15000"/>
                  </a:schemeClr>
                </a:solidFill>
                <a:latin typeface="+mj-lt"/>
                <a:ea typeface="+mn-ea"/>
                <a:cs typeface="+mn-cs"/>
              </a:defRPr>
            </a:pPr>
            <a:endParaRPr lang="lv-LV"/>
          </a:p>
        </c:txPr>
        <c:crossAx val="797355344"/>
        <c:crosses val="autoZero"/>
        <c:auto val="1"/>
        <c:lblAlgn val="ctr"/>
        <c:lblOffset val="100"/>
        <c:noMultiLvlLbl val="0"/>
      </c:catAx>
      <c:valAx>
        <c:axId val="797355344"/>
        <c:scaling>
          <c:orientation val="minMax"/>
        </c:scaling>
        <c:delete val="1"/>
        <c:axPos val="l"/>
        <c:numFmt formatCode="0%" sourceLinked="1"/>
        <c:majorTickMark val="none"/>
        <c:minorTickMark val="none"/>
        <c:tickLblPos val="nextTo"/>
        <c:crossAx val="1211910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lv-LV"/>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1.8627690861027564E-2"/>
          <c:w val="0.98248425651875293"/>
          <c:h val="0.85852400206689883"/>
        </c:manualLayout>
      </c:layout>
      <c:barChart>
        <c:barDir val="col"/>
        <c:grouping val="clustered"/>
        <c:varyColors val="0"/>
        <c:ser>
          <c:idx val="0"/>
          <c:order val="0"/>
          <c:tx>
            <c:strRef>
              <c:f>Tirdzniecība_tonnas!$B$15</c:f>
              <c:strCache>
                <c:ptCount val="1"/>
                <c:pt idx="0">
                  <c:v>Eksports</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85000"/>
                        <a:lumOff val="15000"/>
                      </a:schemeClr>
                    </a:solidFill>
                    <a:latin typeface="+mj-lt"/>
                    <a:ea typeface="+mn-ea"/>
                    <a:cs typeface="Segoe UI" panose="020B0502040204020203"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Tirdzniecība_tonnas!$M$14:$Q$14</c:f>
              <c:strCache>
                <c:ptCount val="5"/>
                <c:pt idx="0">
                  <c:v>2020</c:v>
                </c:pt>
                <c:pt idx="1">
                  <c:v>2021</c:v>
                </c:pt>
                <c:pt idx="2">
                  <c:v>2022</c:v>
                </c:pt>
                <c:pt idx="3">
                  <c:v>2023</c:v>
                </c:pt>
                <c:pt idx="4">
                  <c:v>2024(I.-XI.)</c:v>
                </c:pt>
              </c:strCache>
            </c:strRef>
          </c:cat>
          <c:val>
            <c:numRef>
              <c:f>Tirdzniecība_tonnas!$M$15:$Q$15</c:f>
              <c:numCache>
                <c:formatCode>General</c:formatCode>
                <c:ptCount val="5"/>
                <c:pt idx="0">
                  <c:v>52347.400000000009</c:v>
                </c:pt>
                <c:pt idx="1">
                  <c:v>70909.351999999999</c:v>
                </c:pt>
                <c:pt idx="2">
                  <c:v>62085.311000000016</c:v>
                </c:pt>
                <c:pt idx="3">
                  <c:v>75814.293000000005</c:v>
                </c:pt>
                <c:pt idx="4">
                  <c:v>53768.379000000001</c:v>
                </c:pt>
              </c:numCache>
            </c:numRef>
          </c:val>
          <c:extLst>
            <c:ext xmlns:c16="http://schemas.microsoft.com/office/drawing/2014/chart" uri="{C3380CC4-5D6E-409C-BE32-E72D297353CC}">
              <c16:uniqueId val="{00000000-3D89-4829-8A6E-B479B1C897D2}"/>
            </c:ext>
          </c:extLst>
        </c:ser>
        <c:ser>
          <c:idx val="1"/>
          <c:order val="1"/>
          <c:tx>
            <c:strRef>
              <c:f>Tirdzniecība_tonnas!$B$16</c:f>
              <c:strCache>
                <c:ptCount val="1"/>
                <c:pt idx="0">
                  <c:v>Imports</c:v>
                </c:pt>
              </c:strCache>
            </c:strRef>
          </c:tx>
          <c:spPr>
            <a:solidFill>
              <a:schemeClr val="accent4"/>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j-lt"/>
                    <a:ea typeface="+mn-ea"/>
                    <a:cs typeface="Segoe UI" panose="020B0502040204020203" pitchFamily="34" charset="0"/>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Tirdzniecība_tonnas!$M$14:$Q$14</c:f>
              <c:strCache>
                <c:ptCount val="5"/>
                <c:pt idx="0">
                  <c:v>2020</c:v>
                </c:pt>
                <c:pt idx="1">
                  <c:v>2021</c:v>
                </c:pt>
                <c:pt idx="2">
                  <c:v>2022</c:v>
                </c:pt>
                <c:pt idx="3">
                  <c:v>2023</c:v>
                </c:pt>
                <c:pt idx="4">
                  <c:v>2024(I.-XI.)</c:v>
                </c:pt>
              </c:strCache>
            </c:strRef>
          </c:cat>
          <c:val>
            <c:numRef>
              <c:f>Tirdzniecība_tonnas!$M$16:$Q$16</c:f>
              <c:numCache>
                <c:formatCode>General</c:formatCode>
                <c:ptCount val="5"/>
                <c:pt idx="0">
                  <c:v>154832.95699999999</c:v>
                </c:pt>
                <c:pt idx="1">
                  <c:v>154389.43799999997</c:v>
                </c:pt>
                <c:pt idx="2">
                  <c:v>167776.454</c:v>
                </c:pt>
                <c:pt idx="3">
                  <c:v>168387.386</c:v>
                </c:pt>
                <c:pt idx="4">
                  <c:v>149713.122</c:v>
                </c:pt>
              </c:numCache>
            </c:numRef>
          </c:val>
          <c:extLst>
            <c:ext xmlns:c16="http://schemas.microsoft.com/office/drawing/2014/chart" uri="{C3380CC4-5D6E-409C-BE32-E72D297353CC}">
              <c16:uniqueId val="{00000001-3D89-4829-8A6E-B479B1C897D2}"/>
            </c:ext>
          </c:extLst>
        </c:ser>
        <c:dLbls>
          <c:showLegendKey val="0"/>
          <c:showVal val="0"/>
          <c:showCatName val="0"/>
          <c:showSerName val="0"/>
          <c:showPercent val="0"/>
          <c:showBubbleSize val="0"/>
        </c:dLbls>
        <c:gapWidth val="104"/>
        <c:overlap val="-27"/>
        <c:axId val="1608867823"/>
        <c:axId val="1603692127"/>
      </c:barChart>
      <c:catAx>
        <c:axId val="1608867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j-lt"/>
                <a:ea typeface="+mn-ea"/>
                <a:cs typeface="Segoe UI" panose="020B0502040204020203" pitchFamily="34" charset="0"/>
              </a:defRPr>
            </a:pPr>
            <a:endParaRPr lang="lv-LV"/>
          </a:p>
        </c:txPr>
        <c:crossAx val="1603692127"/>
        <c:crosses val="autoZero"/>
        <c:auto val="1"/>
        <c:lblAlgn val="ctr"/>
        <c:lblOffset val="100"/>
        <c:noMultiLvlLbl val="0"/>
      </c:catAx>
      <c:valAx>
        <c:axId val="1603692127"/>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08867823"/>
        <c:crosses val="autoZero"/>
        <c:crossBetween val="between"/>
        <c:dispUnits>
          <c:builtInUnit val="thousands"/>
          <c:dispUnitsLbl>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j-lt"/>
                      <a:ea typeface="+mn-ea"/>
                      <a:cs typeface="Segoe UI" panose="020B0502040204020203" pitchFamily="34" charset="0"/>
                    </a:defRPr>
                  </a:pPr>
                  <a:r>
                    <a:rPr lang="lv-LV"/>
                    <a:t>tūkst.tonnas</a:t>
                  </a:r>
                </a:p>
              </c:rich>
            </c:tx>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j-lt"/>
                    <a:ea typeface="+mn-ea"/>
                    <a:cs typeface="Segoe UI" panose="020B0502040204020203" pitchFamily="34" charset="0"/>
                  </a:defRPr>
                </a:pPr>
                <a:endParaRPr lang="lv-LV"/>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Segoe UI" panose="020B0502040204020203" pitchFamily="34" charset="0"/>
            </a:defRPr>
          </a:pPr>
          <a:endParaRPr lang="lv-LV"/>
        </a:p>
      </c:txPr>
    </c:legend>
    <c:plotVisOnly val="1"/>
    <c:dispBlanksAs val="gap"/>
    <c:showDLblsOverMax val="0"/>
  </c:chart>
  <c:spPr>
    <a:noFill/>
    <a:ln>
      <a:noFill/>
    </a:ln>
    <a:effectLst/>
  </c:spPr>
  <c:txPr>
    <a:bodyPr/>
    <a:lstStyle/>
    <a:p>
      <a:pPr>
        <a:defRPr sz="1100">
          <a:latin typeface="+mj-lt"/>
          <a:cs typeface="Segoe UI" panose="020B0502040204020203" pitchFamily="34" charset="0"/>
        </a:defRPr>
      </a:pPr>
      <a:endParaRPr lang="lv-LV"/>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tx1">
                    <a:lumMod val="85000"/>
                    <a:lumOff val="15000"/>
                  </a:schemeClr>
                </a:solidFill>
                <a:latin typeface="+mj-lt"/>
                <a:ea typeface="+mn-ea"/>
                <a:cs typeface="+mn-cs"/>
              </a:defRPr>
            </a:pPr>
            <a:r>
              <a:rPr lang="lv-LV"/>
              <a:t>Top importa dārzeņu īpatsvars kopējā dārzeņu importā,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85000"/>
                  <a:lumOff val="15000"/>
                </a:schemeClr>
              </a:solidFill>
              <a:latin typeface="+mj-lt"/>
              <a:ea typeface="+mn-ea"/>
              <a:cs typeface="+mn-cs"/>
            </a:defRPr>
          </a:pPr>
          <a:endParaRPr lang="lv-LV"/>
        </a:p>
      </c:txPr>
    </c:title>
    <c:autoTitleDeleted val="0"/>
    <c:plotArea>
      <c:layout>
        <c:manualLayout>
          <c:layoutTarget val="inner"/>
          <c:xMode val="edge"/>
          <c:yMode val="edge"/>
          <c:x val="9.8150481189851271E-2"/>
          <c:y val="0.23282407407407407"/>
          <c:w val="0.87129396325459318"/>
          <c:h val="0.59128062117235358"/>
        </c:manualLayout>
      </c:layout>
      <c:barChart>
        <c:barDir val="col"/>
        <c:grouping val="stacked"/>
        <c:varyColors val="0"/>
        <c:ser>
          <c:idx val="0"/>
          <c:order val="0"/>
          <c:tx>
            <c:strRef>
              <c:f>Imp_kg!$AA$3</c:f>
              <c:strCache>
                <c:ptCount val="1"/>
                <c:pt idx="0">
                  <c:v>Kartupeļi</c:v>
                </c:pt>
              </c:strCache>
            </c:strRef>
          </c:tx>
          <c:spPr>
            <a:solidFill>
              <a:schemeClr val="accent2">
                <a:shade val="50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85000"/>
                        <a:lumOff val="15000"/>
                      </a:schemeClr>
                    </a:solidFill>
                    <a:latin typeface="+mj-lt"/>
                    <a:ea typeface="+mn-ea"/>
                    <a:cs typeface="+mn-cs"/>
                  </a:defRPr>
                </a:pPr>
                <a:endParaRPr lang="lv-LV"/>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Imp_kg!$AB$2:$AC$2</c:f>
              <c:numCache>
                <c:formatCode>General</c:formatCode>
                <c:ptCount val="2"/>
                <c:pt idx="0">
                  <c:v>2020</c:v>
                </c:pt>
                <c:pt idx="1">
                  <c:v>2023</c:v>
                </c:pt>
              </c:numCache>
            </c:numRef>
          </c:cat>
          <c:val>
            <c:numRef>
              <c:f>Imp_kg!$AB$3:$AC$3</c:f>
              <c:numCache>
                <c:formatCode>0%</c:formatCode>
                <c:ptCount val="2"/>
                <c:pt idx="0">
                  <c:v>0.12848127916917912</c:v>
                </c:pt>
                <c:pt idx="1">
                  <c:v>0.25191348874997965</c:v>
                </c:pt>
              </c:numCache>
            </c:numRef>
          </c:val>
          <c:extLst>
            <c:ext xmlns:c16="http://schemas.microsoft.com/office/drawing/2014/chart" uri="{C3380CC4-5D6E-409C-BE32-E72D297353CC}">
              <c16:uniqueId val="{00000000-2EEE-4317-926F-3877E04343AD}"/>
            </c:ext>
          </c:extLst>
        </c:ser>
        <c:ser>
          <c:idx val="1"/>
          <c:order val="1"/>
          <c:tx>
            <c:strRef>
              <c:f>Imp_kg!$AA$4</c:f>
              <c:strCache>
                <c:ptCount val="1"/>
                <c:pt idx="0">
                  <c:v>Tomāti</c:v>
                </c:pt>
              </c:strCache>
            </c:strRef>
          </c:tx>
          <c:spPr>
            <a:solidFill>
              <a:schemeClr val="accent2">
                <a:shade val="70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85000"/>
                        <a:lumOff val="15000"/>
                      </a:schemeClr>
                    </a:solidFill>
                    <a:latin typeface="+mj-lt"/>
                    <a:ea typeface="+mn-ea"/>
                    <a:cs typeface="+mn-cs"/>
                  </a:defRPr>
                </a:pPr>
                <a:endParaRPr lang="lv-LV"/>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Imp_kg!$AB$2:$AC$2</c:f>
              <c:numCache>
                <c:formatCode>General</c:formatCode>
                <c:ptCount val="2"/>
                <c:pt idx="0">
                  <c:v>2020</c:v>
                </c:pt>
                <c:pt idx="1">
                  <c:v>2023</c:v>
                </c:pt>
              </c:numCache>
            </c:numRef>
          </c:cat>
          <c:val>
            <c:numRef>
              <c:f>Imp_kg!$AB$4:$AC$4</c:f>
              <c:numCache>
                <c:formatCode>0%</c:formatCode>
                <c:ptCount val="2"/>
                <c:pt idx="0">
                  <c:v>0.18474258609383826</c:v>
                </c:pt>
                <c:pt idx="1">
                  <c:v>0.18883212762670182</c:v>
                </c:pt>
              </c:numCache>
            </c:numRef>
          </c:val>
          <c:extLst>
            <c:ext xmlns:c16="http://schemas.microsoft.com/office/drawing/2014/chart" uri="{C3380CC4-5D6E-409C-BE32-E72D297353CC}">
              <c16:uniqueId val="{00000001-2EEE-4317-926F-3877E04343AD}"/>
            </c:ext>
          </c:extLst>
        </c:ser>
        <c:ser>
          <c:idx val="2"/>
          <c:order val="2"/>
          <c:tx>
            <c:strRef>
              <c:f>Imp_kg!$AA$5</c:f>
              <c:strCache>
                <c:ptCount val="1"/>
                <c:pt idx="0">
                  <c:v>Sīpoli</c:v>
                </c:pt>
              </c:strCache>
            </c:strRef>
          </c:tx>
          <c:spPr>
            <a:solidFill>
              <a:schemeClr val="accent2">
                <a:shade val="90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85000"/>
                        <a:lumOff val="15000"/>
                      </a:schemeClr>
                    </a:solidFill>
                    <a:latin typeface="+mj-lt"/>
                    <a:ea typeface="+mn-ea"/>
                    <a:cs typeface="+mn-cs"/>
                  </a:defRPr>
                </a:pPr>
                <a:endParaRPr lang="lv-LV"/>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Imp_kg!$AB$2:$AC$2</c:f>
              <c:numCache>
                <c:formatCode>General</c:formatCode>
                <c:ptCount val="2"/>
                <c:pt idx="0">
                  <c:v>2020</c:v>
                </c:pt>
                <c:pt idx="1">
                  <c:v>2023</c:v>
                </c:pt>
              </c:numCache>
            </c:numRef>
          </c:cat>
          <c:val>
            <c:numRef>
              <c:f>Imp_kg!$AB$5:$AC$5</c:f>
              <c:numCache>
                <c:formatCode>0%</c:formatCode>
                <c:ptCount val="2"/>
                <c:pt idx="0">
                  <c:v>9.8463183156868486E-2</c:v>
                </c:pt>
                <c:pt idx="1">
                  <c:v>0.12556453927712191</c:v>
                </c:pt>
              </c:numCache>
            </c:numRef>
          </c:val>
          <c:extLst>
            <c:ext xmlns:c16="http://schemas.microsoft.com/office/drawing/2014/chart" uri="{C3380CC4-5D6E-409C-BE32-E72D297353CC}">
              <c16:uniqueId val="{00000002-2EEE-4317-926F-3877E04343AD}"/>
            </c:ext>
          </c:extLst>
        </c:ser>
        <c:ser>
          <c:idx val="3"/>
          <c:order val="3"/>
          <c:tx>
            <c:strRef>
              <c:f>Imp_kg!$AA$6</c:f>
              <c:strCache>
                <c:ptCount val="1"/>
                <c:pt idx="0">
                  <c:v>Burkāni</c:v>
                </c:pt>
              </c:strCache>
            </c:strRef>
          </c:tx>
          <c:spPr>
            <a:solidFill>
              <a:schemeClr val="accent2">
                <a:tint val="90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85000"/>
                        <a:lumOff val="15000"/>
                      </a:schemeClr>
                    </a:solidFill>
                    <a:latin typeface="+mj-lt"/>
                    <a:ea typeface="+mn-ea"/>
                    <a:cs typeface="+mn-cs"/>
                  </a:defRPr>
                </a:pPr>
                <a:endParaRPr lang="lv-LV"/>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Imp_kg!$AB$2:$AC$2</c:f>
              <c:numCache>
                <c:formatCode>General</c:formatCode>
                <c:ptCount val="2"/>
                <c:pt idx="0">
                  <c:v>2020</c:v>
                </c:pt>
                <c:pt idx="1">
                  <c:v>2023</c:v>
                </c:pt>
              </c:numCache>
            </c:numRef>
          </c:cat>
          <c:val>
            <c:numRef>
              <c:f>Imp_kg!$AB$6:$AC$6</c:f>
              <c:numCache>
                <c:formatCode>0%</c:formatCode>
                <c:ptCount val="2"/>
                <c:pt idx="0">
                  <c:v>7.903554635628933E-2</c:v>
                </c:pt>
                <c:pt idx="1">
                  <c:v>9.5763495390324194E-2</c:v>
                </c:pt>
              </c:numCache>
            </c:numRef>
          </c:val>
          <c:extLst>
            <c:ext xmlns:c16="http://schemas.microsoft.com/office/drawing/2014/chart" uri="{C3380CC4-5D6E-409C-BE32-E72D297353CC}">
              <c16:uniqueId val="{00000003-2EEE-4317-926F-3877E04343AD}"/>
            </c:ext>
          </c:extLst>
        </c:ser>
        <c:ser>
          <c:idx val="4"/>
          <c:order val="4"/>
          <c:tx>
            <c:strRef>
              <c:f>Imp_kg!$AA$7</c:f>
              <c:strCache>
                <c:ptCount val="1"/>
                <c:pt idx="0">
                  <c:v>Gurķi</c:v>
                </c:pt>
              </c:strCache>
            </c:strRef>
          </c:tx>
          <c:spPr>
            <a:solidFill>
              <a:schemeClr val="accent2">
                <a:tint val="70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85000"/>
                        <a:lumOff val="15000"/>
                      </a:schemeClr>
                    </a:solidFill>
                    <a:latin typeface="+mj-lt"/>
                    <a:ea typeface="+mn-ea"/>
                    <a:cs typeface="+mn-cs"/>
                  </a:defRPr>
                </a:pPr>
                <a:endParaRPr lang="lv-LV"/>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Imp_kg!$AB$2:$AC$2</c:f>
              <c:numCache>
                <c:formatCode>General</c:formatCode>
                <c:ptCount val="2"/>
                <c:pt idx="0">
                  <c:v>2020</c:v>
                </c:pt>
                <c:pt idx="1">
                  <c:v>2023</c:v>
                </c:pt>
              </c:numCache>
            </c:numRef>
          </c:cat>
          <c:val>
            <c:numRef>
              <c:f>Imp_kg!$AB$7:$AC$7</c:f>
              <c:numCache>
                <c:formatCode>0%</c:formatCode>
                <c:ptCount val="2"/>
                <c:pt idx="0">
                  <c:v>6.4897691757613438E-2</c:v>
                </c:pt>
                <c:pt idx="1">
                  <c:v>8.2632812050155852E-2</c:v>
                </c:pt>
              </c:numCache>
            </c:numRef>
          </c:val>
          <c:extLst>
            <c:ext xmlns:c16="http://schemas.microsoft.com/office/drawing/2014/chart" uri="{C3380CC4-5D6E-409C-BE32-E72D297353CC}">
              <c16:uniqueId val="{00000004-2EEE-4317-926F-3877E04343AD}"/>
            </c:ext>
          </c:extLst>
        </c:ser>
        <c:ser>
          <c:idx val="5"/>
          <c:order val="5"/>
          <c:tx>
            <c:strRef>
              <c:f>Imp_kg!$AA$8</c:f>
              <c:strCache>
                <c:ptCount val="1"/>
                <c:pt idx="0">
                  <c:v>Pārējie</c:v>
                </c:pt>
              </c:strCache>
            </c:strRef>
          </c:tx>
          <c:spPr>
            <a:solidFill>
              <a:schemeClr val="accent2">
                <a:tint val="50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85000"/>
                        <a:lumOff val="15000"/>
                      </a:schemeClr>
                    </a:solidFill>
                    <a:latin typeface="+mj-lt"/>
                    <a:ea typeface="+mn-ea"/>
                    <a:cs typeface="+mn-cs"/>
                  </a:defRPr>
                </a:pPr>
                <a:endParaRPr lang="lv-LV"/>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Imp_kg!$AB$2:$AC$2</c:f>
              <c:numCache>
                <c:formatCode>General</c:formatCode>
                <c:ptCount val="2"/>
                <c:pt idx="0">
                  <c:v>2020</c:v>
                </c:pt>
                <c:pt idx="1">
                  <c:v>2023</c:v>
                </c:pt>
              </c:numCache>
            </c:numRef>
          </c:cat>
          <c:val>
            <c:numRef>
              <c:f>Imp_kg!$AB$8:$AC$8</c:f>
              <c:numCache>
                <c:formatCode>0%</c:formatCode>
                <c:ptCount val="2"/>
                <c:pt idx="0">
                  <c:v>0.44437971346621136</c:v>
                </c:pt>
                <c:pt idx="1">
                  <c:v>0.25529353690571654</c:v>
                </c:pt>
              </c:numCache>
            </c:numRef>
          </c:val>
          <c:extLst>
            <c:ext xmlns:c16="http://schemas.microsoft.com/office/drawing/2014/chart" uri="{C3380CC4-5D6E-409C-BE32-E72D297353CC}">
              <c16:uniqueId val="{00000005-2EEE-4317-926F-3877E04343AD}"/>
            </c:ext>
          </c:extLst>
        </c:ser>
        <c:dLbls>
          <c:showLegendKey val="0"/>
          <c:showVal val="0"/>
          <c:showCatName val="0"/>
          <c:showSerName val="0"/>
          <c:showPercent val="0"/>
          <c:showBubbleSize val="0"/>
        </c:dLbls>
        <c:gapWidth val="150"/>
        <c:overlap val="100"/>
        <c:axId val="1857237696"/>
        <c:axId val="1857243936"/>
      </c:barChart>
      <c:catAx>
        <c:axId val="1857237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85000"/>
                    <a:lumOff val="15000"/>
                  </a:schemeClr>
                </a:solidFill>
                <a:latin typeface="+mj-lt"/>
                <a:ea typeface="+mn-ea"/>
                <a:cs typeface="+mn-cs"/>
              </a:defRPr>
            </a:pPr>
            <a:endParaRPr lang="lv-LV"/>
          </a:p>
        </c:txPr>
        <c:crossAx val="1857243936"/>
        <c:crosses val="autoZero"/>
        <c:auto val="1"/>
        <c:lblAlgn val="ctr"/>
        <c:lblOffset val="100"/>
        <c:noMultiLvlLbl val="0"/>
      </c:catAx>
      <c:valAx>
        <c:axId val="1857243936"/>
        <c:scaling>
          <c:orientation val="minMax"/>
        </c:scaling>
        <c:delete val="1"/>
        <c:axPos val="l"/>
        <c:numFmt formatCode="0%" sourceLinked="1"/>
        <c:majorTickMark val="none"/>
        <c:minorTickMark val="none"/>
        <c:tickLblPos val="nextTo"/>
        <c:crossAx val="1857237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85000"/>
                  <a:lumOff val="15000"/>
                </a:schemeClr>
              </a:solidFill>
              <a:latin typeface="+mj-lt"/>
              <a:ea typeface="+mn-ea"/>
              <a:cs typeface="+mn-cs"/>
            </a:defRPr>
          </a:pPr>
          <a:endParaRPr lang="lv-LV"/>
        </a:p>
      </c:txPr>
    </c:legend>
    <c:plotVisOnly val="1"/>
    <c:dispBlanksAs val="gap"/>
    <c:showDLblsOverMax val="0"/>
  </c:chart>
  <c:spPr>
    <a:noFill/>
    <a:ln>
      <a:noFill/>
    </a:ln>
    <a:effectLst/>
  </c:spPr>
  <c:txPr>
    <a:bodyPr/>
    <a:lstStyle/>
    <a:p>
      <a:pPr>
        <a:defRPr>
          <a:solidFill>
            <a:schemeClr val="tx1">
              <a:lumMod val="85000"/>
              <a:lumOff val="15000"/>
            </a:schemeClr>
          </a:solidFill>
          <a:latin typeface="+mj-lt"/>
        </a:defRPr>
      </a:pPr>
      <a:endParaRPr lang="lv-LV"/>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tx1">
                    <a:lumMod val="85000"/>
                    <a:lumOff val="15000"/>
                  </a:schemeClr>
                </a:solidFill>
                <a:latin typeface="+mj-lt"/>
                <a:ea typeface="+mn-ea"/>
                <a:cs typeface="+mn-cs"/>
              </a:defRPr>
            </a:pPr>
            <a:r>
              <a:rPr lang="lv-LV"/>
              <a:t>Top importa LV raksturīgo augļu un ogu īpatsvars kopējā augļu un ogu importā,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85000"/>
                  <a:lumOff val="15000"/>
                </a:schemeClr>
              </a:solidFill>
              <a:latin typeface="+mj-lt"/>
              <a:ea typeface="+mn-ea"/>
              <a:cs typeface="+mn-cs"/>
            </a:defRPr>
          </a:pPr>
          <a:endParaRPr lang="lv-LV"/>
        </a:p>
      </c:txPr>
    </c:title>
    <c:autoTitleDeleted val="0"/>
    <c:plotArea>
      <c:layout>
        <c:manualLayout>
          <c:layoutTarget val="inner"/>
          <c:xMode val="edge"/>
          <c:yMode val="edge"/>
          <c:x val="8.5401528445385969E-2"/>
          <c:y val="0.31698526305230468"/>
          <c:w val="0.91459847155461405"/>
          <c:h val="0.4950633611079861"/>
        </c:manualLayout>
      </c:layout>
      <c:barChart>
        <c:barDir val="col"/>
        <c:grouping val="percentStacked"/>
        <c:varyColors val="0"/>
        <c:ser>
          <c:idx val="0"/>
          <c:order val="0"/>
          <c:tx>
            <c:strRef>
              <c:f>Imp_kg!$Y$4</c:f>
              <c:strCache>
                <c:ptCount val="1"/>
                <c:pt idx="0">
                  <c:v>Āboli</c:v>
                </c:pt>
              </c:strCache>
            </c:strRef>
          </c:tx>
          <c:spPr>
            <a:solidFill>
              <a:schemeClr val="accent2">
                <a:shade val="31000"/>
              </a:schemeClr>
            </a:solidFill>
            <a:ln>
              <a:noFill/>
            </a:ln>
            <a:effectLst/>
          </c:spPr>
          <c:invertIfNegative val="0"/>
          <c:cat>
            <c:numRef>
              <c:f>Imp_kg!$Z$3:$AA$3</c:f>
              <c:numCache>
                <c:formatCode>General</c:formatCode>
                <c:ptCount val="2"/>
                <c:pt idx="0">
                  <c:v>2020</c:v>
                </c:pt>
                <c:pt idx="1">
                  <c:v>2023</c:v>
                </c:pt>
              </c:numCache>
            </c:numRef>
          </c:cat>
          <c:val>
            <c:numRef>
              <c:f>Imp_kg!$Z$4:$AA$4</c:f>
            </c:numRef>
          </c:val>
          <c:extLst>
            <c:ext xmlns:c16="http://schemas.microsoft.com/office/drawing/2014/chart" uri="{C3380CC4-5D6E-409C-BE32-E72D297353CC}">
              <c16:uniqueId val="{00000000-5344-419E-8F8B-D7C50C611F1E}"/>
            </c:ext>
          </c:extLst>
        </c:ser>
        <c:ser>
          <c:idx val="1"/>
          <c:order val="1"/>
          <c:tx>
            <c:strRef>
              <c:f>Imp_kg!$Y$5</c:f>
              <c:strCache>
                <c:ptCount val="1"/>
                <c:pt idx="0">
                  <c:v>Bumbieri</c:v>
                </c:pt>
              </c:strCache>
            </c:strRef>
          </c:tx>
          <c:spPr>
            <a:solidFill>
              <a:schemeClr val="accent2">
                <a:shade val="32000"/>
              </a:schemeClr>
            </a:solidFill>
            <a:ln>
              <a:noFill/>
            </a:ln>
            <a:effectLst/>
          </c:spPr>
          <c:invertIfNegative val="0"/>
          <c:cat>
            <c:numRef>
              <c:f>Imp_kg!$Z$3:$AA$3</c:f>
              <c:numCache>
                <c:formatCode>General</c:formatCode>
                <c:ptCount val="2"/>
                <c:pt idx="0">
                  <c:v>2020</c:v>
                </c:pt>
                <c:pt idx="1">
                  <c:v>2023</c:v>
                </c:pt>
              </c:numCache>
            </c:numRef>
          </c:cat>
          <c:val>
            <c:numRef>
              <c:f>Imp_kg!$Z$5:$AA$5</c:f>
            </c:numRef>
          </c:val>
          <c:extLst>
            <c:ext xmlns:c16="http://schemas.microsoft.com/office/drawing/2014/chart" uri="{C3380CC4-5D6E-409C-BE32-E72D297353CC}">
              <c16:uniqueId val="{00000001-5344-419E-8F8B-D7C50C611F1E}"/>
            </c:ext>
          </c:extLst>
        </c:ser>
        <c:ser>
          <c:idx val="2"/>
          <c:order val="2"/>
          <c:tx>
            <c:strRef>
              <c:f>Imp_kg!$Y$6</c:f>
              <c:strCache>
                <c:ptCount val="1"/>
                <c:pt idx="0">
                  <c:v>Zemenes</c:v>
                </c:pt>
              </c:strCache>
            </c:strRef>
          </c:tx>
          <c:spPr>
            <a:solidFill>
              <a:schemeClr val="accent2">
                <a:shade val="34000"/>
              </a:schemeClr>
            </a:solidFill>
            <a:ln>
              <a:noFill/>
            </a:ln>
            <a:effectLst/>
          </c:spPr>
          <c:invertIfNegative val="0"/>
          <c:cat>
            <c:numRef>
              <c:f>Imp_kg!$Z$3:$AA$3</c:f>
              <c:numCache>
                <c:formatCode>General</c:formatCode>
                <c:ptCount val="2"/>
                <c:pt idx="0">
                  <c:v>2020</c:v>
                </c:pt>
                <c:pt idx="1">
                  <c:v>2023</c:v>
                </c:pt>
              </c:numCache>
            </c:numRef>
          </c:cat>
          <c:val>
            <c:numRef>
              <c:f>Imp_kg!$Z$6:$AA$6</c:f>
            </c:numRef>
          </c:val>
          <c:extLst>
            <c:ext xmlns:c16="http://schemas.microsoft.com/office/drawing/2014/chart" uri="{C3380CC4-5D6E-409C-BE32-E72D297353CC}">
              <c16:uniqueId val="{00000002-5344-419E-8F8B-D7C50C611F1E}"/>
            </c:ext>
          </c:extLst>
        </c:ser>
        <c:ser>
          <c:idx val="3"/>
          <c:order val="3"/>
          <c:tx>
            <c:strRef>
              <c:f>Imp_kg!$Y$7</c:f>
              <c:strCache>
                <c:ptCount val="1"/>
                <c:pt idx="0">
                  <c:v>Plūmes</c:v>
                </c:pt>
              </c:strCache>
            </c:strRef>
          </c:tx>
          <c:spPr>
            <a:solidFill>
              <a:schemeClr val="accent2">
                <a:shade val="35000"/>
              </a:schemeClr>
            </a:solidFill>
            <a:ln>
              <a:noFill/>
            </a:ln>
            <a:effectLst/>
          </c:spPr>
          <c:invertIfNegative val="0"/>
          <c:cat>
            <c:numRef>
              <c:f>Imp_kg!$Z$3:$AA$3</c:f>
              <c:numCache>
                <c:formatCode>General</c:formatCode>
                <c:ptCount val="2"/>
                <c:pt idx="0">
                  <c:v>2020</c:v>
                </c:pt>
                <c:pt idx="1">
                  <c:v>2023</c:v>
                </c:pt>
              </c:numCache>
            </c:numRef>
          </c:cat>
          <c:val>
            <c:numRef>
              <c:f>Imp_kg!$Z$7:$AA$7</c:f>
            </c:numRef>
          </c:val>
          <c:extLst>
            <c:ext xmlns:c16="http://schemas.microsoft.com/office/drawing/2014/chart" uri="{C3380CC4-5D6E-409C-BE32-E72D297353CC}">
              <c16:uniqueId val="{00000003-5344-419E-8F8B-D7C50C611F1E}"/>
            </c:ext>
          </c:extLst>
        </c:ser>
        <c:ser>
          <c:idx val="4"/>
          <c:order val="4"/>
          <c:tx>
            <c:strRef>
              <c:f>Imp_kg!$Y$8</c:f>
              <c:strCache>
                <c:ptCount val="1"/>
                <c:pt idx="0">
                  <c:v>Ķirši</c:v>
                </c:pt>
              </c:strCache>
            </c:strRef>
          </c:tx>
          <c:spPr>
            <a:solidFill>
              <a:schemeClr val="accent2">
                <a:shade val="36000"/>
              </a:schemeClr>
            </a:solidFill>
            <a:ln>
              <a:noFill/>
            </a:ln>
            <a:effectLst/>
          </c:spPr>
          <c:invertIfNegative val="0"/>
          <c:cat>
            <c:numRef>
              <c:f>Imp_kg!$Z$3:$AA$3</c:f>
              <c:numCache>
                <c:formatCode>General</c:formatCode>
                <c:ptCount val="2"/>
                <c:pt idx="0">
                  <c:v>2020</c:v>
                </c:pt>
                <c:pt idx="1">
                  <c:v>2023</c:v>
                </c:pt>
              </c:numCache>
            </c:numRef>
          </c:cat>
          <c:val>
            <c:numRef>
              <c:f>Imp_kg!$Z$8:$AA$8</c:f>
            </c:numRef>
          </c:val>
          <c:extLst>
            <c:ext xmlns:c16="http://schemas.microsoft.com/office/drawing/2014/chart" uri="{C3380CC4-5D6E-409C-BE32-E72D297353CC}">
              <c16:uniqueId val="{00000004-5344-419E-8F8B-D7C50C611F1E}"/>
            </c:ext>
          </c:extLst>
        </c:ser>
        <c:ser>
          <c:idx val="5"/>
          <c:order val="5"/>
          <c:tx>
            <c:strRef>
              <c:f>Imp_kg!$Y$9</c:f>
              <c:strCache>
                <c:ptCount val="1"/>
                <c:pt idx="0">
                  <c:v>Pārējie</c:v>
                </c:pt>
              </c:strCache>
            </c:strRef>
          </c:tx>
          <c:spPr>
            <a:solidFill>
              <a:schemeClr val="accent2">
                <a:shade val="38000"/>
              </a:schemeClr>
            </a:solidFill>
            <a:ln>
              <a:noFill/>
            </a:ln>
            <a:effectLst/>
          </c:spPr>
          <c:invertIfNegative val="0"/>
          <c:cat>
            <c:numRef>
              <c:f>Imp_kg!$Z$3:$AA$3</c:f>
              <c:numCache>
                <c:formatCode>General</c:formatCode>
                <c:ptCount val="2"/>
                <c:pt idx="0">
                  <c:v>2020</c:v>
                </c:pt>
                <c:pt idx="1">
                  <c:v>2023</c:v>
                </c:pt>
              </c:numCache>
            </c:numRef>
          </c:cat>
          <c:val>
            <c:numRef>
              <c:f>Imp_kg!$Z$9:$AA$9</c:f>
            </c:numRef>
          </c:val>
          <c:extLst>
            <c:ext xmlns:c16="http://schemas.microsoft.com/office/drawing/2014/chart" uri="{C3380CC4-5D6E-409C-BE32-E72D297353CC}">
              <c16:uniqueId val="{00000005-5344-419E-8F8B-D7C50C611F1E}"/>
            </c:ext>
          </c:extLst>
        </c:ser>
        <c:ser>
          <c:idx val="6"/>
          <c:order val="6"/>
          <c:tx>
            <c:strRef>
              <c:f>Imp_kg!$Y$10</c:f>
              <c:strCache>
                <c:ptCount val="1"/>
              </c:strCache>
            </c:strRef>
          </c:tx>
          <c:spPr>
            <a:solidFill>
              <a:schemeClr val="accent2">
                <a:shade val="39000"/>
              </a:schemeClr>
            </a:solidFill>
            <a:ln>
              <a:noFill/>
            </a:ln>
            <a:effectLst/>
          </c:spPr>
          <c:invertIfNegative val="0"/>
          <c:cat>
            <c:numRef>
              <c:f>Imp_kg!$Z$3:$AA$3</c:f>
              <c:numCache>
                <c:formatCode>General</c:formatCode>
                <c:ptCount val="2"/>
                <c:pt idx="0">
                  <c:v>2020</c:v>
                </c:pt>
                <c:pt idx="1">
                  <c:v>2023</c:v>
                </c:pt>
              </c:numCache>
            </c:numRef>
          </c:cat>
          <c:val>
            <c:numRef>
              <c:f>Imp_kg!$Z$10:$AA$10</c:f>
            </c:numRef>
          </c:val>
          <c:extLst>
            <c:ext xmlns:c16="http://schemas.microsoft.com/office/drawing/2014/chart" uri="{C3380CC4-5D6E-409C-BE32-E72D297353CC}">
              <c16:uniqueId val="{00000006-5344-419E-8F8B-D7C50C611F1E}"/>
            </c:ext>
          </c:extLst>
        </c:ser>
        <c:ser>
          <c:idx val="7"/>
          <c:order val="7"/>
          <c:tx>
            <c:strRef>
              <c:f>Imp_kg!$Y$11</c:f>
              <c:strCache>
                <c:ptCount val="1"/>
              </c:strCache>
            </c:strRef>
          </c:tx>
          <c:spPr>
            <a:solidFill>
              <a:schemeClr val="accent2">
                <a:shade val="40000"/>
              </a:schemeClr>
            </a:solidFill>
            <a:ln>
              <a:noFill/>
            </a:ln>
            <a:effectLst/>
          </c:spPr>
          <c:invertIfNegative val="0"/>
          <c:cat>
            <c:numRef>
              <c:f>Imp_kg!$Z$3:$AA$3</c:f>
              <c:numCache>
                <c:formatCode>General</c:formatCode>
                <c:ptCount val="2"/>
                <c:pt idx="0">
                  <c:v>2020</c:v>
                </c:pt>
                <c:pt idx="1">
                  <c:v>2023</c:v>
                </c:pt>
              </c:numCache>
            </c:numRef>
          </c:cat>
          <c:val>
            <c:numRef>
              <c:f>Imp_kg!$Z$11:$AA$11</c:f>
            </c:numRef>
          </c:val>
          <c:extLst>
            <c:ext xmlns:c16="http://schemas.microsoft.com/office/drawing/2014/chart" uri="{C3380CC4-5D6E-409C-BE32-E72D297353CC}">
              <c16:uniqueId val="{00000007-5344-419E-8F8B-D7C50C611F1E}"/>
            </c:ext>
          </c:extLst>
        </c:ser>
        <c:ser>
          <c:idx val="8"/>
          <c:order val="8"/>
          <c:tx>
            <c:strRef>
              <c:f>Imp_kg!$Y$12</c:f>
              <c:strCache>
                <c:ptCount val="1"/>
              </c:strCache>
            </c:strRef>
          </c:tx>
          <c:spPr>
            <a:solidFill>
              <a:schemeClr val="accent2">
                <a:shade val="42000"/>
              </a:schemeClr>
            </a:solidFill>
            <a:ln>
              <a:noFill/>
            </a:ln>
            <a:effectLst/>
          </c:spPr>
          <c:invertIfNegative val="0"/>
          <c:cat>
            <c:numRef>
              <c:f>Imp_kg!$Z$3:$AA$3</c:f>
              <c:numCache>
                <c:formatCode>General</c:formatCode>
                <c:ptCount val="2"/>
                <c:pt idx="0">
                  <c:v>2020</c:v>
                </c:pt>
                <c:pt idx="1">
                  <c:v>2023</c:v>
                </c:pt>
              </c:numCache>
            </c:numRef>
          </c:cat>
          <c:val>
            <c:numRef>
              <c:f>Imp_kg!$Z$12:$AA$12</c:f>
            </c:numRef>
          </c:val>
          <c:extLst>
            <c:ext xmlns:c16="http://schemas.microsoft.com/office/drawing/2014/chart" uri="{C3380CC4-5D6E-409C-BE32-E72D297353CC}">
              <c16:uniqueId val="{00000008-5344-419E-8F8B-D7C50C611F1E}"/>
            </c:ext>
          </c:extLst>
        </c:ser>
        <c:ser>
          <c:idx val="9"/>
          <c:order val="9"/>
          <c:tx>
            <c:strRef>
              <c:f>Imp_kg!$Y$13</c:f>
              <c:strCache>
                <c:ptCount val="1"/>
              </c:strCache>
            </c:strRef>
          </c:tx>
          <c:spPr>
            <a:solidFill>
              <a:schemeClr val="accent2">
                <a:shade val="43000"/>
              </a:schemeClr>
            </a:solidFill>
            <a:ln>
              <a:noFill/>
            </a:ln>
            <a:effectLst/>
          </c:spPr>
          <c:invertIfNegative val="0"/>
          <c:cat>
            <c:numRef>
              <c:f>Imp_kg!$Z$3:$AA$3</c:f>
              <c:numCache>
                <c:formatCode>General</c:formatCode>
                <c:ptCount val="2"/>
                <c:pt idx="0">
                  <c:v>2020</c:v>
                </c:pt>
                <c:pt idx="1">
                  <c:v>2023</c:v>
                </c:pt>
              </c:numCache>
            </c:numRef>
          </c:cat>
          <c:val>
            <c:numRef>
              <c:f>Imp_kg!$Z$13:$AA$13</c:f>
            </c:numRef>
          </c:val>
          <c:extLst>
            <c:ext xmlns:c16="http://schemas.microsoft.com/office/drawing/2014/chart" uri="{C3380CC4-5D6E-409C-BE32-E72D297353CC}">
              <c16:uniqueId val="{00000009-5344-419E-8F8B-D7C50C611F1E}"/>
            </c:ext>
          </c:extLst>
        </c:ser>
        <c:ser>
          <c:idx val="10"/>
          <c:order val="10"/>
          <c:tx>
            <c:strRef>
              <c:f>Imp_kg!$Y$14</c:f>
              <c:strCache>
                <c:ptCount val="1"/>
              </c:strCache>
            </c:strRef>
          </c:tx>
          <c:spPr>
            <a:solidFill>
              <a:schemeClr val="accent2">
                <a:shade val="44000"/>
              </a:schemeClr>
            </a:solidFill>
            <a:ln>
              <a:noFill/>
            </a:ln>
            <a:effectLst/>
          </c:spPr>
          <c:invertIfNegative val="0"/>
          <c:cat>
            <c:numRef>
              <c:f>Imp_kg!$Z$3:$AA$3</c:f>
              <c:numCache>
                <c:formatCode>General</c:formatCode>
                <c:ptCount val="2"/>
                <c:pt idx="0">
                  <c:v>2020</c:v>
                </c:pt>
                <c:pt idx="1">
                  <c:v>2023</c:v>
                </c:pt>
              </c:numCache>
            </c:numRef>
          </c:cat>
          <c:val>
            <c:numRef>
              <c:f>Imp_kg!$Z$14:$AA$14</c:f>
            </c:numRef>
          </c:val>
          <c:extLst>
            <c:ext xmlns:c16="http://schemas.microsoft.com/office/drawing/2014/chart" uri="{C3380CC4-5D6E-409C-BE32-E72D297353CC}">
              <c16:uniqueId val="{0000000A-5344-419E-8F8B-D7C50C611F1E}"/>
            </c:ext>
          </c:extLst>
        </c:ser>
        <c:ser>
          <c:idx val="11"/>
          <c:order val="11"/>
          <c:tx>
            <c:strRef>
              <c:f>Imp_kg!$Y$15</c:f>
              <c:strCache>
                <c:ptCount val="1"/>
              </c:strCache>
            </c:strRef>
          </c:tx>
          <c:spPr>
            <a:solidFill>
              <a:schemeClr val="accent2">
                <a:shade val="46000"/>
              </a:schemeClr>
            </a:solidFill>
            <a:ln>
              <a:noFill/>
            </a:ln>
            <a:effectLst/>
          </c:spPr>
          <c:invertIfNegative val="0"/>
          <c:cat>
            <c:numRef>
              <c:f>Imp_kg!$Z$3:$AA$3</c:f>
              <c:numCache>
                <c:formatCode>General</c:formatCode>
                <c:ptCount val="2"/>
                <c:pt idx="0">
                  <c:v>2020</c:v>
                </c:pt>
                <c:pt idx="1">
                  <c:v>2023</c:v>
                </c:pt>
              </c:numCache>
            </c:numRef>
          </c:cat>
          <c:val>
            <c:numRef>
              <c:f>Imp_kg!$Z$15:$AA$15</c:f>
            </c:numRef>
          </c:val>
          <c:extLst>
            <c:ext xmlns:c16="http://schemas.microsoft.com/office/drawing/2014/chart" uri="{C3380CC4-5D6E-409C-BE32-E72D297353CC}">
              <c16:uniqueId val="{0000000B-5344-419E-8F8B-D7C50C611F1E}"/>
            </c:ext>
          </c:extLst>
        </c:ser>
        <c:ser>
          <c:idx val="12"/>
          <c:order val="12"/>
          <c:tx>
            <c:strRef>
              <c:f>Imp_kg!$Y$16</c:f>
              <c:strCache>
                <c:ptCount val="1"/>
              </c:strCache>
            </c:strRef>
          </c:tx>
          <c:spPr>
            <a:solidFill>
              <a:schemeClr val="accent2">
                <a:shade val="47000"/>
              </a:schemeClr>
            </a:solidFill>
            <a:ln>
              <a:noFill/>
            </a:ln>
            <a:effectLst/>
          </c:spPr>
          <c:invertIfNegative val="0"/>
          <c:cat>
            <c:numRef>
              <c:f>Imp_kg!$Z$3:$AA$3</c:f>
              <c:numCache>
                <c:formatCode>General</c:formatCode>
                <c:ptCount val="2"/>
                <c:pt idx="0">
                  <c:v>2020</c:v>
                </c:pt>
                <c:pt idx="1">
                  <c:v>2023</c:v>
                </c:pt>
              </c:numCache>
            </c:numRef>
          </c:cat>
          <c:val>
            <c:numRef>
              <c:f>Imp_kg!$Z$16:$AA$16</c:f>
            </c:numRef>
          </c:val>
          <c:extLst>
            <c:ext xmlns:c16="http://schemas.microsoft.com/office/drawing/2014/chart" uri="{C3380CC4-5D6E-409C-BE32-E72D297353CC}">
              <c16:uniqueId val="{0000000C-5344-419E-8F8B-D7C50C611F1E}"/>
            </c:ext>
          </c:extLst>
        </c:ser>
        <c:ser>
          <c:idx val="13"/>
          <c:order val="13"/>
          <c:tx>
            <c:strRef>
              <c:f>Imp_kg!$Y$17</c:f>
              <c:strCache>
                <c:ptCount val="1"/>
              </c:strCache>
            </c:strRef>
          </c:tx>
          <c:spPr>
            <a:solidFill>
              <a:schemeClr val="accent2">
                <a:shade val="49000"/>
              </a:schemeClr>
            </a:solidFill>
            <a:ln>
              <a:noFill/>
            </a:ln>
            <a:effectLst/>
          </c:spPr>
          <c:invertIfNegative val="0"/>
          <c:cat>
            <c:numRef>
              <c:f>Imp_kg!$Z$3:$AA$3</c:f>
              <c:numCache>
                <c:formatCode>General</c:formatCode>
                <c:ptCount val="2"/>
                <c:pt idx="0">
                  <c:v>2020</c:v>
                </c:pt>
                <c:pt idx="1">
                  <c:v>2023</c:v>
                </c:pt>
              </c:numCache>
            </c:numRef>
          </c:cat>
          <c:val>
            <c:numRef>
              <c:f>Imp_kg!$Z$17:$AA$17</c:f>
            </c:numRef>
          </c:val>
          <c:extLst>
            <c:ext xmlns:c16="http://schemas.microsoft.com/office/drawing/2014/chart" uri="{C3380CC4-5D6E-409C-BE32-E72D297353CC}">
              <c16:uniqueId val="{0000000D-5344-419E-8F8B-D7C50C611F1E}"/>
            </c:ext>
          </c:extLst>
        </c:ser>
        <c:ser>
          <c:idx val="14"/>
          <c:order val="14"/>
          <c:tx>
            <c:strRef>
              <c:f>Imp_kg!$Y$18</c:f>
              <c:strCache>
                <c:ptCount val="1"/>
              </c:strCache>
            </c:strRef>
          </c:tx>
          <c:spPr>
            <a:solidFill>
              <a:schemeClr val="accent2">
                <a:shade val="50000"/>
              </a:schemeClr>
            </a:solidFill>
            <a:ln>
              <a:noFill/>
            </a:ln>
            <a:effectLst/>
          </c:spPr>
          <c:invertIfNegative val="0"/>
          <c:cat>
            <c:numRef>
              <c:f>Imp_kg!$Z$3:$AA$3</c:f>
              <c:numCache>
                <c:formatCode>General</c:formatCode>
                <c:ptCount val="2"/>
                <c:pt idx="0">
                  <c:v>2020</c:v>
                </c:pt>
                <c:pt idx="1">
                  <c:v>2023</c:v>
                </c:pt>
              </c:numCache>
            </c:numRef>
          </c:cat>
          <c:val>
            <c:numRef>
              <c:f>Imp_kg!$Z$18:$AA$18</c:f>
            </c:numRef>
          </c:val>
          <c:extLst>
            <c:ext xmlns:c16="http://schemas.microsoft.com/office/drawing/2014/chart" uri="{C3380CC4-5D6E-409C-BE32-E72D297353CC}">
              <c16:uniqueId val="{0000000E-5344-419E-8F8B-D7C50C611F1E}"/>
            </c:ext>
          </c:extLst>
        </c:ser>
        <c:ser>
          <c:idx val="15"/>
          <c:order val="15"/>
          <c:tx>
            <c:strRef>
              <c:f>Imp_kg!$Y$19</c:f>
              <c:strCache>
                <c:ptCount val="1"/>
              </c:strCache>
            </c:strRef>
          </c:tx>
          <c:spPr>
            <a:solidFill>
              <a:schemeClr val="accent2">
                <a:shade val="51000"/>
              </a:schemeClr>
            </a:solidFill>
            <a:ln>
              <a:noFill/>
            </a:ln>
            <a:effectLst/>
          </c:spPr>
          <c:invertIfNegative val="0"/>
          <c:cat>
            <c:numRef>
              <c:f>Imp_kg!$Z$3:$AA$3</c:f>
              <c:numCache>
                <c:formatCode>General</c:formatCode>
                <c:ptCount val="2"/>
                <c:pt idx="0">
                  <c:v>2020</c:v>
                </c:pt>
                <c:pt idx="1">
                  <c:v>2023</c:v>
                </c:pt>
              </c:numCache>
            </c:numRef>
          </c:cat>
          <c:val>
            <c:numRef>
              <c:f>Imp_kg!$Z$19:$AA$19</c:f>
            </c:numRef>
          </c:val>
          <c:extLst>
            <c:ext xmlns:c16="http://schemas.microsoft.com/office/drawing/2014/chart" uri="{C3380CC4-5D6E-409C-BE32-E72D297353CC}">
              <c16:uniqueId val="{0000000F-5344-419E-8F8B-D7C50C611F1E}"/>
            </c:ext>
          </c:extLst>
        </c:ser>
        <c:ser>
          <c:idx val="16"/>
          <c:order val="16"/>
          <c:tx>
            <c:strRef>
              <c:f>Imp_kg!$Y$20</c:f>
              <c:strCache>
                <c:ptCount val="1"/>
              </c:strCache>
            </c:strRef>
          </c:tx>
          <c:spPr>
            <a:solidFill>
              <a:schemeClr val="accent2">
                <a:shade val="53000"/>
              </a:schemeClr>
            </a:solidFill>
            <a:ln>
              <a:noFill/>
            </a:ln>
            <a:effectLst/>
          </c:spPr>
          <c:invertIfNegative val="0"/>
          <c:cat>
            <c:numRef>
              <c:f>Imp_kg!$Z$3:$AA$3</c:f>
              <c:numCache>
                <c:formatCode>General</c:formatCode>
                <c:ptCount val="2"/>
                <c:pt idx="0">
                  <c:v>2020</c:v>
                </c:pt>
                <c:pt idx="1">
                  <c:v>2023</c:v>
                </c:pt>
              </c:numCache>
            </c:numRef>
          </c:cat>
          <c:val>
            <c:numRef>
              <c:f>Imp_kg!$Z$20:$AA$20</c:f>
            </c:numRef>
          </c:val>
          <c:extLst>
            <c:ext xmlns:c16="http://schemas.microsoft.com/office/drawing/2014/chart" uri="{C3380CC4-5D6E-409C-BE32-E72D297353CC}">
              <c16:uniqueId val="{00000010-5344-419E-8F8B-D7C50C611F1E}"/>
            </c:ext>
          </c:extLst>
        </c:ser>
        <c:ser>
          <c:idx val="17"/>
          <c:order val="17"/>
          <c:tx>
            <c:strRef>
              <c:f>Imp_kg!$Y$21</c:f>
              <c:strCache>
                <c:ptCount val="1"/>
              </c:strCache>
            </c:strRef>
          </c:tx>
          <c:spPr>
            <a:solidFill>
              <a:schemeClr val="accent2">
                <a:shade val="54000"/>
              </a:schemeClr>
            </a:solidFill>
            <a:ln>
              <a:noFill/>
            </a:ln>
            <a:effectLst/>
          </c:spPr>
          <c:invertIfNegative val="0"/>
          <c:cat>
            <c:numRef>
              <c:f>Imp_kg!$Z$3:$AA$3</c:f>
              <c:numCache>
                <c:formatCode>General</c:formatCode>
                <c:ptCount val="2"/>
                <c:pt idx="0">
                  <c:v>2020</c:v>
                </c:pt>
                <c:pt idx="1">
                  <c:v>2023</c:v>
                </c:pt>
              </c:numCache>
            </c:numRef>
          </c:cat>
          <c:val>
            <c:numRef>
              <c:f>Imp_kg!$Z$21:$AA$21</c:f>
            </c:numRef>
          </c:val>
          <c:extLst>
            <c:ext xmlns:c16="http://schemas.microsoft.com/office/drawing/2014/chart" uri="{C3380CC4-5D6E-409C-BE32-E72D297353CC}">
              <c16:uniqueId val="{00000011-5344-419E-8F8B-D7C50C611F1E}"/>
            </c:ext>
          </c:extLst>
        </c:ser>
        <c:ser>
          <c:idx val="18"/>
          <c:order val="18"/>
          <c:tx>
            <c:strRef>
              <c:f>Imp_kg!$Y$22</c:f>
              <c:strCache>
                <c:ptCount val="1"/>
              </c:strCache>
            </c:strRef>
          </c:tx>
          <c:spPr>
            <a:solidFill>
              <a:schemeClr val="accent2">
                <a:shade val="55000"/>
              </a:schemeClr>
            </a:solidFill>
            <a:ln>
              <a:noFill/>
            </a:ln>
            <a:effectLst/>
          </c:spPr>
          <c:invertIfNegative val="0"/>
          <c:cat>
            <c:numRef>
              <c:f>Imp_kg!$Z$3:$AA$3</c:f>
              <c:numCache>
                <c:formatCode>General</c:formatCode>
                <c:ptCount val="2"/>
                <c:pt idx="0">
                  <c:v>2020</c:v>
                </c:pt>
                <c:pt idx="1">
                  <c:v>2023</c:v>
                </c:pt>
              </c:numCache>
            </c:numRef>
          </c:cat>
          <c:val>
            <c:numRef>
              <c:f>Imp_kg!$Z$22:$AA$22</c:f>
            </c:numRef>
          </c:val>
          <c:extLst>
            <c:ext xmlns:c16="http://schemas.microsoft.com/office/drawing/2014/chart" uri="{C3380CC4-5D6E-409C-BE32-E72D297353CC}">
              <c16:uniqueId val="{00000012-5344-419E-8F8B-D7C50C611F1E}"/>
            </c:ext>
          </c:extLst>
        </c:ser>
        <c:ser>
          <c:idx val="19"/>
          <c:order val="19"/>
          <c:tx>
            <c:strRef>
              <c:f>Imp_kg!$Y$23</c:f>
              <c:strCache>
                <c:ptCount val="1"/>
              </c:strCache>
            </c:strRef>
          </c:tx>
          <c:spPr>
            <a:solidFill>
              <a:schemeClr val="accent2">
                <a:shade val="57000"/>
              </a:schemeClr>
            </a:solidFill>
            <a:ln>
              <a:noFill/>
            </a:ln>
            <a:effectLst/>
          </c:spPr>
          <c:invertIfNegative val="0"/>
          <c:cat>
            <c:numRef>
              <c:f>Imp_kg!$Z$3:$AA$3</c:f>
              <c:numCache>
                <c:formatCode>General</c:formatCode>
                <c:ptCount val="2"/>
                <c:pt idx="0">
                  <c:v>2020</c:v>
                </c:pt>
                <c:pt idx="1">
                  <c:v>2023</c:v>
                </c:pt>
              </c:numCache>
            </c:numRef>
          </c:cat>
          <c:val>
            <c:numRef>
              <c:f>Imp_kg!$Z$23:$AA$23</c:f>
            </c:numRef>
          </c:val>
          <c:extLst>
            <c:ext xmlns:c16="http://schemas.microsoft.com/office/drawing/2014/chart" uri="{C3380CC4-5D6E-409C-BE32-E72D297353CC}">
              <c16:uniqueId val="{00000013-5344-419E-8F8B-D7C50C611F1E}"/>
            </c:ext>
          </c:extLst>
        </c:ser>
        <c:ser>
          <c:idx val="20"/>
          <c:order val="20"/>
          <c:tx>
            <c:strRef>
              <c:f>Imp_kg!$Y$24</c:f>
              <c:strCache>
                <c:ptCount val="1"/>
                <c:pt idx="0">
                  <c:v>Āboli</c:v>
                </c:pt>
              </c:strCache>
            </c:strRef>
          </c:tx>
          <c:spPr>
            <a:solidFill>
              <a:schemeClr val="accent2">
                <a:shade val="58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85000"/>
                        <a:lumOff val="15000"/>
                      </a:schemeClr>
                    </a:solidFill>
                    <a:latin typeface="+mj-lt"/>
                    <a:ea typeface="+mn-ea"/>
                    <a:cs typeface="+mn-cs"/>
                  </a:defRPr>
                </a:pPr>
                <a:endParaRPr lang="lv-LV"/>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Imp_kg!$Z$3:$AA$3</c:f>
              <c:numCache>
                <c:formatCode>General</c:formatCode>
                <c:ptCount val="2"/>
                <c:pt idx="0">
                  <c:v>2020</c:v>
                </c:pt>
                <c:pt idx="1">
                  <c:v>2023</c:v>
                </c:pt>
              </c:numCache>
            </c:numRef>
          </c:cat>
          <c:val>
            <c:numRef>
              <c:f>Imp_kg!$Z$24:$AA$24</c:f>
              <c:numCache>
                <c:formatCode>0%</c:formatCode>
                <c:ptCount val="2"/>
                <c:pt idx="0">
                  <c:v>0.52925483412337793</c:v>
                </c:pt>
                <c:pt idx="1">
                  <c:v>0.46595102696680585</c:v>
                </c:pt>
              </c:numCache>
            </c:numRef>
          </c:val>
          <c:extLst>
            <c:ext xmlns:c16="http://schemas.microsoft.com/office/drawing/2014/chart" uri="{C3380CC4-5D6E-409C-BE32-E72D297353CC}">
              <c16:uniqueId val="{00000014-5344-419E-8F8B-D7C50C611F1E}"/>
            </c:ext>
          </c:extLst>
        </c:ser>
        <c:ser>
          <c:idx val="21"/>
          <c:order val="21"/>
          <c:tx>
            <c:strRef>
              <c:f>Imp_kg!$Y$25</c:f>
              <c:strCache>
                <c:ptCount val="1"/>
                <c:pt idx="0">
                  <c:v>0</c:v>
                </c:pt>
              </c:strCache>
            </c:strRef>
          </c:tx>
          <c:spPr>
            <a:solidFill>
              <a:schemeClr val="accent2">
                <a:shade val="59000"/>
              </a:schemeClr>
            </a:solidFill>
            <a:ln>
              <a:noFill/>
            </a:ln>
            <a:effectLst/>
          </c:spPr>
          <c:invertIfNegative val="0"/>
          <c:cat>
            <c:numRef>
              <c:f>Imp_kg!$Z$3:$AA$3</c:f>
              <c:numCache>
                <c:formatCode>General</c:formatCode>
                <c:ptCount val="2"/>
                <c:pt idx="0">
                  <c:v>2020</c:v>
                </c:pt>
                <c:pt idx="1">
                  <c:v>2023</c:v>
                </c:pt>
              </c:numCache>
            </c:numRef>
          </c:cat>
          <c:val>
            <c:numRef>
              <c:f>Imp_kg!$Z$25:$AA$25</c:f>
            </c:numRef>
          </c:val>
          <c:extLst>
            <c:ext xmlns:c16="http://schemas.microsoft.com/office/drawing/2014/chart" uri="{C3380CC4-5D6E-409C-BE32-E72D297353CC}">
              <c16:uniqueId val="{00000015-5344-419E-8F8B-D7C50C611F1E}"/>
            </c:ext>
          </c:extLst>
        </c:ser>
        <c:ser>
          <c:idx val="22"/>
          <c:order val="22"/>
          <c:tx>
            <c:strRef>
              <c:f>Imp_kg!$Y$26</c:f>
              <c:strCache>
                <c:ptCount val="1"/>
                <c:pt idx="0">
                  <c:v>0</c:v>
                </c:pt>
              </c:strCache>
            </c:strRef>
          </c:tx>
          <c:spPr>
            <a:solidFill>
              <a:schemeClr val="accent2">
                <a:shade val="61000"/>
              </a:schemeClr>
            </a:solidFill>
            <a:ln>
              <a:noFill/>
            </a:ln>
            <a:effectLst/>
          </c:spPr>
          <c:invertIfNegative val="0"/>
          <c:cat>
            <c:numRef>
              <c:f>Imp_kg!$Z$3:$AA$3</c:f>
              <c:numCache>
                <c:formatCode>General</c:formatCode>
                <c:ptCount val="2"/>
                <c:pt idx="0">
                  <c:v>2020</c:v>
                </c:pt>
                <c:pt idx="1">
                  <c:v>2023</c:v>
                </c:pt>
              </c:numCache>
            </c:numRef>
          </c:cat>
          <c:val>
            <c:numRef>
              <c:f>Imp_kg!$Z$26:$AA$26</c:f>
            </c:numRef>
          </c:val>
          <c:extLst>
            <c:ext xmlns:c16="http://schemas.microsoft.com/office/drawing/2014/chart" uri="{C3380CC4-5D6E-409C-BE32-E72D297353CC}">
              <c16:uniqueId val="{00000016-5344-419E-8F8B-D7C50C611F1E}"/>
            </c:ext>
          </c:extLst>
        </c:ser>
        <c:ser>
          <c:idx val="23"/>
          <c:order val="23"/>
          <c:tx>
            <c:strRef>
              <c:f>Imp_kg!$Y$27</c:f>
              <c:strCache>
                <c:ptCount val="1"/>
                <c:pt idx="0">
                  <c:v>0</c:v>
                </c:pt>
              </c:strCache>
            </c:strRef>
          </c:tx>
          <c:spPr>
            <a:solidFill>
              <a:schemeClr val="accent2">
                <a:shade val="62000"/>
              </a:schemeClr>
            </a:solidFill>
            <a:ln>
              <a:noFill/>
            </a:ln>
            <a:effectLst/>
          </c:spPr>
          <c:invertIfNegative val="0"/>
          <c:cat>
            <c:numRef>
              <c:f>Imp_kg!$Z$3:$AA$3</c:f>
              <c:numCache>
                <c:formatCode>General</c:formatCode>
                <c:ptCount val="2"/>
                <c:pt idx="0">
                  <c:v>2020</c:v>
                </c:pt>
                <c:pt idx="1">
                  <c:v>2023</c:v>
                </c:pt>
              </c:numCache>
            </c:numRef>
          </c:cat>
          <c:val>
            <c:numRef>
              <c:f>Imp_kg!$Z$27:$AA$27</c:f>
            </c:numRef>
          </c:val>
          <c:extLst>
            <c:ext xmlns:c16="http://schemas.microsoft.com/office/drawing/2014/chart" uri="{C3380CC4-5D6E-409C-BE32-E72D297353CC}">
              <c16:uniqueId val="{00000017-5344-419E-8F8B-D7C50C611F1E}"/>
            </c:ext>
          </c:extLst>
        </c:ser>
        <c:ser>
          <c:idx val="24"/>
          <c:order val="24"/>
          <c:tx>
            <c:strRef>
              <c:f>Imp_kg!$Y$28</c:f>
              <c:strCache>
                <c:ptCount val="1"/>
                <c:pt idx="0">
                  <c:v>0</c:v>
                </c:pt>
              </c:strCache>
            </c:strRef>
          </c:tx>
          <c:spPr>
            <a:solidFill>
              <a:schemeClr val="accent2">
                <a:shade val="63000"/>
              </a:schemeClr>
            </a:solidFill>
            <a:ln>
              <a:noFill/>
            </a:ln>
            <a:effectLst/>
          </c:spPr>
          <c:invertIfNegative val="0"/>
          <c:cat>
            <c:numRef>
              <c:f>Imp_kg!$Z$3:$AA$3</c:f>
              <c:numCache>
                <c:formatCode>General</c:formatCode>
                <c:ptCount val="2"/>
                <c:pt idx="0">
                  <c:v>2020</c:v>
                </c:pt>
                <c:pt idx="1">
                  <c:v>2023</c:v>
                </c:pt>
              </c:numCache>
            </c:numRef>
          </c:cat>
          <c:val>
            <c:numRef>
              <c:f>Imp_kg!$Z$28:$AA$28</c:f>
            </c:numRef>
          </c:val>
          <c:extLst>
            <c:ext xmlns:c16="http://schemas.microsoft.com/office/drawing/2014/chart" uri="{C3380CC4-5D6E-409C-BE32-E72D297353CC}">
              <c16:uniqueId val="{00000018-5344-419E-8F8B-D7C50C611F1E}"/>
            </c:ext>
          </c:extLst>
        </c:ser>
        <c:ser>
          <c:idx val="25"/>
          <c:order val="25"/>
          <c:tx>
            <c:strRef>
              <c:f>Imp_kg!$Y$29</c:f>
              <c:strCache>
                <c:ptCount val="1"/>
                <c:pt idx="0">
                  <c:v>0</c:v>
                </c:pt>
              </c:strCache>
            </c:strRef>
          </c:tx>
          <c:spPr>
            <a:solidFill>
              <a:schemeClr val="accent2">
                <a:shade val="65000"/>
              </a:schemeClr>
            </a:solidFill>
            <a:ln>
              <a:noFill/>
            </a:ln>
            <a:effectLst/>
          </c:spPr>
          <c:invertIfNegative val="0"/>
          <c:cat>
            <c:numRef>
              <c:f>Imp_kg!$Z$3:$AA$3</c:f>
              <c:numCache>
                <c:formatCode>General</c:formatCode>
                <c:ptCount val="2"/>
                <c:pt idx="0">
                  <c:v>2020</c:v>
                </c:pt>
                <c:pt idx="1">
                  <c:v>2023</c:v>
                </c:pt>
              </c:numCache>
            </c:numRef>
          </c:cat>
          <c:val>
            <c:numRef>
              <c:f>Imp_kg!$Z$29:$AA$29</c:f>
            </c:numRef>
          </c:val>
          <c:extLst>
            <c:ext xmlns:c16="http://schemas.microsoft.com/office/drawing/2014/chart" uri="{C3380CC4-5D6E-409C-BE32-E72D297353CC}">
              <c16:uniqueId val="{00000019-5344-419E-8F8B-D7C50C611F1E}"/>
            </c:ext>
          </c:extLst>
        </c:ser>
        <c:ser>
          <c:idx val="26"/>
          <c:order val="26"/>
          <c:tx>
            <c:strRef>
              <c:f>Imp_kg!$Y$30</c:f>
              <c:strCache>
                <c:ptCount val="1"/>
                <c:pt idx="0">
                  <c:v>0</c:v>
                </c:pt>
              </c:strCache>
            </c:strRef>
          </c:tx>
          <c:spPr>
            <a:solidFill>
              <a:schemeClr val="accent2">
                <a:shade val="66000"/>
              </a:schemeClr>
            </a:solidFill>
            <a:ln>
              <a:noFill/>
            </a:ln>
            <a:effectLst/>
          </c:spPr>
          <c:invertIfNegative val="0"/>
          <c:cat>
            <c:numRef>
              <c:f>Imp_kg!$Z$3:$AA$3</c:f>
              <c:numCache>
                <c:formatCode>General</c:formatCode>
                <c:ptCount val="2"/>
                <c:pt idx="0">
                  <c:v>2020</c:v>
                </c:pt>
                <c:pt idx="1">
                  <c:v>2023</c:v>
                </c:pt>
              </c:numCache>
            </c:numRef>
          </c:cat>
          <c:val>
            <c:numRef>
              <c:f>Imp_kg!$Z$30:$AA$30</c:f>
            </c:numRef>
          </c:val>
          <c:extLst>
            <c:ext xmlns:c16="http://schemas.microsoft.com/office/drawing/2014/chart" uri="{C3380CC4-5D6E-409C-BE32-E72D297353CC}">
              <c16:uniqueId val="{0000001A-5344-419E-8F8B-D7C50C611F1E}"/>
            </c:ext>
          </c:extLst>
        </c:ser>
        <c:ser>
          <c:idx val="27"/>
          <c:order val="27"/>
          <c:tx>
            <c:strRef>
              <c:f>Imp_kg!$Y$31</c:f>
              <c:strCache>
                <c:ptCount val="1"/>
                <c:pt idx="0">
                  <c:v>0</c:v>
                </c:pt>
              </c:strCache>
            </c:strRef>
          </c:tx>
          <c:spPr>
            <a:solidFill>
              <a:schemeClr val="accent2">
                <a:shade val="68000"/>
              </a:schemeClr>
            </a:solidFill>
            <a:ln>
              <a:noFill/>
            </a:ln>
            <a:effectLst/>
          </c:spPr>
          <c:invertIfNegative val="0"/>
          <c:cat>
            <c:numRef>
              <c:f>Imp_kg!$Z$3:$AA$3</c:f>
              <c:numCache>
                <c:formatCode>General</c:formatCode>
                <c:ptCount val="2"/>
                <c:pt idx="0">
                  <c:v>2020</c:v>
                </c:pt>
                <c:pt idx="1">
                  <c:v>2023</c:v>
                </c:pt>
              </c:numCache>
            </c:numRef>
          </c:cat>
          <c:val>
            <c:numRef>
              <c:f>Imp_kg!$Z$31:$AA$31</c:f>
            </c:numRef>
          </c:val>
          <c:extLst>
            <c:ext xmlns:c16="http://schemas.microsoft.com/office/drawing/2014/chart" uri="{C3380CC4-5D6E-409C-BE32-E72D297353CC}">
              <c16:uniqueId val="{0000001B-5344-419E-8F8B-D7C50C611F1E}"/>
            </c:ext>
          </c:extLst>
        </c:ser>
        <c:ser>
          <c:idx val="28"/>
          <c:order val="28"/>
          <c:tx>
            <c:strRef>
              <c:f>Imp_kg!$Y$32</c:f>
              <c:strCache>
                <c:ptCount val="1"/>
                <c:pt idx="0">
                  <c:v>0</c:v>
                </c:pt>
              </c:strCache>
            </c:strRef>
          </c:tx>
          <c:spPr>
            <a:solidFill>
              <a:schemeClr val="accent2">
                <a:shade val="69000"/>
              </a:schemeClr>
            </a:solidFill>
            <a:ln>
              <a:noFill/>
            </a:ln>
            <a:effectLst/>
          </c:spPr>
          <c:invertIfNegative val="0"/>
          <c:cat>
            <c:numRef>
              <c:f>Imp_kg!$Z$3:$AA$3</c:f>
              <c:numCache>
                <c:formatCode>General</c:formatCode>
                <c:ptCount val="2"/>
                <c:pt idx="0">
                  <c:v>2020</c:v>
                </c:pt>
                <c:pt idx="1">
                  <c:v>2023</c:v>
                </c:pt>
              </c:numCache>
            </c:numRef>
          </c:cat>
          <c:val>
            <c:numRef>
              <c:f>Imp_kg!$Z$32:$AA$32</c:f>
            </c:numRef>
          </c:val>
          <c:extLst>
            <c:ext xmlns:c16="http://schemas.microsoft.com/office/drawing/2014/chart" uri="{C3380CC4-5D6E-409C-BE32-E72D297353CC}">
              <c16:uniqueId val="{0000001C-5344-419E-8F8B-D7C50C611F1E}"/>
            </c:ext>
          </c:extLst>
        </c:ser>
        <c:ser>
          <c:idx val="29"/>
          <c:order val="29"/>
          <c:tx>
            <c:strRef>
              <c:f>Imp_kg!$Y$33</c:f>
              <c:strCache>
                <c:ptCount val="1"/>
                <c:pt idx="0">
                  <c:v>0</c:v>
                </c:pt>
              </c:strCache>
            </c:strRef>
          </c:tx>
          <c:spPr>
            <a:solidFill>
              <a:schemeClr val="accent2">
                <a:shade val="70000"/>
              </a:schemeClr>
            </a:solidFill>
            <a:ln>
              <a:noFill/>
            </a:ln>
            <a:effectLst/>
          </c:spPr>
          <c:invertIfNegative val="0"/>
          <c:cat>
            <c:numRef>
              <c:f>Imp_kg!$Z$3:$AA$3</c:f>
              <c:numCache>
                <c:formatCode>General</c:formatCode>
                <c:ptCount val="2"/>
                <c:pt idx="0">
                  <c:v>2020</c:v>
                </c:pt>
                <c:pt idx="1">
                  <c:v>2023</c:v>
                </c:pt>
              </c:numCache>
            </c:numRef>
          </c:cat>
          <c:val>
            <c:numRef>
              <c:f>Imp_kg!$Z$33:$AA$33</c:f>
            </c:numRef>
          </c:val>
          <c:extLst>
            <c:ext xmlns:c16="http://schemas.microsoft.com/office/drawing/2014/chart" uri="{C3380CC4-5D6E-409C-BE32-E72D297353CC}">
              <c16:uniqueId val="{0000001D-5344-419E-8F8B-D7C50C611F1E}"/>
            </c:ext>
          </c:extLst>
        </c:ser>
        <c:ser>
          <c:idx val="30"/>
          <c:order val="30"/>
          <c:tx>
            <c:strRef>
              <c:f>Imp_kg!$Y$34</c:f>
              <c:strCache>
                <c:ptCount val="1"/>
                <c:pt idx="0">
                  <c:v>0</c:v>
                </c:pt>
              </c:strCache>
            </c:strRef>
          </c:tx>
          <c:spPr>
            <a:solidFill>
              <a:schemeClr val="accent2">
                <a:shade val="72000"/>
              </a:schemeClr>
            </a:solidFill>
            <a:ln>
              <a:noFill/>
            </a:ln>
            <a:effectLst/>
          </c:spPr>
          <c:invertIfNegative val="0"/>
          <c:cat>
            <c:numRef>
              <c:f>Imp_kg!$Z$3:$AA$3</c:f>
              <c:numCache>
                <c:formatCode>General</c:formatCode>
                <c:ptCount val="2"/>
                <c:pt idx="0">
                  <c:v>2020</c:v>
                </c:pt>
                <c:pt idx="1">
                  <c:v>2023</c:v>
                </c:pt>
              </c:numCache>
            </c:numRef>
          </c:cat>
          <c:val>
            <c:numRef>
              <c:f>Imp_kg!$Z$34:$AA$34</c:f>
            </c:numRef>
          </c:val>
          <c:extLst>
            <c:ext xmlns:c16="http://schemas.microsoft.com/office/drawing/2014/chart" uri="{C3380CC4-5D6E-409C-BE32-E72D297353CC}">
              <c16:uniqueId val="{0000001E-5344-419E-8F8B-D7C50C611F1E}"/>
            </c:ext>
          </c:extLst>
        </c:ser>
        <c:ser>
          <c:idx val="31"/>
          <c:order val="31"/>
          <c:tx>
            <c:strRef>
              <c:f>Imp_kg!$Y$35</c:f>
              <c:strCache>
                <c:ptCount val="1"/>
                <c:pt idx="0">
                  <c:v>0</c:v>
                </c:pt>
              </c:strCache>
            </c:strRef>
          </c:tx>
          <c:spPr>
            <a:solidFill>
              <a:schemeClr val="accent2">
                <a:shade val="73000"/>
              </a:schemeClr>
            </a:solidFill>
            <a:ln>
              <a:noFill/>
            </a:ln>
            <a:effectLst/>
          </c:spPr>
          <c:invertIfNegative val="0"/>
          <c:cat>
            <c:numRef>
              <c:f>Imp_kg!$Z$3:$AA$3</c:f>
              <c:numCache>
                <c:formatCode>General</c:formatCode>
                <c:ptCount val="2"/>
                <c:pt idx="0">
                  <c:v>2020</c:v>
                </c:pt>
                <c:pt idx="1">
                  <c:v>2023</c:v>
                </c:pt>
              </c:numCache>
            </c:numRef>
          </c:cat>
          <c:val>
            <c:numRef>
              <c:f>Imp_kg!$Z$35:$AA$35</c:f>
            </c:numRef>
          </c:val>
          <c:extLst>
            <c:ext xmlns:c16="http://schemas.microsoft.com/office/drawing/2014/chart" uri="{C3380CC4-5D6E-409C-BE32-E72D297353CC}">
              <c16:uniqueId val="{0000001F-5344-419E-8F8B-D7C50C611F1E}"/>
            </c:ext>
          </c:extLst>
        </c:ser>
        <c:ser>
          <c:idx val="32"/>
          <c:order val="32"/>
          <c:tx>
            <c:strRef>
              <c:f>Imp_kg!$Y$36</c:f>
              <c:strCache>
                <c:ptCount val="1"/>
                <c:pt idx="0">
                  <c:v>0</c:v>
                </c:pt>
              </c:strCache>
            </c:strRef>
          </c:tx>
          <c:spPr>
            <a:solidFill>
              <a:schemeClr val="accent2">
                <a:shade val="74000"/>
              </a:schemeClr>
            </a:solidFill>
            <a:ln>
              <a:noFill/>
            </a:ln>
            <a:effectLst/>
          </c:spPr>
          <c:invertIfNegative val="0"/>
          <c:cat>
            <c:numRef>
              <c:f>Imp_kg!$Z$3:$AA$3</c:f>
              <c:numCache>
                <c:formatCode>General</c:formatCode>
                <c:ptCount val="2"/>
                <c:pt idx="0">
                  <c:v>2020</c:v>
                </c:pt>
                <c:pt idx="1">
                  <c:v>2023</c:v>
                </c:pt>
              </c:numCache>
            </c:numRef>
          </c:cat>
          <c:val>
            <c:numRef>
              <c:f>Imp_kg!$Z$36:$AA$36</c:f>
            </c:numRef>
          </c:val>
          <c:extLst>
            <c:ext xmlns:c16="http://schemas.microsoft.com/office/drawing/2014/chart" uri="{C3380CC4-5D6E-409C-BE32-E72D297353CC}">
              <c16:uniqueId val="{00000020-5344-419E-8F8B-D7C50C611F1E}"/>
            </c:ext>
          </c:extLst>
        </c:ser>
        <c:ser>
          <c:idx val="33"/>
          <c:order val="33"/>
          <c:tx>
            <c:strRef>
              <c:f>Imp_kg!$Y$37</c:f>
              <c:strCache>
                <c:ptCount val="1"/>
                <c:pt idx="0">
                  <c:v>0</c:v>
                </c:pt>
              </c:strCache>
            </c:strRef>
          </c:tx>
          <c:spPr>
            <a:solidFill>
              <a:schemeClr val="accent2">
                <a:shade val="76000"/>
              </a:schemeClr>
            </a:solidFill>
            <a:ln>
              <a:noFill/>
            </a:ln>
            <a:effectLst/>
          </c:spPr>
          <c:invertIfNegative val="0"/>
          <c:cat>
            <c:numRef>
              <c:f>Imp_kg!$Z$3:$AA$3</c:f>
              <c:numCache>
                <c:formatCode>General</c:formatCode>
                <c:ptCount val="2"/>
                <c:pt idx="0">
                  <c:v>2020</c:v>
                </c:pt>
                <c:pt idx="1">
                  <c:v>2023</c:v>
                </c:pt>
              </c:numCache>
            </c:numRef>
          </c:cat>
          <c:val>
            <c:numRef>
              <c:f>Imp_kg!$Z$37:$AA$37</c:f>
            </c:numRef>
          </c:val>
          <c:extLst>
            <c:ext xmlns:c16="http://schemas.microsoft.com/office/drawing/2014/chart" uri="{C3380CC4-5D6E-409C-BE32-E72D297353CC}">
              <c16:uniqueId val="{00000021-5344-419E-8F8B-D7C50C611F1E}"/>
            </c:ext>
          </c:extLst>
        </c:ser>
        <c:ser>
          <c:idx val="34"/>
          <c:order val="34"/>
          <c:tx>
            <c:strRef>
              <c:f>Imp_kg!$Y$38</c:f>
              <c:strCache>
                <c:ptCount val="1"/>
                <c:pt idx="0">
                  <c:v>Bumbieri</c:v>
                </c:pt>
              </c:strCache>
            </c:strRef>
          </c:tx>
          <c:spPr>
            <a:solidFill>
              <a:schemeClr val="accent2">
                <a:shade val="77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85000"/>
                        <a:lumOff val="15000"/>
                      </a:schemeClr>
                    </a:solidFill>
                    <a:latin typeface="+mj-lt"/>
                    <a:ea typeface="+mn-ea"/>
                    <a:cs typeface="+mn-cs"/>
                  </a:defRPr>
                </a:pPr>
                <a:endParaRPr lang="lv-LV"/>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Imp_kg!$Z$3:$AA$3</c:f>
              <c:numCache>
                <c:formatCode>General</c:formatCode>
                <c:ptCount val="2"/>
                <c:pt idx="0">
                  <c:v>2020</c:v>
                </c:pt>
                <c:pt idx="1">
                  <c:v>2023</c:v>
                </c:pt>
              </c:numCache>
            </c:numRef>
          </c:cat>
          <c:val>
            <c:numRef>
              <c:f>Imp_kg!$Z$38:$AA$38</c:f>
              <c:numCache>
                <c:formatCode>0%</c:formatCode>
                <c:ptCount val="2"/>
                <c:pt idx="0">
                  <c:v>0.20911427155205342</c:v>
                </c:pt>
                <c:pt idx="1">
                  <c:v>0.19604778480332749</c:v>
                </c:pt>
              </c:numCache>
            </c:numRef>
          </c:val>
          <c:extLst>
            <c:ext xmlns:c16="http://schemas.microsoft.com/office/drawing/2014/chart" uri="{C3380CC4-5D6E-409C-BE32-E72D297353CC}">
              <c16:uniqueId val="{00000022-5344-419E-8F8B-D7C50C611F1E}"/>
            </c:ext>
          </c:extLst>
        </c:ser>
        <c:ser>
          <c:idx val="35"/>
          <c:order val="35"/>
          <c:tx>
            <c:strRef>
              <c:f>Imp_kg!$Y$39</c:f>
              <c:strCache>
                <c:ptCount val="1"/>
                <c:pt idx="0">
                  <c:v>0</c:v>
                </c:pt>
              </c:strCache>
            </c:strRef>
          </c:tx>
          <c:spPr>
            <a:solidFill>
              <a:schemeClr val="accent2">
                <a:shade val="78000"/>
              </a:schemeClr>
            </a:solidFill>
            <a:ln>
              <a:noFill/>
            </a:ln>
            <a:effectLst/>
          </c:spPr>
          <c:invertIfNegative val="0"/>
          <c:cat>
            <c:numRef>
              <c:f>Imp_kg!$Z$3:$AA$3</c:f>
              <c:numCache>
                <c:formatCode>General</c:formatCode>
                <c:ptCount val="2"/>
                <c:pt idx="0">
                  <c:v>2020</c:v>
                </c:pt>
                <c:pt idx="1">
                  <c:v>2023</c:v>
                </c:pt>
              </c:numCache>
            </c:numRef>
          </c:cat>
          <c:val>
            <c:numRef>
              <c:f>Imp_kg!$Z$39:$AA$39</c:f>
            </c:numRef>
          </c:val>
          <c:extLst>
            <c:ext xmlns:c16="http://schemas.microsoft.com/office/drawing/2014/chart" uri="{C3380CC4-5D6E-409C-BE32-E72D297353CC}">
              <c16:uniqueId val="{00000023-5344-419E-8F8B-D7C50C611F1E}"/>
            </c:ext>
          </c:extLst>
        </c:ser>
        <c:ser>
          <c:idx val="36"/>
          <c:order val="36"/>
          <c:tx>
            <c:strRef>
              <c:f>Imp_kg!$Y$40</c:f>
              <c:strCache>
                <c:ptCount val="1"/>
                <c:pt idx="0">
                  <c:v>0</c:v>
                </c:pt>
              </c:strCache>
            </c:strRef>
          </c:tx>
          <c:spPr>
            <a:solidFill>
              <a:schemeClr val="accent2">
                <a:shade val="80000"/>
              </a:schemeClr>
            </a:solidFill>
            <a:ln>
              <a:noFill/>
            </a:ln>
            <a:effectLst/>
          </c:spPr>
          <c:invertIfNegative val="0"/>
          <c:cat>
            <c:numRef>
              <c:f>Imp_kg!$Z$3:$AA$3</c:f>
              <c:numCache>
                <c:formatCode>General</c:formatCode>
                <c:ptCount val="2"/>
                <c:pt idx="0">
                  <c:v>2020</c:v>
                </c:pt>
                <c:pt idx="1">
                  <c:v>2023</c:v>
                </c:pt>
              </c:numCache>
            </c:numRef>
          </c:cat>
          <c:val>
            <c:numRef>
              <c:f>Imp_kg!$Z$40:$AA$40</c:f>
            </c:numRef>
          </c:val>
          <c:extLst>
            <c:ext xmlns:c16="http://schemas.microsoft.com/office/drawing/2014/chart" uri="{C3380CC4-5D6E-409C-BE32-E72D297353CC}">
              <c16:uniqueId val="{00000024-5344-419E-8F8B-D7C50C611F1E}"/>
            </c:ext>
          </c:extLst>
        </c:ser>
        <c:ser>
          <c:idx val="37"/>
          <c:order val="37"/>
          <c:tx>
            <c:strRef>
              <c:f>Imp_kg!$Y$41</c:f>
              <c:strCache>
                <c:ptCount val="1"/>
                <c:pt idx="0">
                  <c:v>0</c:v>
                </c:pt>
              </c:strCache>
            </c:strRef>
          </c:tx>
          <c:spPr>
            <a:solidFill>
              <a:schemeClr val="accent2">
                <a:shade val="81000"/>
              </a:schemeClr>
            </a:solidFill>
            <a:ln>
              <a:noFill/>
            </a:ln>
            <a:effectLst/>
          </c:spPr>
          <c:invertIfNegative val="0"/>
          <c:cat>
            <c:numRef>
              <c:f>Imp_kg!$Z$3:$AA$3</c:f>
              <c:numCache>
                <c:formatCode>General</c:formatCode>
                <c:ptCount val="2"/>
                <c:pt idx="0">
                  <c:v>2020</c:v>
                </c:pt>
                <c:pt idx="1">
                  <c:v>2023</c:v>
                </c:pt>
              </c:numCache>
            </c:numRef>
          </c:cat>
          <c:val>
            <c:numRef>
              <c:f>Imp_kg!$Z$41:$AA$41</c:f>
            </c:numRef>
          </c:val>
          <c:extLst>
            <c:ext xmlns:c16="http://schemas.microsoft.com/office/drawing/2014/chart" uri="{C3380CC4-5D6E-409C-BE32-E72D297353CC}">
              <c16:uniqueId val="{00000025-5344-419E-8F8B-D7C50C611F1E}"/>
            </c:ext>
          </c:extLst>
        </c:ser>
        <c:ser>
          <c:idx val="38"/>
          <c:order val="38"/>
          <c:tx>
            <c:strRef>
              <c:f>Imp_kg!$Y$42</c:f>
              <c:strCache>
                <c:ptCount val="1"/>
                <c:pt idx="0">
                  <c:v>0</c:v>
                </c:pt>
              </c:strCache>
            </c:strRef>
          </c:tx>
          <c:spPr>
            <a:solidFill>
              <a:schemeClr val="accent2">
                <a:shade val="83000"/>
              </a:schemeClr>
            </a:solidFill>
            <a:ln>
              <a:noFill/>
            </a:ln>
            <a:effectLst/>
          </c:spPr>
          <c:invertIfNegative val="0"/>
          <c:cat>
            <c:numRef>
              <c:f>Imp_kg!$Z$3:$AA$3</c:f>
              <c:numCache>
                <c:formatCode>General</c:formatCode>
                <c:ptCount val="2"/>
                <c:pt idx="0">
                  <c:v>2020</c:v>
                </c:pt>
                <c:pt idx="1">
                  <c:v>2023</c:v>
                </c:pt>
              </c:numCache>
            </c:numRef>
          </c:cat>
          <c:val>
            <c:numRef>
              <c:f>Imp_kg!$Z$42:$AA$42</c:f>
            </c:numRef>
          </c:val>
          <c:extLst>
            <c:ext xmlns:c16="http://schemas.microsoft.com/office/drawing/2014/chart" uri="{C3380CC4-5D6E-409C-BE32-E72D297353CC}">
              <c16:uniqueId val="{00000026-5344-419E-8F8B-D7C50C611F1E}"/>
            </c:ext>
          </c:extLst>
        </c:ser>
        <c:ser>
          <c:idx val="39"/>
          <c:order val="39"/>
          <c:tx>
            <c:strRef>
              <c:f>Imp_kg!$Y$43</c:f>
              <c:strCache>
                <c:ptCount val="1"/>
                <c:pt idx="0">
                  <c:v>0</c:v>
                </c:pt>
              </c:strCache>
            </c:strRef>
          </c:tx>
          <c:spPr>
            <a:solidFill>
              <a:schemeClr val="accent2">
                <a:shade val="84000"/>
              </a:schemeClr>
            </a:solidFill>
            <a:ln>
              <a:noFill/>
            </a:ln>
            <a:effectLst/>
          </c:spPr>
          <c:invertIfNegative val="0"/>
          <c:cat>
            <c:numRef>
              <c:f>Imp_kg!$Z$3:$AA$3</c:f>
              <c:numCache>
                <c:formatCode>General</c:formatCode>
                <c:ptCount val="2"/>
                <c:pt idx="0">
                  <c:v>2020</c:v>
                </c:pt>
                <c:pt idx="1">
                  <c:v>2023</c:v>
                </c:pt>
              </c:numCache>
            </c:numRef>
          </c:cat>
          <c:val>
            <c:numRef>
              <c:f>Imp_kg!$Z$43:$AA$43</c:f>
            </c:numRef>
          </c:val>
          <c:extLst>
            <c:ext xmlns:c16="http://schemas.microsoft.com/office/drawing/2014/chart" uri="{C3380CC4-5D6E-409C-BE32-E72D297353CC}">
              <c16:uniqueId val="{00000027-5344-419E-8F8B-D7C50C611F1E}"/>
            </c:ext>
          </c:extLst>
        </c:ser>
        <c:ser>
          <c:idx val="40"/>
          <c:order val="40"/>
          <c:tx>
            <c:strRef>
              <c:f>Imp_kg!$Y$44</c:f>
              <c:strCache>
                <c:ptCount val="1"/>
                <c:pt idx="0">
                  <c:v>0</c:v>
                </c:pt>
              </c:strCache>
            </c:strRef>
          </c:tx>
          <c:spPr>
            <a:solidFill>
              <a:schemeClr val="accent2">
                <a:shade val="85000"/>
              </a:schemeClr>
            </a:solidFill>
            <a:ln>
              <a:noFill/>
            </a:ln>
            <a:effectLst/>
          </c:spPr>
          <c:invertIfNegative val="0"/>
          <c:cat>
            <c:numRef>
              <c:f>Imp_kg!$Z$3:$AA$3</c:f>
              <c:numCache>
                <c:formatCode>General</c:formatCode>
                <c:ptCount val="2"/>
                <c:pt idx="0">
                  <c:v>2020</c:v>
                </c:pt>
                <c:pt idx="1">
                  <c:v>2023</c:v>
                </c:pt>
              </c:numCache>
            </c:numRef>
          </c:cat>
          <c:val>
            <c:numRef>
              <c:f>Imp_kg!$Z$44:$AA$44</c:f>
            </c:numRef>
          </c:val>
          <c:extLst>
            <c:ext xmlns:c16="http://schemas.microsoft.com/office/drawing/2014/chart" uri="{C3380CC4-5D6E-409C-BE32-E72D297353CC}">
              <c16:uniqueId val="{00000028-5344-419E-8F8B-D7C50C611F1E}"/>
            </c:ext>
          </c:extLst>
        </c:ser>
        <c:ser>
          <c:idx val="41"/>
          <c:order val="41"/>
          <c:tx>
            <c:strRef>
              <c:f>Imp_kg!$Y$45</c:f>
              <c:strCache>
                <c:ptCount val="1"/>
                <c:pt idx="0">
                  <c:v>0</c:v>
                </c:pt>
              </c:strCache>
            </c:strRef>
          </c:tx>
          <c:spPr>
            <a:solidFill>
              <a:schemeClr val="accent2">
                <a:shade val="87000"/>
              </a:schemeClr>
            </a:solidFill>
            <a:ln>
              <a:noFill/>
            </a:ln>
            <a:effectLst/>
          </c:spPr>
          <c:invertIfNegative val="0"/>
          <c:cat>
            <c:numRef>
              <c:f>Imp_kg!$Z$3:$AA$3</c:f>
              <c:numCache>
                <c:formatCode>General</c:formatCode>
                <c:ptCount val="2"/>
                <c:pt idx="0">
                  <c:v>2020</c:v>
                </c:pt>
                <c:pt idx="1">
                  <c:v>2023</c:v>
                </c:pt>
              </c:numCache>
            </c:numRef>
          </c:cat>
          <c:val>
            <c:numRef>
              <c:f>Imp_kg!$Z$45:$AA$45</c:f>
            </c:numRef>
          </c:val>
          <c:extLst>
            <c:ext xmlns:c16="http://schemas.microsoft.com/office/drawing/2014/chart" uri="{C3380CC4-5D6E-409C-BE32-E72D297353CC}">
              <c16:uniqueId val="{00000029-5344-419E-8F8B-D7C50C611F1E}"/>
            </c:ext>
          </c:extLst>
        </c:ser>
        <c:ser>
          <c:idx val="42"/>
          <c:order val="42"/>
          <c:tx>
            <c:strRef>
              <c:f>Imp_kg!$Y$46</c:f>
              <c:strCache>
                <c:ptCount val="1"/>
                <c:pt idx="0">
                  <c:v>0</c:v>
                </c:pt>
              </c:strCache>
            </c:strRef>
          </c:tx>
          <c:spPr>
            <a:solidFill>
              <a:schemeClr val="accent2">
                <a:shade val="88000"/>
              </a:schemeClr>
            </a:solidFill>
            <a:ln>
              <a:noFill/>
            </a:ln>
            <a:effectLst/>
          </c:spPr>
          <c:invertIfNegative val="0"/>
          <c:cat>
            <c:numRef>
              <c:f>Imp_kg!$Z$3:$AA$3</c:f>
              <c:numCache>
                <c:formatCode>General</c:formatCode>
                <c:ptCount val="2"/>
                <c:pt idx="0">
                  <c:v>2020</c:v>
                </c:pt>
                <c:pt idx="1">
                  <c:v>2023</c:v>
                </c:pt>
              </c:numCache>
            </c:numRef>
          </c:cat>
          <c:val>
            <c:numRef>
              <c:f>Imp_kg!$Z$46:$AA$46</c:f>
            </c:numRef>
          </c:val>
          <c:extLst>
            <c:ext xmlns:c16="http://schemas.microsoft.com/office/drawing/2014/chart" uri="{C3380CC4-5D6E-409C-BE32-E72D297353CC}">
              <c16:uniqueId val="{0000002A-5344-419E-8F8B-D7C50C611F1E}"/>
            </c:ext>
          </c:extLst>
        </c:ser>
        <c:ser>
          <c:idx val="43"/>
          <c:order val="43"/>
          <c:tx>
            <c:strRef>
              <c:f>Imp_kg!$Y$47</c:f>
              <c:strCache>
                <c:ptCount val="1"/>
                <c:pt idx="0">
                  <c:v>0</c:v>
                </c:pt>
              </c:strCache>
            </c:strRef>
          </c:tx>
          <c:spPr>
            <a:solidFill>
              <a:schemeClr val="accent2">
                <a:shade val="89000"/>
              </a:schemeClr>
            </a:solidFill>
            <a:ln>
              <a:noFill/>
            </a:ln>
            <a:effectLst/>
          </c:spPr>
          <c:invertIfNegative val="0"/>
          <c:cat>
            <c:numRef>
              <c:f>Imp_kg!$Z$3:$AA$3</c:f>
              <c:numCache>
                <c:formatCode>General</c:formatCode>
                <c:ptCount val="2"/>
                <c:pt idx="0">
                  <c:v>2020</c:v>
                </c:pt>
                <c:pt idx="1">
                  <c:v>2023</c:v>
                </c:pt>
              </c:numCache>
            </c:numRef>
          </c:cat>
          <c:val>
            <c:numRef>
              <c:f>Imp_kg!$Z$47:$AA$47</c:f>
            </c:numRef>
          </c:val>
          <c:extLst>
            <c:ext xmlns:c16="http://schemas.microsoft.com/office/drawing/2014/chart" uri="{C3380CC4-5D6E-409C-BE32-E72D297353CC}">
              <c16:uniqueId val="{0000002B-5344-419E-8F8B-D7C50C611F1E}"/>
            </c:ext>
          </c:extLst>
        </c:ser>
        <c:ser>
          <c:idx val="44"/>
          <c:order val="44"/>
          <c:tx>
            <c:strRef>
              <c:f>Imp_kg!$Y$48</c:f>
              <c:strCache>
                <c:ptCount val="1"/>
                <c:pt idx="0">
                  <c:v>0</c:v>
                </c:pt>
              </c:strCache>
            </c:strRef>
          </c:tx>
          <c:spPr>
            <a:solidFill>
              <a:schemeClr val="accent2">
                <a:shade val="91000"/>
              </a:schemeClr>
            </a:solidFill>
            <a:ln>
              <a:noFill/>
            </a:ln>
            <a:effectLst/>
          </c:spPr>
          <c:invertIfNegative val="0"/>
          <c:cat>
            <c:numRef>
              <c:f>Imp_kg!$Z$3:$AA$3</c:f>
              <c:numCache>
                <c:formatCode>General</c:formatCode>
                <c:ptCount val="2"/>
                <c:pt idx="0">
                  <c:v>2020</c:v>
                </c:pt>
                <c:pt idx="1">
                  <c:v>2023</c:v>
                </c:pt>
              </c:numCache>
            </c:numRef>
          </c:cat>
          <c:val>
            <c:numRef>
              <c:f>Imp_kg!$Z$48:$AA$48</c:f>
            </c:numRef>
          </c:val>
          <c:extLst>
            <c:ext xmlns:c16="http://schemas.microsoft.com/office/drawing/2014/chart" uri="{C3380CC4-5D6E-409C-BE32-E72D297353CC}">
              <c16:uniqueId val="{0000002C-5344-419E-8F8B-D7C50C611F1E}"/>
            </c:ext>
          </c:extLst>
        </c:ser>
        <c:ser>
          <c:idx val="45"/>
          <c:order val="45"/>
          <c:tx>
            <c:strRef>
              <c:f>Imp_kg!$Y$49</c:f>
              <c:strCache>
                <c:ptCount val="1"/>
                <c:pt idx="0">
                  <c:v>0</c:v>
                </c:pt>
              </c:strCache>
            </c:strRef>
          </c:tx>
          <c:spPr>
            <a:solidFill>
              <a:schemeClr val="accent2">
                <a:shade val="92000"/>
              </a:schemeClr>
            </a:solidFill>
            <a:ln>
              <a:noFill/>
            </a:ln>
            <a:effectLst/>
          </c:spPr>
          <c:invertIfNegative val="0"/>
          <c:cat>
            <c:numRef>
              <c:f>Imp_kg!$Z$3:$AA$3</c:f>
              <c:numCache>
                <c:formatCode>General</c:formatCode>
                <c:ptCount val="2"/>
                <c:pt idx="0">
                  <c:v>2020</c:v>
                </c:pt>
                <c:pt idx="1">
                  <c:v>2023</c:v>
                </c:pt>
              </c:numCache>
            </c:numRef>
          </c:cat>
          <c:val>
            <c:numRef>
              <c:f>Imp_kg!$Z$49:$AA$49</c:f>
            </c:numRef>
          </c:val>
          <c:extLst>
            <c:ext xmlns:c16="http://schemas.microsoft.com/office/drawing/2014/chart" uri="{C3380CC4-5D6E-409C-BE32-E72D297353CC}">
              <c16:uniqueId val="{0000002D-5344-419E-8F8B-D7C50C611F1E}"/>
            </c:ext>
          </c:extLst>
        </c:ser>
        <c:ser>
          <c:idx val="46"/>
          <c:order val="46"/>
          <c:tx>
            <c:strRef>
              <c:f>Imp_kg!$Y$50</c:f>
              <c:strCache>
                <c:ptCount val="1"/>
                <c:pt idx="0">
                  <c:v>0</c:v>
                </c:pt>
              </c:strCache>
            </c:strRef>
          </c:tx>
          <c:spPr>
            <a:solidFill>
              <a:schemeClr val="accent2">
                <a:shade val="93000"/>
              </a:schemeClr>
            </a:solidFill>
            <a:ln>
              <a:noFill/>
            </a:ln>
            <a:effectLst/>
          </c:spPr>
          <c:invertIfNegative val="0"/>
          <c:cat>
            <c:numRef>
              <c:f>Imp_kg!$Z$3:$AA$3</c:f>
              <c:numCache>
                <c:formatCode>General</c:formatCode>
                <c:ptCount val="2"/>
                <c:pt idx="0">
                  <c:v>2020</c:v>
                </c:pt>
                <c:pt idx="1">
                  <c:v>2023</c:v>
                </c:pt>
              </c:numCache>
            </c:numRef>
          </c:cat>
          <c:val>
            <c:numRef>
              <c:f>Imp_kg!$Z$50:$AA$50</c:f>
            </c:numRef>
          </c:val>
          <c:extLst>
            <c:ext xmlns:c16="http://schemas.microsoft.com/office/drawing/2014/chart" uri="{C3380CC4-5D6E-409C-BE32-E72D297353CC}">
              <c16:uniqueId val="{0000002E-5344-419E-8F8B-D7C50C611F1E}"/>
            </c:ext>
          </c:extLst>
        </c:ser>
        <c:ser>
          <c:idx val="47"/>
          <c:order val="47"/>
          <c:tx>
            <c:strRef>
              <c:f>Imp_kg!$Y$51</c:f>
              <c:strCache>
                <c:ptCount val="1"/>
                <c:pt idx="0">
                  <c:v>0</c:v>
                </c:pt>
              </c:strCache>
            </c:strRef>
          </c:tx>
          <c:spPr>
            <a:solidFill>
              <a:schemeClr val="accent2">
                <a:shade val="95000"/>
              </a:schemeClr>
            </a:solidFill>
            <a:ln>
              <a:noFill/>
            </a:ln>
            <a:effectLst/>
          </c:spPr>
          <c:invertIfNegative val="0"/>
          <c:cat>
            <c:numRef>
              <c:f>Imp_kg!$Z$3:$AA$3</c:f>
              <c:numCache>
                <c:formatCode>General</c:formatCode>
                <c:ptCount val="2"/>
                <c:pt idx="0">
                  <c:v>2020</c:v>
                </c:pt>
                <c:pt idx="1">
                  <c:v>2023</c:v>
                </c:pt>
              </c:numCache>
            </c:numRef>
          </c:cat>
          <c:val>
            <c:numRef>
              <c:f>Imp_kg!$Z$51:$AA$51</c:f>
            </c:numRef>
          </c:val>
          <c:extLst>
            <c:ext xmlns:c16="http://schemas.microsoft.com/office/drawing/2014/chart" uri="{C3380CC4-5D6E-409C-BE32-E72D297353CC}">
              <c16:uniqueId val="{0000002F-5344-419E-8F8B-D7C50C611F1E}"/>
            </c:ext>
          </c:extLst>
        </c:ser>
        <c:ser>
          <c:idx val="48"/>
          <c:order val="48"/>
          <c:tx>
            <c:strRef>
              <c:f>Imp_kg!$Y$52</c:f>
              <c:strCache>
                <c:ptCount val="1"/>
                <c:pt idx="0">
                  <c:v>0</c:v>
                </c:pt>
              </c:strCache>
            </c:strRef>
          </c:tx>
          <c:spPr>
            <a:solidFill>
              <a:schemeClr val="accent2">
                <a:shade val="96000"/>
              </a:schemeClr>
            </a:solidFill>
            <a:ln>
              <a:noFill/>
            </a:ln>
            <a:effectLst/>
          </c:spPr>
          <c:invertIfNegative val="0"/>
          <c:cat>
            <c:numRef>
              <c:f>Imp_kg!$Z$3:$AA$3</c:f>
              <c:numCache>
                <c:formatCode>General</c:formatCode>
                <c:ptCount val="2"/>
                <c:pt idx="0">
                  <c:v>2020</c:v>
                </c:pt>
                <c:pt idx="1">
                  <c:v>2023</c:v>
                </c:pt>
              </c:numCache>
            </c:numRef>
          </c:cat>
          <c:val>
            <c:numRef>
              <c:f>Imp_kg!$Z$52:$AA$52</c:f>
            </c:numRef>
          </c:val>
          <c:extLst>
            <c:ext xmlns:c16="http://schemas.microsoft.com/office/drawing/2014/chart" uri="{C3380CC4-5D6E-409C-BE32-E72D297353CC}">
              <c16:uniqueId val="{00000030-5344-419E-8F8B-D7C50C611F1E}"/>
            </c:ext>
          </c:extLst>
        </c:ser>
        <c:ser>
          <c:idx val="49"/>
          <c:order val="49"/>
          <c:tx>
            <c:strRef>
              <c:f>Imp_kg!$Y$53</c:f>
              <c:strCache>
                <c:ptCount val="1"/>
                <c:pt idx="0">
                  <c:v>Zemenes</c:v>
                </c:pt>
              </c:strCache>
            </c:strRef>
          </c:tx>
          <c:spPr>
            <a:solidFill>
              <a:schemeClr val="accent2">
                <a:shade val="97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85000"/>
                        <a:lumOff val="15000"/>
                      </a:schemeClr>
                    </a:solidFill>
                    <a:latin typeface="+mj-lt"/>
                    <a:ea typeface="+mn-ea"/>
                    <a:cs typeface="+mn-cs"/>
                  </a:defRPr>
                </a:pPr>
                <a:endParaRPr lang="lv-LV"/>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Imp_kg!$Z$3:$AA$3</c:f>
              <c:numCache>
                <c:formatCode>General</c:formatCode>
                <c:ptCount val="2"/>
                <c:pt idx="0">
                  <c:v>2020</c:v>
                </c:pt>
                <c:pt idx="1">
                  <c:v>2023</c:v>
                </c:pt>
              </c:numCache>
            </c:numRef>
          </c:cat>
          <c:val>
            <c:numRef>
              <c:f>Imp_kg!$Z$53:$AA$53</c:f>
              <c:numCache>
                <c:formatCode>0%</c:formatCode>
                <c:ptCount val="2"/>
                <c:pt idx="0">
                  <c:v>5.3679477330952845E-2</c:v>
                </c:pt>
                <c:pt idx="1">
                  <c:v>8.8096211579053854E-2</c:v>
                </c:pt>
              </c:numCache>
            </c:numRef>
          </c:val>
          <c:extLst>
            <c:ext xmlns:c16="http://schemas.microsoft.com/office/drawing/2014/chart" uri="{C3380CC4-5D6E-409C-BE32-E72D297353CC}">
              <c16:uniqueId val="{00000031-5344-419E-8F8B-D7C50C611F1E}"/>
            </c:ext>
          </c:extLst>
        </c:ser>
        <c:ser>
          <c:idx val="50"/>
          <c:order val="50"/>
          <c:tx>
            <c:strRef>
              <c:f>Imp_kg!$Y$54</c:f>
              <c:strCache>
                <c:ptCount val="1"/>
                <c:pt idx="0">
                  <c:v>0</c:v>
                </c:pt>
              </c:strCache>
            </c:strRef>
          </c:tx>
          <c:spPr>
            <a:solidFill>
              <a:schemeClr val="accent2">
                <a:shade val="99000"/>
              </a:schemeClr>
            </a:solidFill>
            <a:ln>
              <a:noFill/>
            </a:ln>
            <a:effectLst/>
          </c:spPr>
          <c:invertIfNegative val="0"/>
          <c:cat>
            <c:numRef>
              <c:f>Imp_kg!$Z$3:$AA$3</c:f>
              <c:numCache>
                <c:formatCode>General</c:formatCode>
                <c:ptCount val="2"/>
                <c:pt idx="0">
                  <c:v>2020</c:v>
                </c:pt>
                <c:pt idx="1">
                  <c:v>2023</c:v>
                </c:pt>
              </c:numCache>
            </c:numRef>
          </c:cat>
          <c:val>
            <c:numRef>
              <c:f>Imp_kg!$Z$54:$AA$54</c:f>
            </c:numRef>
          </c:val>
          <c:extLst>
            <c:ext xmlns:c16="http://schemas.microsoft.com/office/drawing/2014/chart" uri="{C3380CC4-5D6E-409C-BE32-E72D297353CC}">
              <c16:uniqueId val="{00000032-5344-419E-8F8B-D7C50C611F1E}"/>
            </c:ext>
          </c:extLst>
        </c:ser>
        <c:ser>
          <c:idx val="51"/>
          <c:order val="51"/>
          <c:tx>
            <c:strRef>
              <c:f>Imp_kg!$Y$55</c:f>
              <c:strCache>
                <c:ptCount val="1"/>
                <c:pt idx="0">
                  <c:v>0</c:v>
                </c:pt>
              </c:strCache>
            </c:strRef>
          </c:tx>
          <c:spPr>
            <a:solidFill>
              <a:schemeClr val="accent2"/>
            </a:solidFill>
            <a:ln>
              <a:noFill/>
            </a:ln>
            <a:effectLst/>
          </c:spPr>
          <c:invertIfNegative val="0"/>
          <c:cat>
            <c:numRef>
              <c:f>Imp_kg!$Z$3:$AA$3</c:f>
              <c:numCache>
                <c:formatCode>General</c:formatCode>
                <c:ptCount val="2"/>
                <c:pt idx="0">
                  <c:v>2020</c:v>
                </c:pt>
                <c:pt idx="1">
                  <c:v>2023</c:v>
                </c:pt>
              </c:numCache>
            </c:numRef>
          </c:cat>
          <c:val>
            <c:numRef>
              <c:f>Imp_kg!$Z$55:$AA$55</c:f>
            </c:numRef>
          </c:val>
          <c:extLst>
            <c:ext xmlns:c16="http://schemas.microsoft.com/office/drawing/2014/chart" uri="{C3380CC4-5D6E-409C-BE32-E72D297353CC}">
              <c16:uniqueId val="{00000033-5344-419E-8F8B-D7C50C611F1E}"/>
            </c:ext>
          </c:extLst>
        </c:ser>
        <c:ser>
          <c:idx val="52"/>
          <c:order val="52"/>
          <c:tx>
            <c:strRef>
              <c:f>Imp_kg!$Y$56</c:f>
              <c:strCache>
                <c:ptCount val="1"/>
                <c:pt idx="0">
                  <c:v>0</c:v>
                </c:pt>
              </c:strCache>
            </c:strRef>
          </c:tx>
          <c:spPr>
            <a:solidFill>
              <a:schemeClr val="accent2">
                <a:tint val="98000"/>
              </a:schemeClr>
            </a:solidFill>
            <a:ln>
              <a:noFill/>
            </a:ln>
            <a:effectLst/>
          </c:spPr>
          <c:invertIfNegative val="0"/>
          <c:cat>
            <c:numRef>
              <c:f>Imp_kg!$Z$3:$AA$3</c:f>
              <c:numCache>
                <c:formatCode>General</c:formatCode>
                <c:ptCount val="2"/>
                <c:pt idx="0">
                  <c:v>2020</c:v>
                </c:pt>
                <c:pt idx="1">
                  <c:v>2023</c:v>
                </c:pt>
              </c:numCache>
            </c:numRef>
          </c:cat>
          <c:val>
            <c:numRef>
              <c:f>Imp_kg!$Z$56:$AA$56</c:f>
            </c:numRef>
          </c:val>
          <c:extLst>
            <c:ext xmlns:c16="http://schemas.microsoft.com/office/drawing/2014/chart" uri="{C3380CC4-5D6E-409C-BE32-E72D297353CC}">
              <c16:uniqueId val="{00000034-5344-419E-8F8B-D7C50C611F1E}"/>
            </c:ext>
          </c:extLst>
        </c:ser>
        <c:ser>
          <c:idx val="53"/>
          <c:order val="53"/>
          <c:tx>
            <c:strRef>
              <c:f>Imp_kg!$Y$57</c:f>
              <c:strCache>
                <c:ptCount val="1"/>
                <c:pt idx="0">
                  <c:v>0</c:v>
                </c:pt>
              </c:strCache>
            </c:strRef>
          </c:tx>
          <c:spPr>
            <a:solidFill>
              <a:schemeClr val="accent2">
                <a:tint val="97000"/>
              </a:schemeClr>
            </a:solidFill>
            <a:ln>
              <a:noFill/>
            </a:ln>
            <a:effectLst/>
          </c:spPr>
          <c:invertIfNegative val="0"/>
          <c:cat>
            <c:numRef>
              <c:f>Imp_kg!$Z$3:$AA$3</c:f>
              <c:numCache>
                <c:formatCode>General</c:formatCode>
                <c:ptCount val="2"/>
                <c:pt idx="0">
                  <c:v>2020</c:v>
                </c:pt>
                <c:pt idx="1">
                  <c:v>2023</c:v>
                </c:pt>
              </c:numCache>
            </c:numRef>
          </c:cat>
          <c:val>
            <c:numRef>
              <c:f>Imp_kg!$Z$57:$AA$57</c:f>
            </c:numRef>
          </c:val>
          <c:extLst>
            <c:ext xmlns:c16="http://schemas.microsoft.com/office/drawing/2014/chart" uri="{C3380CC4-5D6E-409C-BE32-E72D297353CC}">
              <c16:uniqueId val="{00000035-5344-419E-8F8B-D7C50C611F1E}"/>
            </c:ext>
          </c:extLst>
        </c:ser>
        <c:ser>
          <c:idx val="54"/>
          <c:order val="54"/>
          <c:tx>
            <c:strRef>
              <c:f>Imp_kg!$Y$58</c:f>
              <c:strCache>
                <c:ptCount val="1"/>
                <c:pt idx="0">
                  <c:v>0</c:v>
                </c:pt>
              </c:strCache>
            </c:strRef>
          </c:tx>
          <c:spPr>
            <a:solidFill>
              <a:schemeClr val="accent2">
                <a:tint val="96000"/>
              </a:schemeClr>
            </a:solidFill>
            <a:ln>
              <a:noFill/>
            </a:ln>
            <a:effectLst/>
          </c:spPr>
          <c:invertIfNegative val="0"/>
          <c:cat>
            <c:numRef>
              <c:f>Imp_kg!$Z$3:$AA$3</c:f>
              <c:numCache>
                <c:formatCode>General</c:formatCode>
                <c:ptCount val="2"/>
                <c:pt idx="0">
                  <c:v>2020</c:v>
                </c:pt>
                <c:pt idx="1">
                  <c:v>2023</c:v>
                </c:pt>
              </c:numCache>
            </c:numRef>
          </c:cat>
          <c:val>
            <c:numRef>
              <c:f>Imp_kg!$Z$58:$AA$58</c:f>
            </c:numRef>
          </c:val>
          <c:extLst>
            <c:ext xmlns:c16="http://schemas.microsoft.com/office/drawing/2014/chart" uri="{C3380CC4-5D6E-409C-BE32-E72D297353CC}">
              <c16:uniqueId val="{00000036-5344-419E-8F8B-D7C50C611F1E}"/>
            </c:ext>
          </c:extLst>
        </c:ser>
        <c:ser>
          <c:idx val="55"/>
          <c:order val="55"/>
          <c:tx>
            <c:strRef>
              <c:f>Imp_kg!$Y$59</c:f>
              <c:strCache>
                <c:ptCount val="1"/>
                <c:pt idx="0">
                  <c:v>0</c:v>
                </c:pt>
              </c:strCache>
            </c:strRef>
          </c:tx>
          <c:spPr>
            <a:solidFill>
              <a:schemeClr val="accent2">
                <a:tint val="94000"/>
              </a:schemeClr>
            </a:solidFill>
            <a:ln>
              <a:noFill/>
            </a:ln>
            <a:effectLst/>
          </c:spPr>
          <c:invertIfNegative val="0"/>
          <c:cat>
            <c:numRef>
              <c:f>Imp_kg!$Z$3:$AA$3</c:f>
              <c:numCache>
                <c:formatCode>General</c:formatCode>
                <c:ptCount val="2"/>
                <c:pt idx="0">
                  <c:v>2020</c:v>
                </c:pt>
                <c:pt idx="1">
                  <c:v>2023</c:v>
                </c:pt>
              </c:numCache>
            </c:numRef>
          </c:cat>
          <c:val>
            <c:numRef>
              <c:f>Imp_kg!$Z$59:$AA$59</c:f>
            </c:numRef>
          </c:val>
          <c:extLst>
            <c:ext xmlns:c16="http://schemas.microsoft.com/office/drawing/2014/chart" uri="{C3380CC4-5D6E-409C-BE32-E72D297353CC}">
              <c16:uniqueId val="{00000037-5344-419E-8F8B-D7C50C611F1E}"/>
            </c:ext>
          </c:extLst>
        </c:ser>
        <c:ser>
          <c:idx val="56"/>
          <c:order val="56"/>
          <c:tx>
            <c:strRef>
              <c:f>Imp_kg!$Y$60</c:f>
              <c:strCache>
                <c:ptCount val="1"/>
                <c:pt idx="0">
                  <c:v>0</c:v>
                </c:pt>
              </c:strCache>
            </c:strRef>
          </c:tx>
          <c:spPr>
            <a:solidFill>
              <a:schemeClr val="accent2">
                <a:tint val="93000"/>
              </a:schemeClr>
            </a:solidFill>
            <a:ln>
              <a:noFill/>
            </a:ln>
            <a:effectLst/>
          </c:spPr>
          <c:invertIfNegative val="0"/>
          <c:cat>
            <c:numRef>
              <c:f>Imp_kg!$Z$3:$AA$3</c:f>
              <c:numCache>
                <c:formatCode>General</c:formatCode>
                <c:ptCount val="2"/>
                <c:pt idx="0">
                  <c:v>2020</c:v>
                </c:pt>
                <c:pt idx="1">
                  <c:v>2023</c:v>
                </c:pt>
              </c:numCache>
            </c:numRef>
          </c:cat>
          <c:val>
            <c:numRef>
              <c:f>Imp_kg!$Z$60:$AA$60</c:f>
            </c:numRef>
          </c:val>
          <c:extLst>
            <c:ext xmlns:c16="http://schemas.microsoft.com/office/drawing/2014/chart" uri="{C3380CC4-5D6E-409C-BE32-E72D297353CC}">
              <c16:uniqueId val="{00000038-5344-419E-8F8B-D7C50C611F1E}"/>
            </c:ext>
          </c:extLst>
        </c:ser>
        <c:ser>
          <c:idx val="57"/>
          <c:order val="57"/>
          <c:tx>
            <c:strRef>
              <c:f>Imp_kg!$Y$61</c:f>
              <c:strCache>
                <c:ptCount val="1"/>
                <c:pt idx="0">
                  <c:v>0</c:v>
                </c:pt>
              </c:strCache>
            </c:strRef>
          </c:tx>
          <c:spPr>
            <a:solidFill>
              <a:schemeClr val="accent2">
                <a:tint val="92000"/>
              </a:schemeClr>
            </a:solidFill>
            <a:ln>
              <a:noFill/>
            </a:ln>
            <a:effectLst/>
          </c:spPr>
          <c:invertIfNegative val="0"/>
          <c:cat>
            <c:numRef>
              <c:f>Imp_kg!$Z$3:$AA$3</c:f>
              <c:numCache>
                <c:formatCode>General</c:formatCode>
                <c:ptCount val="2"/>
                <c:pt idx="0">
                  <c:v>2020</c:v>
                </c:pt>
                <c:pt idx="1">
                  <c:v>2023</c:v>
                </c:pt>
              </c:numCache>
            </c:numRef>
          </c:cat>
          <c:val>
            <c:numRef>
              <c:f>Imp_kg!$Z$61:$AA$61</c:f>
            </c:numRef>
          </c:val>
          <c:extLst>
            <c:ext xmlns:c16="http://schemas.microsoft.com/office/drawing/2014/chart" uri="{C3380CC4-5D6E-409C-BE32-E72D297353CC}">
              <c16:uniqueId val="{00000039-5344-419E-8F8B-D7C50C611F1E}"/>
            </c:ext>
          </c:extLst>
        </c:ser>
        <c:ser>
          <c:idx val="58"/>
          <c:order val="58"/>
          <c:tx>
            <c:strRef>
              <c:f>Imp_kg!$Y$62</c:f>
              <c:strCache>
                <c:ptCount val="1"/>
                <c:pt idx="0">
                  <c:v>0</c:v>
                </c:pt>
              </c:strCache>
            </c:strRef>
          </c:tx>
          <c:spPr>
            <a:solidFill>
              <a:schemeClr val="accent2">
                <a:tint val="90000"/>
              </a:schemeClr>
            </a:solidFill>
            <a:ln>
              <a:noFill/>
            </a:ln>
            <a:effectLst/>
          </c:spPr>
          <c:invertIfNegative val="0"/>
          <c:cat>
            <c:numRef>
              <c:f>Imp_kg!$Z$3:$AA$3</c:f>
              <c:numCache>
                <c:formatCode>General</c:formatCode>
                <c:ptCount val="2"/>
                <c:pt idx="0">
                  <c:v>2020</c:v>
                </c:pt>
                <c:pt idx="1">
                  <c:v>2023</c:v>
                </c:pt>
              </c:numCache>
            </c:numRef>
          </c:cat>
          <c:val>
            <c:numRef>
              <c:f>Imp_kg!$Z$62:$AA$62</c:f>
            </c:numRef>
          </c:val>
          <c:extLst>
            <c:ext xmlns:c16="http://schemas.microsoft.com/office/drawing/2014/chart" uri="{C3380CC4-5D6E-409C-BE32-E72D297353CC}">
              <c16:uniqueId val="{0000003A-5344-419E-8F8B-D7C50C611F1E}"/>
            </c:ext>
          </c:extLst>
        </c:ser>
        <c:ser>
          <c:idx val="59"/>
          <c:order val="59"/>
          <c:tx>
            <c:strRef>
              <c:f>Imp_kg!$Y$63</c:f>
              <c:strCache>
                <c:ptCount val="1"/>
                <c:pt idx="0">
                  <c:v>0</c:v>
                </c:pt>
              </c:strCache>
            </c:strRef>
          </c:tx>
          <c:spPr>
            <a:solidFill>
              <a:schemeClr val="accent2">
                <a:tint val="89000"/>
              </a:schemeClr>
            </a:solidFill>
            <a:ln>
              <a:noFill/>
            </a:ln>
            <a:effectLst/>
          </c:spPr>
          <c:invertIfNegative val="0"/>
          <c:cat>
            <c:numRef>
              <c:f>Imp_kg!$Z$3:$AA$3</c:f>
              <c:numCache>
                <c:formatCode>General</c:formatCode>
                <c:ptCount val="2"/>
                <c:pt idx="0">
                  <c:v>2020</c:v>
                </c:pt>
                <c:pt idx="1">
                  <c:v>2023</c:v>
                </c:pt>
              </c:numCache>
            </c:numRef>
          </c:cat>
          <c:val>
            <c:numRef>
              <c:f>Imp_kg!$Z$63:$AA$63</c:f>
            </c:numRef>
          </c:val>
          <c:extLst>
            <c:ext xmlns:c16="http://schemas.microsoft.com/office/drawing/2014/chart" uri="{C3380CC4-5D6E-409C-BE32-E72D297353CC}">
              <c16:uniqueId val="{0000003B-5344-419E-8F8B-D7C50C611F1E}"/>
            </c:ext>
          </c:extLst>
        </c:ser>
        <c:ser>
          <c:idx val="60"/>
          <c:order val="60"/>
          <c:tx>
            <c:strRef>
              <c:f>Imp_kg!$Y$64</c:f>
              <c:strCache>
                <c:ptCount val="1"/>
                <c:pt idx="0">
                  <c:v>0</c:v>
                </c:pt>
              </c:strCache>
            </c:strRef>
          </c:tx>
          <c:spPr>
            <a:solidFill>
              <a:schemeClr val="accent2">
                <a:tint val="88000"/>
              </a:schemeClr>
            </a:solidFill>
            <a:ln>
              <a:noFill/>
            </a:ln>
            <a:effectLst/>
          </c:spPr>
          <c:invertIfNegative val="0"/>
          <c:cat>
            <c:numRef>
              <c:f>Imp_kg!$Z$3:$AA$3</c:f>
              <c:numCache>
                <c:formatCode>General</c:formatCode>
                <c:ptCount val="2"/>
                <c:pt idx="0">
                  <c:v>2020</c:v>
                </c:pt>
                <c:pt idx="1">
                  <c:v>2023</c:v>
                </c:pt>
              </c:numCache>
            </c:numRef>
          </c:cat>
          <c:val>
            <c:numRef>
              <c:f>Imp_kg!$Z$64:$AA$64</c:f>
            </c:numRef>
          </c:val>
          <c:extLst>
            <c:ext xmlns:c16="http://schemas.microsoft.com/office/drawing/2014/chart" uri="{C3380CC4-5D6E-409C-BE32-E72D297353CC}">
              <c16:uniqueId val="{0000003C-5344-419E-8F8B-D7C50C611F1E}"/>
            </c:ext>
          </c:extLst>
        </c:ser>
        <c:ser>
          <c:idx val="61"/>
          <c:order val="61"/>
          <c:tx>
            <c:strRef>
              <c:f>Imp_kg!$Y$65</c:f>
              <c:strCache>
                <c:ptCount val="1"/>
                <c:pt idx="0">
                  <c:v>0</c:v>
                </c:pt>
              </c:strCache>
            </c:strRef>
          </c:tx>
          <c:spPr>
            <a:solidFill>
              <a:schemeClr val="accent2">
                <a:tint val="86000"/>
              </a:schemeClr>
            </a:solidFill>
            <a:ln>
              <a:noFill/>
            </a:ln>
            <a:effectLst/>
          </c:spPr>
          <c:invertIfNegative val="0"/>
          <c:cat>
            <c:numRef>
              <c:f>Imp_kg!$Z$3:$AA$3</c:f>
              <c:numCache>
                <c:formatCode>General</c:formatCode>
                <c:ptCount val="2"/>
                <c:pt idx="0">
                  <c:v>2020</c:v>
                </c:pt>
                <c:pt idx="1">
                  <c:v>2023</c:v>
                </c:pt>
              </c:numCache>
            </c:numRef>
          </c:cat>
          <c:val>
            <c:numRef>
              <c:f>Imp_kg!$Z$65:$AA$65</c:f>
            </c:numRef>
          </c:val>
          <c:extLst>
            <c:ext xmlns:c16="http://schemas.microsoft.com/office/drawing/2014/chart" uri="{C3380CC4-5D6E-409C-BE32-E72D297353CC}">
              <c16:uniqueId val="{0000003D-5344-419E-8F8B-D7C50C611F1E}"/>
            </c:ext>
          </c:extLst>
        </c:ser>
        <c:ser>
          <c:idx val="62"/>
          <c:order val="62"/>
          <c:tx>
            <c:strRef>
              <c:f>Imp_kg!$Y$66</c:f>
              <c:strCache>
                <c:ptCount val="1"/>
                <c:pt idx="0">
                  <c:v>0</c:v>
                </c:pt>
              </c:strCache>
            </c:strRef>
          </c:tx>
          <c:spPr>
            <a:solidFill>
              <a:schemeClr val="accent2">
                <a:tint val="85000"/>
              </a:schemeClr>
            </a:solidFill>
            <a:ln>
              <a:noFill/>
            </a:ln>
            <a:effectLst/>
          </c:spPr>
          <c:invertIfNegative val="0"/>
          <c:cat>
            <c:numRef>
              <c:f>Imp_kg!$Z$3:$AA$3</c:f>
              <c:numCache>
                <c:formatCode>General</c:formatCode>
                <c:ptCount val="2"/>
                <c:pt idx="0">
                  <c:v>2020</c:v>
                </c:pt>
                <c:pt idx="1">
                  <c:v>2023</c:v>
                </c:pt>
              </c:numCache>
            </c:numRef>
          </c:cat>
          <c:val>
            <c:numRef>
              <c:f>Imp_kg!$Z$66:$AA$66</c:f>
            </c:numRef>
          </c:val>
          <c:extLst>
            <c:ext xmlns:c16="http://schemas.microsoft.com/office/drawing/2014/chart" uri="{C3380CC4-5D6E-409C-BE32-E72D297353CC}">
              <c16:uniqueId val="{0000003E-5344-419E-8F8B-D7C50C611F1E}"/>
            </c:ext>
          </c:extLst>
        </c:ser>
        <c:ser>
          <c:idx val="63"/>
          <c:order val="63"/>
          <c:tx>
            <c:strRef>
              <c:f>Imp_kg!$Y$67</c:f>
              <c:strCache>
                <c:ptCount val="1"/>
                <c:pt idx="0">
                  <c:v>0</c:v>
                </c:pt>
              </c:strCache>
            </c:strRef>
          </c:tx>
          <c:spPr>
            <a:solidFill>
              <a:schemeClr val="accent2">
                <a:tint val="84000"/>
              </a:schemeClr>
            </a:solidFill>
            <a:ln>
              <a:noFill/>
            </a:ln>
            <a:effectLst/>
          </c:spPr>
          <c:invertIfNegative val="0"/>
          <c:cat>
            <c:numRef>
              <c:f>Imp_kg!$Z$3:$AA$3</c:f>
              <c:numCache>
                <c:formatCode>General</c:formatCode>
                <c:ptCount val="2"/>
                <c:pt idx="0">
                  <c:v>2020</c:v>
                </c:pt>
                <c:pt idx="1">
                  <c:v>2023</c:v>
                </c:pt>
              </c:numCache>
            </c:numRef>
          </c:cat>
          <c:val>
            <c:numRef>
              <c:f>Imp_kg!$Z$67:$AA$67</c:f>
            </c:numRef>
          </c:val>
          <c:extLst>
            <c:ext xmlns:c16="http://schemas.microsoft.com/office/drawing/2014/chart" uri="{C3380CC4-5D6E-409C-BE32-E72D297353CC}">
              <c16:uniqueId val="{0000003F-5344-419E-8F8B-D7C50C611F1E}"/>
            </c:ext>
          </c:extLst>
        </c:ser>
        <c:ser>
          <c:idx val="64"/>
          <c:order val="64"/>
          <c:tx>
            <c:strRef>
              <c:f>Imp_kg!$Y$68</c:f>
              <c:strCache>
                <c:ptCount val="1"/>
                <c:pt idx="0">
                  <c:v>0</c:v>
                </c:pt>
              </c:strCache>
            </c:strRef>
          </c:tx>
          <c:spPr>
            <a:solidFill>
              <a:schemeClr val="accent2">
                <a:tint val="82000"/>
              </a:schemeClr>
            </a:solidFill>
            <a:ln>
              <a:noFill/>
            </a:ln>
            <a:effectLst/>
          </c:spPr>
          <c:invertIfNegative val="0"/>
          <c:cat>
            <c:numRef>
              <c:f>Imp_kg!$Z$3:$AA$3</c:f>
              <c:numCache>
                <c:formatCode>General</c:formatCode>
                <c:ptCount val="2"/>
                <c:pt idx="0">
                  <c:v>2020</c:v>
                </c:pt>
                <c:pt idx="1">
                  <c:v>2023</c:v>
                </c:pt>
              </c:numCache>
            </c:numRef>
          </c:cat>
          <c:val>
            <c:numRef>
              <c:f>Imp_kg!$Z$68:$AA$68</c:f>
            </c:numRef>
          </c:val>
          <c:extLst>
            <c:ext xmlns:c16="http://schemas.microsoft.com/office/drawing/2014/chart" uri="{C3380CC4-5D6E-409C-BE32-E72D297353CC}">
              <c16:uniqueId val="{00000040-5344-419E-8F8B-D7C50C611F1E}"/>
            </c:ext>
          </c:extLst>
        </c:ser>
        <c:ser>
          <c:idx val="65"/>
          <c:order val="65"/>
          <c:tx>
            <c:strRef>
              <c:f>Imp_kg!$Y$69</c:f>
              <c:strCache>
                <c:ptCount val="1"/>
                <c:pt idx="0">
                  <c:v>0</c:v>
                </c:pt>
              </c:strCache>
            </c:strRef>
          </c:tx>
          <c:spPr>
            <a:solidFill>
              <a:schemeClr val="accent2">
                <a:tint val="81000"/>
              </a:schemeClr>
            </a:solidFill>
            <a:ln>
              <a:noFill/>
            </a:ln>
            <a:effectLst/>
          </c:spPr>
          <c:invertIfNegative val="0"/>
          <c:cat>
            <c:numRef>
              <c:f>Imp_kg!$Z$3:$AA$3</c:f>
              <c:numCache>
                <c:formatCode>General</c:formatCode>
                <c:ptCount val="2"/>
                <c:pt idx="0">
                  <c:v>2020</c:v>
                </c:pt>
                <c:pt idx="1">
                  <c:v>2023</c:v>
                </c:pt>
              </c:numCache>
            </c:numRef>
          </c:cat>
          <c:val>
            <c:numRef>
              <c:f>Imp_kg!$Z$69:$AA$69</c:f>
            </c:numRef>
          </c:val>
          <c:extLst>
            <c:ext xmlns:c16="http://schemas.microsoft.com/office/drawing/2014/chart" uri="{C3380CC4-5D6E-409C-BE32-E72D297353CC}">
              <c16:uniqueId val="{00000041-5344-419E-8F8B-D7C50C611F1E}"/>
            </c:ext>
          </c:extLst>
        </c:ser>
        <c:ser>
          <c:idx val="66"/>
          <c:order val="66"/>
          <c:tx>
            <c:strRef>
              <c:f>Imp_kg!$Y$70</c:f>
              <c:strCache>
                <c:ptCount val="1"/>
                <c:pt idx="0">
                  <c:v>0</c:v>
                </c:pt>
              </c:strCache>
            </c:strRef>
          </c:tx>
          <c:spPr>
            <a:solidFill>
              <a:schemeClr val="accent2">
                <a:tint val="79000"/>
              </a:schemeClr>
            </a:solidFill>
            <a:ln>
              <a:noFill/>
            </a:ln>
            <a:effectLst/>
          </c:spPr>
          <c:invertIfNegative val="0"/>
          <c:cat>
            <c:numRef>
              <c:f>Imp_kg!$Z$3:$AA$3</c:f>
              <c:numCache>
                <c:formatCode>General</c:formatCode>
                <c:ptCount val="2"/>
                <c:pt idx="0">
                  <c:v>2020</c:v>
                </c:pt>
                <c:pt idx="1">
                  <c:v>2023</c:v>
                </c:pt>
              </c:numCache>
            </c:numRef>
          </c:cat>
          <c:val>
            <c:numRef>
              <c:f>Imp_kg!$Z$70:$AA$70</c:f>
            </c:numRef>
          </c:val>
          <c:extLst>
            <c:ext xmlns:c16="http://schemas.microsoft.com/office/drawing/2014/chart" uri="{C3380CC4-5D6E-409C-BE32-E72D297353CC}">
              <c16:uniqueId val="{00000042-5344-419E-8F8B-D7C50C611F1E}"/>
            </c:ext>
          </c:extLst>
        </c:ser>
        <c:ser>
          <c:idx val="67"/>
          <c:order val="67"/>
          <c:tx>
            <c:strRef>
              <c:f>Imp_kg!$Y$71</c:f>
              <c:strCache>
                <c:ptCount val="1"/>
                <c:pt idx="0">
                  <c:v>0</c:v>
                </c:pt>
              </c:strCache>
            </c:strRef>
          </c:tx>
          <c:spPr>
            <a:solidFill>
              <a:schemeClr val="accent2">
                <a:tint val="78000"/>
              </a:schemeClr>
            </a:solidFill>
            <a:ln>
              <a:noFill/>
            </a:ln>
            <a:effectLst/>
          </c:spPr>
          <c:invertIfNegative val="0"/>
          <c:cat>
            <c:numRef>
              <c:f>Imp_kg!$Z$3:$AA$3</c:f>
              <c:numCache>
                <c:formatCode>General</c:formatCode>
                <c:ptCount val="2"/>
                <c:pt idx="0">
                  <c:v>2020</c:v>
                </c:pt>
                <c:pt idx="1">
                  <c:v>2023</c:v>
                </c:pt>
              </c:numCache>
            </c:numRef>
          </c:cat>
          <c:val>
            <c:numRef>
              <c:f>Imp_kg!$Z$71:$AA$71</c:f>
            </c:numRef>
          </c:val>
          <c:extLst>
            <c:ext xmlns:c16="http://schemas.microsoft.com/office/drawing/2014/chart" uri="{C3380CC4-5D6E-409C-BE32-E72D297353CC}">
              <c16:uniqueId val="{00000043-5344-419E-8F8B-D7C50C611F1E}"/>
            </c:ext>
          </c:extLst>
        </c:ser>
        <c:ser>
          <c:idx val="68"/>
          <c:order val="68"/>
          <c:tx>
            <c:strRef>
              <c:f>Imp_kg!$Y$72</c:f>
              <c:strCache>
                <c:ptCount val="1"/>
                <c:pt idx="0">
                  <c:v>0</c:v>
                </c:pt>
              </c:strCache>
            </c:strRef>
          </c:tx>
          <c:spPr>
            <a:solidFill>
              <a:schemeClr val="accent2">
                <a:tint val="77000"/>
              </a:schemeClr>
            </a:solidFill>
            <a:ln>
              <a:noFill/>
            </a:ln>
            <a:effectLst/>
          </c:spPr>
          <c:invertIfNegative val="0"/>
          <c:cat>
            <c:numRef>
              <c:f>Imp_kg!$Z$3:$AA$3</c:f>
              <c:numCache>
                <c:formatCode>General</c:formatCode>
                <c:ptCount val="2"/>
                <c:pt idx="0">
                  <c:v>2020</c:v>
                </c:pt>
                <c:pt idx="1">
                  <c:v>2023</c:v>
                </c:pt>
              </c:numCache>
            </c:numRef>
          </c:cat>
          <c:val>
            <c:numRef>
              <c:f>Imp_kg!$Z$72:$AA$72</c:f>
            </c:numRef>
          </c:val>
          <c:extLst>
            <c:ext xmlns:c16="http://schemas.microsoft.com/office/drawing/2014/chart" uri="{C3380CC4-5D6E-409C-BE32-E72D297353CC}">
              <c16:uniqueId val="{00000044-5344-419E-8F8B-D7C50C611F1E}"/>
            </c:ext>
          </c:extLst>
        </c:ser>
        <c:ser>
          <c:idx val="69"/>
          <c:order val="69"/>
          <c:tx>
            <c:strRef>
              <c:f>Imp_kg!$Y$73</c:f>
              <c:strCache>
                <c:ptCount val="1"/>
                <c:pt idx="0">
                  <c:v>0</c:v>
                </c:pt>
              </c:strCache>
            </c:strRef>
          </c:tx>
          <c:spPr>
            <a:solidFill>
              <a:schemeClr val="accent2">
                <a:tint val="75000"/>
              </a:schemeClr>
            </a:solidFill>
            <a:ln>
              <a:noFill/>
            </a:ln>
            <a:effectLst/>
          </c:spPr>
          <c:invertIfNegative val="0"/>
          <c:cat>
            <c:numRef>
              <c:f>Imp_kg!$Z$3:$AA$3</c:f>
              <c:numCache>
                <c:formatCode>General</c:formatCode>
                <c:ptCount val="2"/>
                <c:pt idx="0">
                  <c:v>2020</c:v>
                </c:pt>
                <c:pt idx="1">
                  <c:v>2023</c:v>
                </c:pt>
              </c:numCache>
            </c:numRef>
          </c:cat>
          <c:val>
            <c:numRef>
              <c:f>Imp_kg!$Z$73:$AA$73</c:f>
            </c:numRef>
          </c:val>
          <c:extLst>
            <c:ext xmlns:c16="http://schemas.microsoft.com/office/drawing/2014/chart" uri="{C3380CC4-5D6E-409C-BE32-E72D297353CC}">
              <c16:uniqueId val="{00000045-5344-419E-8F8B-D7C50C611F1E}"/>
            </c:ext>
          </c:extLst>
        </c:ser>
        <c:ser>
          <c:idx val="70"/>
          <c:order val="70"/>
          <c:tx>
            <c:strRef>
              <c:f>Imp_kg!$Y$74</c:f>
              <c:strCache>
                <c:ptCount val="1"/>
                <c:pt idx="0">
                  <c:v>0</c:v>
                </c:pt>
              </c:strCache>
            </c:strRef>
          </c:tx>
          <c:spPr>
            <a:solidFill>
              <a:schemeClr val="accent2">
                <a:tint val="74000"/>
              </a:schemeClr>
            </a:solidFill>
            <a:ln>
              <a:noFill/>
            </a:ln>
            <a:effectLst/>
          </c:spPr>
          <c:invertIfNegative val="0"/>
          <c:cat>
            <c:numRef>
              <c:f>Imp_kg!$Z$3:$AA$3</c:f>
              <c:numCache>
                <c:formatCode>General</c:formatCode>
                <c:ptCount val="2"/>
                <c:pt idx="0">
                  <c:v>2020</c:v>
                </c:pt>
                <c:pt idx="1">
                  <c:v>2023</c:v>
                </c:pt>
              </c:numCache>
            </c:numRef>
          </c:cat>
          <c:val>
            <c:numRef>
              <c:f>Imp_kg!$Z$74:$AA$74</c:f>
            </c:numRef>
          </c:val>
          <c:extLst>
            <c:ext xmlns:c16="http://schemas.microsoft.com/office/drawing/2014/chart" uri="{C3380CC4-5D6E-409C-BE32-E72D297353CC}">
              <c16:uniqueId val="{00000046-5344-419E-8F8B-D7C50C611F1E}"/>
            </c:ext>
          </c:extLst>
        </c:ser>
        <c:ser>
          <c:idx val="71"/>
          <c:order val="71"/>
          <c:tx>
            <c:strRef>
              <c:f>Imp_kg!$Y$75</c:f>
              <c:strCache>
                <c:ptCount val="1"/>
                <c:pt idx="0">
                  <c:v>Plūmes</c:v>
                </c:pt>
              </c:strCache>
            </c:strRef>
          </c:tx>
          <c:spPr>
            <a:solidFill>
              <a:schemeClr val="accent2">
                <a:tint val="73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85000"/>
                        <a:lumOff val="15000"/>
                      </a:schemeClr>
                    </a:solidFill>
                    <a:latin typeface="+mj-lt"/>
                    <a:ea typeface="+mn-ea"/>
                    <a:cs typeface="+mn-cs"/>
                  </a:defRPr>
                </a:pPr>
                <a:endParaRPr lang="lv-LV"/>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Imp_kg!$Z$3:$AA$3</c:f>
              <c:numCache>
                <c:formatCode>General</c:formatCode>
                <c:ptCount val="2"/>
                <c:pt idx="0">
                  <c:v>2020</c:v>
                </c:pt>
                <c:pt idx="1">
                  <c:v>2023</c:v>
                </c:pt>
              </c:numCache>
            </c:numRef>
          </c:cat>
          <c:val>
            <c:numRef>
              <c:f>Imp_kg!$Z$75:$AA$75</c:f>
              <c:numCache>
                <c:formatCode>0%</c:formatCode>
                <c:ptCount val="2"/>
                <c:pt idx="0">
                  <c:v>8.3057975980789608E-2</c:v>
                </c:pt>
                <c:pt idx="1">
                  <c:v>8.6321819970542307E-2</c:v>
                </c:pt>
              </c:numCache>
            </c:numRef>
          </c:val>
          <c:extLst>
            <c:ext xmlns:c16="http://schemas.microsoft.com/office/drawing/2014/chart" uri="{C3380CC4-5D6E-409C-BE32-E72D297353CC}">
              <c16:uniqueId val="{00000047-5344-419E-8F8B-D7C50C611F1E}"/>
            </c:ext>
          </c:extLst>
        </c:ser>
        <c:ser>
          <c:idx val="72"/>
          <c:order val="72"/>
          <c:tx>
            <c:strRef>
              <c:f>Imp_kg!$Y$76</c:f>
              <c:strCache>
                <c:ptCount val="1"/>
                <c:pt idx="0">
                  <c:v>0</c:v>
                </c:pt>
              </c:strCache>
            </c:strRef>
          </c:tx>
          <c:spPr>
            <a:solidFill>
              <a:schemeClr val="accent2">
                <a:tint val="71000"/>
              </a:schemeClr>
            </a:solidFill>
            <a:ln>
              <a:noFill/>
            </a:ln>
            <a:effectLst/>
          </c:spPr>
          <c:invertIfNegative val="0"/>
          <c:cat>
            <c:numRef>
              <c:f>Imp_kg!$Z$3:$AA$3</c:f>
              <c:numCache>
                <c:formatCode>General</c:formatCode>
                <c:ptCount val="2"/>
                <c:pt idx="0">
                  <c:v>2020</c:v>
                </c:pt>
                <c:pt idx="1">
                  <c:v>2023</c:v>
                </c:pt>
              </c:numCache>
            </c:numRef>
          </c:cat>
          <c:val>
            <c:numRef>
              <c:f>Imp_kg!$Z$76:$AA$76</c:f>
            </c:numRef>
          </c:val>
          <c:extLst>
            <c:ext xmlns:c16="http://schemas.microsoft.com/office/drawing/2014/chart" uri="{C3380CC4-5D6E-409C-BE32-E72D297353CC}">
              <c16:uniqueId val="{00000048-5344-419E-8F8B-D7C50C611F1E}"/>
            </c:ext>
          </c:extLst>
        </c:ser>
        <c:ser>
          <c:idx val="73"/>
          <c:order val="73"/>
          <c:tx>
            <c:strRef>
              <c:f>Imp_kg!$Y$77</c:f>
              <c:strCache>
                <c:ptCount val="1"/>
                <c:pt idx="0">
                  <c:v>0</c:v>
                </c:pt>
              </c:strCache>
            </c:strRef>
          </c:tx>
          <c:spPr>
            <a:solidFill>
              <a:schemeClr val="accent2">
                <a:tint val="70000"/>
              </a:schemeClr>
            </a:solidFill>
            <a:ln>
              <a:noFill/>
            </a:ln>
            <a:effectLst/>
          </c:spPr>
          <c:invertIfNegative val="0"/>
          <c:cat>
            <c:numRef>
              <c:f>Imp_kg!$Z$3:$AA$3</c:f>
              <c:numCache>
                <c:formatCode>General</c:formatCode>
                <c:ptCount val="2"/>
                <c:pt idx="0">
                  <c:v>2020</c:v>
                </c:pt>
                <c:pt idx="1">
                  <c:v>2023</c:v>
                </c:pt>
              </c:numCache>
            </c:numRef>
          </c:cat>
          <c:val>
            <c:numRef>
              <c:f>Imp_kg!$Z$77:$AA$77</c:f>
            </c:numRef>
          </c:val>
          <c:extLst>
            <c:ext xmlns:c16="http://schemas.microsoft.com/office/drawing/2014/chart" uri="{C3380CC4-5D6E-409C-BE32-E72D297353CC}">
              <c16:uniqueId val="{00000049-5344-419E-8F8B-D7C50C611F1E}"/>
            </c:ext>
          </c:extLst>
        </c:ser>
        <c:ser>
          <c:idx val="74"/>
          <c:order val="74"/>
          <c:tx>
            <c:strRef>
              <c:f>Imp_kg!$Y$78</c:f>
              <c:strCache>
                <c:ptCount val="1"/>
                <c:pt idx="0">
                  <c:v>0</c:v>
                </c:pt>
              </c:strCache>
            </c:strRef>
          </c:tx>
          <c:spPr>
            <a:solidFill>
              <a:schemeClr val="accent2">
                <a:tint val="69000"/>
              </a:schemeClr>
            </a:solidFill>
            <a:ln>
              <a:noFill/>
            </a:ln>
            <a:effectLst/>
          </c:spPr>
          <c:invertIfNegative val="0"/>
          <c:cat>
            <c:numRef>
              <c:f>Imp_kg!$Z$3:$AA$3</c:f>
              <c:numCache>
                <c:formatCode>General</c:formatCode>
                <c:ptCount val="2"/>
                <c:pt idx="0">
                  <c:v>2020</c:v>
                </c:pt>
                <c:pt idx="1">
                  <c:v>2023</c:v>
                </c:pt>
              </c:numCache>
            </c:numRef>
          </c:cat>
          <c:val>
            <c:numRef>
              <c:f>Imp_kg!$Z$78:$AA$78</c:f>
            </c:numRef>
          </c:val>
          <c:extLst>
            <c:ext xmlns:c16="http://schemas.microsoft.com/office/drawing/2014/chart" uri="{C3380CC4-5D6E-409C-BE32-E72D297353CC}">
              <c16:uniqueId val="{0000004A-5344-419E-8F8B-D7C50C611F1E}"/>
            </c:ext>
          </c:extLst>
        </c:ser>
        <c:ser>
          <c:idx val="75"/>
          <c:order val="75"/>
          <c:tx>
            <c:strRef>
              <c:f>Imp_kg!$Y$79</c:f>
              <c:strCache>
                <c:ptCount val="1"/>
                <c:pt idx="0">
                  <c:v>0</c:v>
                </c:pt>
              </c:strCache>
            </c:strRef>
          </c:tx>
          <c:spPr>
            <a:solidFill>
              <a:schemeClr val="accent2">
                <a:tint val="67000"/>
              </a:schemeClr>
            </a:solidFill>
            <a:ln>
              <a:noFill/>
            </a:ln>
            <a:effectLst/>
          </c:spPr>
          <c:invertIfNegative val="0"/>
          <c:cat>
            <c:numRef>
              <c:f>Imp_kg!$Z$3:$AA$3</c:f>
              <c:numCache>
                <c:formatCode>General</c:formatCode>
                <c:ptCount val="2"/>
                <c:pt idx="0">
                  <c:v>2020</c:v>
                </c:pt>
                <c:pt idx="1">
                  <c:v>2023</c:v>
                </c:pt>
              </c:numCache>
            </c:numRef>
          </c:cat>
          <c:val>
            <c:numRef>
              <c:f>Imp_kg!$Z$79:$AA$79</c:f>
            </c:numRef>
          </c:val>
          <c:extLst>
            <c:ext xmlns:c16="http://schemas.microsoft.com/office/drawing/2014/chart" uri="{C3380CC4-5D6E-409C-BE32-E72D297353CC}">
              <c16:uniqueId val="{0000004B-5344-419E-8F8B-D7C50C611F1E}"/>
            </c:ext>
          </c:extLst>
        </c:ser>
        <c:ser>
          <c:idx val="76"/>
          <c:order val="76"/>
          <c:tx>
            <c:strRef>
              <c:f>Imp_kg!$Y$80</c:f>
              <c:strCache>
                <c:ptCount val="1"/>
                <c:pt idx="0">
                  <c:v>0</c:v>
                </c:pt>
              </c:strCache>
            </c:strRef>
          </c:tx>
          <c:spPr>
            <a:solidFill>
              <a:schemeClr val="accent2">
                <a:tint val="66000"/>
              </a:schemeClr>
            </a:solidFill>
            <a:ln>
              <a:noFill/>
            </a:ln>
            <a:effectLst/>
          </c:spPr>
          <c:invertIfNegative val="0"/>
          <c:cat>
            <c:numRef>
              <c:f>Imp_kg!$Z$3:$AA$3</c:f>
              <c:numCache>
                <c:formatCode>General</c:formatCode>
                <c:ptCount val="2"/>
                <c:pt idx="0">
                  <c:v>2020</c:v>
                </c:pt>
                <c:pt idx="1">
                  <c:v>2023</c:v>
                </c:pt>
              </c:numCache>
            </c:numRef>
          </c:cat>
          <c:val>
            <c:numRef>
              <c:f>Imp_kg!$Z$80:$AA$80</c:f>
            </c:numRef>
          </c:val>
          <c:extLst>
            <c:ext xmlns:c16="http://schemas.microsoft.com/office/drawing/2014/chart" uri="{C3380CC4-5D6E-409C-BE32-E72D297353CC}">
              <c16:uniqueId val="{0000004C-5344-419E-8F8B-D7C50C611F1E}"/>
            </c:ext>
          </c:extLst>
        </c:ser>
        <c:ser>
          <c:idx val="77"/>
          <c:order val="77"/>
          <c:tx>
            <c:strRef>
              <c:f>Imp_kg!$Y$81</c:f>
              <c:strCache>
                <c:ptCount val="1"/>
                <c:pt idx="0">
                  <c:v>0</c:v>
                </c:pt>
              </c:strCache>
            </c:strRef>
          </c:tx>
          <c:spPr>
            <a:solidFill>
              <a:schemeClr val="accent2">
                <a:tint val="64000"/>
              </a:schemeClr>
            </a:solidFill>
            <a:ln>
              <a:noFill/>
            </a:ln>
            <a:effectLst/>
          </c:spPr>
          <c:invertIfNegative val="0"/>
          <c:cat>
            <c:numRef>
              <c:f>Imp_kg!$Z$3:$AA$3</c:f>
              <c:numCache>
                <c:formatCode>General</c:formatCode>
                <c:ptCount val="2"/>
                <c:pt idx="0">
                  <c:v>2020</c:v>
                </c:pt>
                <c:pt idx="1">
                  <c:v>2023</c:v>
                </c:pt>
              </c:numCache>
            </c:numRef>
          </c:cat>
          <c:val>
            <c:numRef>
              <c:f>Imp_kg!$Z$81:$AA$81</c:f>
            </c:numRef>
          </c:val>
          <c:extLst>
            <c:ext xmlns:c16="http://schemas.microsoft.com/office/drawing/2014/chart" uri="{C3380CC4-5D6E-409C-BE32-E72D297353CC}">
              <c16:uniqueId val="{0000004D-5344-419E-8F8B-D7C50C611F1E}"/>
            </c:ext>
          </c:extLst>
        </c:ser>
        <c:ser>
          <c:idx val="78"/>
          <c:order val="78"/>
          <c:tx>
            <c:strRef>
              <c:f>Imp_kg!$Y$82</c:f>
              <c:strCache>
                <c:ptCount val="1"/>
                <c:pt idx="0">
                  <c:v>0</c:v>
                </c:pt>
              </c:strCache>
            </c:strRef>
          </c:tx>
          <c:spPr>
            <a:solidFill>
              <a:schemeClr val="accent2">
                <a:tint val="63000"/>
              </a:schemeClr>
            </a:solidFill>
            <a:ln>
              <a:noFill/>
            </a:ln>
            <a:effectLst/>
          </c:spPr>
          <c:invertIfNegative val="0"/>
          <c:cat>
            <c:numRef>
              <c:f>Imp_kg!$Z$3:$AA$3</c:f>
              <c:numCache>
                <c:formatCode>General</c:formatCode>
                <c:ptCount val="2"/>
                <c:pt idx="0">
                  <c:v>2020</c:v>
                </c:pt>
                <c:pt idx="1">
                  <c:v>2023</c:v>
                </c:pt>
              </c:numCache>
            </c:numRef>
          </c:cat>
          <c:val>
            <c:numRef>
              <c:f>Imp_kg!$Z$82:$AA$82</c:f>
            </c:numRef>
          </c:val>
          <c:extLst>
            <c:ext xmlns:c16="http://schemas.microsoft.com/office/drawing/2014/chart" uri="{C3380CC4-5D6E-409C-BE32-E72D297353CC}">
              <c16:uniqueId val="{0000004E-5344-419E-8F8B-D7C50C611F1E}"/>
            </c:ext>
          </c:extLst>
        </c:ser>
        <c:ser>
          <c:idx val="79"/>
          <c:order val="79"/>
          <c:tx>
            <c:strRef>
              <c:f>Imp_kg!$Y$83</c:f>
              <c:strCache>
                <c:ptCount val="1"/>
                <c:pt idx="0">
                  <c:v>0</c:v>
                </c:pt>
              </c:strCache>
            </c:strRef>
          </c:tx>
          <c:spPr>
            <a:solidFill>
              <a:schemeClr val="accent2">
                <a:tint val="62000"/>
              </a:schemeClr>
            </a:solidFill>
            <a:ln>
              <a:noFill/>
            </a:ln>
            <a:effectLst/>
          </c:spPr>
          <c:invertIfNegative val="0"/>
          <c:cat>
            <c:numRef>
              <c:f>Imp_kg!$Z$3:$AA$3</c:f>
              <c:numCache>
                <c:formatCode>General</c:formatCode>
                <c:ptCount val="2"/>
                <c:pt idx="0">
                  <c:v>2020</c:v>
                </c:pt>
                <c:pt idx="1">
                  <c:v>2023</c:v>
                </c:pt>
              </c:numCache>
            </c:numRef>
          </c:cat>
          <c:val>
            <c:numRef>
              <c:f>Imp_kg!$Z$83:$AA$83</c:f>
            </c:numRef>
          </c:val>
          <c:extLst>
            <c:ext xmlns:c16="http://schemas.microsoft.com/office/drawing/2014/chart" uri="{C3380CC4-5D6E-409C-BE32-E72D297353CC}">
              <c16:uniqueId val="{0000004F-5344-419E-8F8B-D7C50C611F1E}"/>
            </c:ext>
          </c:extLst>
        </c:ser>
        <c:ser>
          <c:idx val="80"/>
          <c:order val="80"/>
          <c:tx>
            <c:strRef>
              <c:f>Imp_kg!$Y$84</c:f>
              <c:strCache>
                <c:ptCount val="1"/>
                <c:pt idx="0">
                  <c:v>0</c:v>
                </c:pt>
              </c:strCache>
            </c:strRef>
          </c:tx>
          <c:spPr>
            <a:solidFill>
              <a:schemeClr val="accent2">
                <a:tint val="60000"/>
              </a:schemeClr>
            </a:solidFill>
            <a:ln>
              <a:noFill/>
            </a:ln>
            <a:effectLst/>
          </c:spPr>
          <c:invertIfNegative val="0"/>
          <c:cat>
            <c:numRef>
              <c:f>Imp_kg!$Z$3:$AA$3</c:f>
              <c:numCache>
                <c:formatCode>General</c:formatCode>
                <c:ptCount val="2"/>
                <c:pt idx="0">
                  <c:v>2020</c:v>
                </c:pt>
                <c:pt idx="1">
                  <c:v>2023</c:v>
                </c:pt>
              </c:numCache>
            </c:numRef>
          </c:cat>
          <c:val>
            <c:numRef>
              <c:f>Imp_kg!$Z$84:$AA$84</c:f>
            </c:numRef>
          </c:val>
          <c:extLst>
            <c:ext xmlns:c16="http://schemas.microsoft.com/office/drawing/2014/chart" uri="{C3380CC4-5D6E-409C-BE32-E72D297353CC}">
              <c16:uniqueId val="{00000050-5344-419E-8F8B-D7C50C611F1E}"/>
            </c:ext>
          </c:extLst>
        </c:ser>
        <c:ser>
          <c:idx val="81"/>
          <c:order val="81"/>
          <c:tx>
            <c:strRef>
              <c:f>Imp_kg!$Y$85</c:f>
              <c:strCache>
                <c:ptCount val="1"/>
                <c:pt idx="0">
                  <c:v>0</c:v>
                </c:pt>
              </c:strCache>
            </c:strRef>
          </c:tx>
          <c:spPr>
            <a:solidFill>
              <a:schemeClr val="accent2">
                <a:tint val="59000"/>
              </a:schemeClr>
            </a:solidFill>
            <a:ln>
              <a:noFill/>
            </a:ln>
            <a:effectLst/>
          </c:spPr>
          <c:invertIfNegative val="0"/>
          <c:cat>
            <c:numRef>
              <c:f>Imp_kg!$Z$3:$AA$3</c:f>
              <c:numCache>
                <c:formatCode>General</c:formatCode>
                <c:ptCount val="2"/>
                <c:pt idx="0">
                  <c:v>2020</c:v>
                </c:pt>
                <c:pt idx="1">
                  <c:v>2023</c:v>
                </c:pt>
              </c:numCache>
            </c:numRef>
          </c:cat>
          <c:val>
            <c:numRef>
              <c:f>Imp_kg!$Z$85:$AA$85</c:f>
            </c:numRef>
          </c:val>
          <c:extLst>
            <c:ext xmlns:c16="http://schemas.microsoft.com/office/drawing/2014/chart" uri="{C3380CC4-5D6E-409C-BE32-E72D297353CC}">
              <c16:uniqueId val="{00000051-5344-419E-8F8B-D7C50C611F1E}"/>
            </c:ext>
          </c:extLst>
        </c:ser>
        <c:ser>
          <c:idx val="82"/>
          <c:order val="82"/>
          <c:tx>
            <c:strRef>
              <c:f>Imp_kg!$Y$86</c:f>
              <c:strCache>
                <c:ptCount val="1"/>
                <c:pt idx="0">
                  <c:v>0</c:v>
                </c:pt>
              </c:strCache>
            </c:strRef>
          </c:tx>
          <c:spPr>
            <a:solidFill>
              <a:schemeClr val="accent2">
                <a:tint val="58000"/>
              </a:schemeClr>
            </a:solidFill>
            <a:ln>
              <a:noFill/>
            </a:ln>
            <a:effectLst/>
          </c:spPr>
          <c:invertIfNegative val="0"/>
          <c:cat>
            <c:numRef>
              <c:f>Imp_kg!$Z$3:$AA$3</c:f>
              <c:numCache>
                <c:formatCode>General</c:formatCode>
                <c:ptCount val="2"/>
                <c:pt idx="0">
                  <c:v>2020</c:v>
                </c:pt>
                <c:pt idx="1">
                  <c:v>2023</c:v>
                </c:pt>
              </c:numCache>
            </c:numRef>
          </c:cat>
          <c:val>
            <c:numRef>
              <c:f>Imp_kg!$Z$86:$AA$86</c:f>
            </c:numRef>
          </c:val>
          <c:extLst>
            <c:ext xmlns:c16="http://schemas.microsoft.com/office/drawing/2014/chart" uri="{C3380CC4-5D6E-409C-BE32-E72D297353CC}">
              <c16:uniqueId val="{00000052-5344-419E-8F8B-D7C50C611F1E}"/>
            </c:ext>
          </c:extLst>
        </c:ser>
        <c:ser>
          <c:idx val="83"/>
          <c:order val="83"/>
          <c:tx>
            <c:strRef>
              <c:f>Imp_kg!$Y$87</c:f>
              <c:strCache>
                <c:ptCount val="1"/>
                <c:pt idx="0">
                  <c:v>0</c:v>
                </c:pt>
              </c:strCache>
            </c:strRef>
          </c:tx>
          <c:spPr>
            <a:solidFill>
              <a:schemeClr val="accent2">
                <a:tint val="56000"/>
              </a:schemeClr>
            </a:solidFill>
            <a:ln>
              <a:noFill/>
            </a:ln>
            <a:effectLst/>
          </c:spPr>
          <c:invertIfNegative val="0"/>
          <c:cat>
            <c:numRef>
              <c:f>Imp_kg!$Z$3:$AA$3</c:f>
              <c:numCache>
                <c:formatCode>General</c:formatCode>
                <c:ptCount val="2"/>
                <c:pt idx="0">
                  <c:v>2020</c:v>
                </c:pt>
                <c:pt idx="1">
                  <c:v>2023</c:v>
                </c:pt>
              </c:numCache>
            </c:numRef>
          </c:cat>
          <c:val>
            <c:numRef>
              <c:f>Imp_kg!$Z$87:$AA$87</c:f>
            </c:numRef>
          </c:val>
          <c:extLst>
            <c:ext xmlns:c16="http://schemas.microsoft.com/office/drawing/2014/chart" uri="{C3380CC4-5D6E-409C-BE32-E72D297353CC}">
              <c16:uniqueId val="{00000053-5344-419E-8F8B-D7C50C611F1E}"/>
            </c:ext>
          </c:extLst>
        </c:ser>
        <c:ser>
          <c:idx val="84"/>
          <c:order val="84"/>
          <c:tx>
            <c:strRef>
              <c:f>Imp_kg!$Y$88</c:f>
              <c:strCache>
                <c:ptCount val="1"/>
                <c:pt idx="0">
                  <c:v>0</c:v>
                </c:pt>
              </c:strCache>
            </c:strRef>
          </c:tx>
          <c:spPr>
            <a:solidFill>
              <a:schemeClr val="accent2">
                <a:tint val="55000"/>
              </a:schemeClr>
            </a:solidFill>
            <a:ln>
              <a:noFill/>
            </a:ln>
            <a:effectLst/>
          </c:spPr>
          <c:invertIfNegative val="0"/>
          <c:cat>
            <c:numRef>
              <c:f>Imp_kg!$Z$3:$AA$3</c:f>
              <c:numCache>
                <c:formatCode>General</c:formatCode>
                <c:ptCount val="2"/>
                <c:pt idx="0">
                  <c:v>2020</c:v>
                </c:pt>
                <c:pt idx="1">
                  <c:v>2023</c:v>
                </c:pt>
              </c:numCache>
            </c:numRef>
          </c:cat>
          <c:val>
            <c:numRef>
              <c:f>Imp_kg!$Z$88:$AA$88</c:f>
            </c:numRef>
          </c:val>
          <c:extLst>
            <c:ext xmlns:c16="http://schemas.microsoft.com/office/drawing/2014/chart" uri="{C3380CC4-5D6E-409C-BE32-E72D297353CC}">
              <c16:uniqueId val="{00000054-5344-419E-8F8B-D7C50C611F1E}"/>
            </c:ext>
          </c:extLst>
        </c:ser>
        <c:ser>
          <c:idx val="85"/>
          <c:order val="85"/>
          <c:tx>
            <c:strRef>
              <c:f>Imp_kg!$Y$89</c:f>
              <c:strCache>
                <c:ptCount val="1"/>
                <c:pt idx="0">
                  <c:v>0</c:v>
                </c:pt>
              </c:strCache>
            </c:strRef>
          </c:tx>
          <c:spPr>
            <a:solidFill>
              <a:schemeClr val="accent2">
                <a:tint val="54000"/>
              </a:schemeClr>
            </a:solidFill>
            <a:ln>
              <a:noFill/>
            </a:ln>
            <a:effectLst/>
          </c:spPr>
          <c:invertIfNegative val="0"/>
          <c:cat>
            <c:numRef>
              <c:f>Imp_kg!$Z$3:$AA$3</c:f>
              <c:numCache>
                <c:formatCode>General</c:formatCode>
                <c:ptCount val="2"/>
                <c:pt idx="0">
                  <c:v>2020</c:v>
                </c:pt>
                <c:pt idx="1">
                  <c:v>2023</c:v>
                </c:pt>
              </c:numCache>
            </c:numRef>
          </c:cat>
          <c:val>
            <c:numRef>
              <c:f>Imp_kg!$Z$89:$AA$89</c:f>
            </c:numRef>
          </c:val>
          <c:extLst>
            <c:ext xmlns:c16="http://schemas.microsoft.com/office/drawing/2014/chart" uri="{C3380CC4-5D6E-409C-BE32-E72D297353CC}">
              <c16:uniqueId val="{00000055-5344-419E-8F8B-D7C50C611F1E}"/>
            </c:ext>
          </c:extLst>
        </c:ser>
        <c:ser>
          <c:idx val="86"/>
          <c:order val="86"/>
          <c:tx>
            <c:strRef>
              <c:f>Imp_kg!$Y$90</c:f>
              <c:strCache>
                <c:ptCount val="1"/>
                <c:pt idx="0">
                  <c:v>0</c:v>
                </c:pt>
              </c:strCache>
            </c:strRef>
          </c:tx>
          <c:spPr>
            <a:solidFill>
              <a:schemeClr val="accent2">
                <a:tint val="52000"/>
              </a:schemeClr>
            </a:solidFill>
            <a:ln>
              <a:noFill/>
            </a:ln>
            <a:effectLst/>
          </c:spPr>
          <c:invertIfNegative val="0"/>
          <c:cat>
            <c:numRef>
              <c:f>Imp_kg!$Z$3:$AA$3</c:f>
              <c:numCache>
                <c:formatCode>General</c:formatCode>
                <c:ptCount val="2"/>
                <c:pt idx="0">
                  <c:v>2020</c:v>
                </c:pt>
                <c:pt idx="1">
                  <c:v>2023</c:v>
                </c:pt>
              </c:numCache>
            </c:numRef>
          </c:cat>
          <c:val>
            <c:numRef>
              <c:f>Imp_kg!$Z$90:$AA$90</c:f>
            </c:numRef>
          </c:val>
          <c:extLst>
            <c:ext xmlns:c16="http://schemas.microsoft.com/office/drawing/2014/chart" uri="{C3380CC4-5D6E-409C-BE32-E72D297353CC}">
              <c16:uniqueId val="{00000056-5344-419E-8F8B-D7C50C611F1E}"/>
            </c:ext>
          </c:extLst>
        </c:ser>
        <c:ser>
          <c:idx val="87"/>
          <c:order val="87"/>
          <c:tx>
            <c:strRef>
              <c:f>Imp_kg!$Y$91</c:f>
              <c:strCache>
                <c:ptCount val="1"/>
                <c:pt idx="0">
                  <c:v>0</c:v>
                </c:pt>
              </c:strCache>
            </c:strRef>
          </c:tx>
          <c:spPr>
            <a:solidFill>
              <a:schemeClr val="accent2">
                <a:tint val="51000"/>
              </a:schemeClr>
            </a:solidFill>
            <a:ln>
              <a:noFill/>
            </a:ln>
            <a:effectLst/>
          </c:spPr>
          <c:invertIfNegative val="0"/>
          <c:cat>
            <c:numRef>
              <c:f>Imp_kg!$Z$3:$AA$3</c:f>
              <c:numCache>
                <c:formatCode>General</c:formatCode>
                <c:ptCount val="2"/>
                <c:pt idx="0">
                  <c:v>2020</c:v>
                </c:pt>
                <c:pt idx="1">
                  <c:v>2023</c:v>
                </c:pt>
              </c:numCache>
            </c:numRef>
          </c:cat>
          <c:val>
            <c:numRef>
              <c:f>Imp_kg!$Z$91:$AA$91</c:f>
            </c:numRef>
          </c:val>
          <c:extLst>
            <c:ext xmlns:c16="http://schemas.microsoft.com/office/drawing/2014/chart" uri="{C3380CC4-5D6E-409C-BE32-E72D297353CC}">
              <c16:uniqueId val="{00000057-5344-419E-8F8B-D7C50C611F1E}"/>
            </c:ext>
          </c:extLst>
        </c:ser>
        <c:ser>
          <c:idx val="88"/>
          <c:order val="88"/>
          <c:tx>
            <c:strRef>
              <c:f>Imp_kg!$Y$92</c:f>
              <c:strCache>
                <c:ptCount val="1"/>
                <c:pt idx="0">
                  <c:v>0</c:v>
                </c:pt>
              </c:strCache>
            </c:strRef>
          </c:tx>
          <c:spPr>
            <a:solidFill>
              <a:schemeClr val="accent2">
                <a:tint val="50000"/>
              </a:schemeClr>
            </a:solidFill>
            <a:ln>
              <a:noFill/>
            </a:ln>
            <a:effectLst/>
          </c:spPr>
          <c:invertIfNegative val="0"/>
          <c:cat>
            <c:numRef>
              <c:f>Imp_kg!$Z$3:$AA$3</c:f>
              <c:numCache>
                <c:formatCode>General</c:formatCode>
                <c:ptCount val="2"/>
                <c:pt idx="0">
                  <c:v>2020</c:v>
                </c:pt>
                <c:pt idx="1">
                  <c:v>2023</c:v>
                </c:pt>
              </c:numCache>
            </c:numRef>
          </c:cat>
          <c:val>
            <c:numRef>
              <c:f>Imp_kg!$Z$92:$AA$92</c:f>
            </c:numRef>
          </c:val>
          <c:extLst>
            <c:ext xmlns:c16="http://schemas.microsoft.com/office/drawing/2014/chart" uri="{C3380CC4-5D6E-409C-BE32-E72D297353CC}">
              <c16:uniqueId val="{00000058-5344-419E-8F8B-D7C50C611F1E}"/>
            </c:ext>
          </c:extLst>
        </c:ser>
        <c:ser>
          <c:idx val="89"/>
          <c:order val="89"/>
          <c:tx>
            <c:strRef>
              <c:f>Imp_kg!$Y$93</c:f>
              <c:strCache>
                <c:ptCount val="1"/>
                <c:pt idx="0">
                  <c:v>0</c:v>
                </c:pt>
              </c:strCache>
            </c:strRef>
          </c:tx>
          <c:spPr>
            <a:solidFill>
              <a:schemeClr val="accent2">
                <a:tint val="48000"/>
              </a:schemeClr>
            </a:solidFill>
            <a:ln>
              <a:noFill/>
            </a:ln>
            <a:effectLst/>
          </c:spPr>
          <c:invertIfNegative val="0"/>
          <c:cat>
            <c:numRef>
              <c:f>Imp_kg!$Z$3:$AA$3</c:f>
              <c:numCache>
                <c:formatCode>General</c:formatCode>
                <c:ptCount val="2"/>
                <c:pt idx="0">
                  <c:v>2020</c:v>
                </c:pt>
                <c:pt idx="1">
                  <c:v>2023</c:v>
                </c:pt>
              </c:numCache>
            </c:numRef>
          </c:cat>
          <c:val>
            <c:numRef>
              <c:f>Imp_kg!$Z$93:$AA$93</c:f>
            </c:numRef>
          </c:val>
          <c:extLst>
            <c:ext xmlns:c16="http://schemas.microsoft.com/office/drawing/2014/chart" uri="{C3380CC4-5D6E-409C-BE32-E72D297353CC}">
              <c16:uniqueId val="{00000059-5344-419E-8F8B-D7C50C611F1E}"/>
            </c:ext>
          </c:extLst>
        </c:ser>
        <c:ser>
          <c:idx val="90"/>
          <c:order val="90"/>
          <c:tx>
            <c:strRef>
              <c:f>Imp_kg!$Y$94</c:f>
              <c:strCache>
                <c:ptCount val="1"/>
                <c:pt idx="0">
                  <c:v>Ķirši</c:v>
                </c:pt>
              </c:strCache>
            </c:strRef>
          </c:tx>
          <c:spPr>
            <a:solidFill>
              <a:schemeClr val="accent2">
                <a:tint val="47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85000"/>
                        <a:lumOff val="15000"/>
                      </a:schemeClr>
                    </a:solidFill>
                    <a:latin typeface="+mj-lt"/>
                    <a:ea typeface="+mn-ea"/>
                    <a:cs typeface="+mn-cs"/>
                  </a:defRPr>
                </a:pPr>
                <a:endParaRPr lang="lv-LV"/>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Imp_kg!$Z$3:$AA$3</c:f>
              <c:numCache>
                <c:formatCode>General</c:formatCode>
                <c:ptCount val="2"/>
                <c:pt idx="0">
                  <c:v>2020</c:v>
                </c:pt>
                <c:pt idx="1">
                  <c:v>2023</c:v>
                </c:pt>
              </c:numCache>
            </c:numRef>
          </c:cat>
          <c:val>
            <c:numRef>
              <c:f>Imp_kg!$Z$94:$AA$94</c:f>
              <c:numCache>
                <c:formatCode>0%</c:formatCode>
                <c:ptCount val="2"/>
                <c:pt idx="0">
                  <c:v>5.8366301145428248E-2</c:v>
                </c:pt>
                <c:pt idx="1">
                  <c:v>6.6444973181838174E-2</c:v>
                </c:pt>
              </c:numCache>
            </c:numRef>
          </c:val>
          <c:extLst>
            <c:ext xmlns:c16="http://schemas.microsoft.com/office/drawing/2014/chart" uri="{C3380CC4-5D6E-409C-BE32-E72D297353CC}">
              <c16:uniqueId val="{0000005A-5344-419E-8F8B-D7C50C611F1E}"/>
            </c:ext>
          </c:extLst>
        </c:ser>
        <c:ser>
          <c:idx val="91"/>
          <c:order val="91"/>
          <c:tx>
            <c:strRef>
              <c:f>Imp_kg!$Y$95</c:f>
              <c:strCache>
                <c:ptCount val="1"/>
                <c:pt idx="0">
                  <c:v>0</c:v>
                </c:pt>
              </c:strCache>
            </c:strRef>
          </c:tx>
          <c:spPr>
            <a:solidFill>
              <a:schemeClr val="accent2">
                <a:tint val="45000"/>
              </a:schemeClr>
            </a:solidFill>
            <a:ln>
              <a:noFill/>
            </a:ln>
            <a:effectLst/>
          </c:spPr>
          <c:invertIfNegative val="0"/>
          <c:cat>
            <c:numRef>
              <c:f>Imp_kg!$Z$3:$AA$3</c:f>
              <c:numCache>
                <c:formatCode>General</c:formatCode>
                <c:ptCount val="2"/>
                <c:pt idx="0">
                  <c:v>2020</c:v>
                </c:pt>
                <c:pt idx="1">
                  <c:v>2023</c:v>
                </c:pt>
              </c:numCache>
            </c:numRef>
          </c:cat>
          <c:val>
            <c:numRef>
              <c:f>Imp_kg!$Z$95:$AA$95</c:f>
            </c:numRef>
          </c:val>
          <c:extLst>
            <c:ext xmlns:c16="http://schemas.microsoft.com/office/drawing/2014/chart" uri="{C3380CC4-5D6E-409C-BE32-E72D297353CC}">
              <c16:uniqueId val="{0000005B-5344-419E-8F8B-D7C50C611F1E}"/>
            </c:ext>
          </c:extLst>
        </c:ser>
        <c:ser>
          <c:idx val="92"/>
          <c:order val="92"/>
          <c:tx>
            <c:strRef>
              <c:f>Imp_kg!$Y$96</c:f>
              <c:strCache>
                <c:ptCount val="1"/>
                <c:pt idx="0">
                  <c:v>0</c:v>
                </c:pt>
              </c:strCache>
            </c:strRef>
          </c:tx>
          <c:spPr>
            <a:solidFill>
              <a:schemeClr val="accent2">
                <a:tint val="44000"/>
              </a:schemeClr>
            </a:solidFill>
            <a:ln>
              <a:noFill/>
            </a:ln>
            <a:effectLst/>
          </c:spPr>
          <c:invertIfNegative val="0"/>
          <c:cat>
            <c:numRef>
              <c:f>Imp_kg!$Z$3:$AA$3</c:f>
              <c:numCache>
                <c:formatCode>General</c:formatCode>
                <c:ptCount val="2"/>
                <c:pt idx="0">
                  <c:v>2020</c:v>
                </c:pt>
                <c:pt idx="1">
                  <c:v>2023</c:v>
                </c:pt>
              </c:numCache>
            </c:numRef>
          </c:cat>
          <c:val>
            <c:numRef>
              <c:f>Imp_kg!$Z$96:$AA$96</c:f>
            </c:numRef>
          </c:val>
          <c:extLst>
            <c:ext xmlns:c16="http://schemas.microsoft.com/office/drawing/2014/chart" uri="{C3380CC4-5D6E-409C-BE32-E72D297353CC}">
              <c16:uniqueId val="{0000005C-5344-419E-8F8B-D7C50C611F1E}"/>
            </c:ext>
          </c:extLst>
        </c:ser>
        <c:ser>
          <c:idx val="93"/>
          <c:order val="93"/>
          <c:tx>
            <c:strRef>
              <c:f>Imp_kg!$Y$97</c:f>
              <c:strCache>
                <c:ptCount val="1"/>
                <c:pt idx="0">
                  <c:v>0</c:v>
                </c:pt>
              </c:strCache>
            </c:strRef>
          </c:tx>
          <c:spPr>
            <a:solidFill>
              <a:schemeClr val="accent2">
                <a:tint val="43000"/>
              </a:schemeClr>
            </a:solidFill>
            <a:ln>
              <a:noFill/>
            </a:ln>
            <a:effectLst/>
          </c:spPr>
          <c:invertIfNegative val="0"/>
          <c:cat>
            <c:numRef>
              <c:f>Imp_kg!$Z$3:$AA$3</c:f>
              <c:numCache>
                <c:formatCode>General</c:formatCode>
                <c:ptCount val="2"/>
                <c:pt idx="0">
                  <c:v>2020</c:v>
                </c:pt>
                <c:pt idx="1">
                  <c:v>2023</c:v>
                </c:pt>
              </c:numCache>
            </c:numRef>
          </c:cat>
          <c:val>
            <c:numRef>
              <c:f>Imp_kg!$Z$97:$AA$97</c:f>
            </c:numRef>
          </c:val>
          <c:extLst>
            <c:ext xmlns:c16="http://schemas.microsoft.com/office/drawing/2014/chart" uri="{C3380CC4-5D6E-409C-BE32-E72D297353CC}">
              <c16:uniqueId val="{0000005D-5344-419E-8F8B-D7C50C611F1E}"/>
            </c:ext>
          </c:extLst>
        </c:ser>
        <c:ser>
          <c:idx val="94"/>
          <c:order val="94"/>
          <c:tx>
            <c:strRef>
              <c:f>Imp_kg!$Y$98</c:f>
              <c:strCache>
                <c:ptCount val="1"/>
                <c:pt idx="0">
                  <c:v>0</c:v>
                </c:pt>
              </c:strCache>
            </c:strRef>
          </c:tx>
          <c:spPr>
            <a:solidFill>
              <a:schemeClr val="accent2">
                <a:tint val="41000"/>
              </a:schemeClr>
            </a:solidFill>
            <a:ln>
              <a:noFill/>
            </a:ln>
            <a:effectLst/>
          </c:spPr>
          <c:invertIfNegative val="0"/>
          <c:cat>
            <c:numRef>
              <c:f>Imp_kg!$Z$3:$AA$3</c:f>
              <c:numCache>
                <c:formatCode>General</c:formatCode>
                <c:ptCount val="2"/>
                <c:pt idx="0">
                  <c:v>2020</c:v>
                </c:pt>
                <c:pt idx="1">
                  <c:v>2023</c:v>
                </c:pt>
              </c:numCache>
            </c:numRef>
          </c:cat>
          <c:val>
            <c:numRef>
              <c:f>Imp_kg!$Z$98:$AA$98</c:f>
            </c:numRef>
          </c:val>
          <c:extLst>
            <c:ext xmlns:c16="http://schemas.microsoft.com/office/drawing/2014/chart" uri="{C3380CC4-5D6E-409C-BE32-E72D297353CC}">
              <c16:uniqueId val="{0000005E-5344-419E-8F8B-D7C50C611F1E}"/>
            </c:ext>
          </c:extLst>
        </c:ser>
        <c:ser>
          <c:idx val="95"/>
          <c:order val="95"/>
          <c:tx>
            <c:strRef>
              <c:f>Imp_kg!$Y$99</c:f>
              <c:strCache>
                <c:ptCount val="1"/>
                <c:pt idx="0">
                  <c:v>0</c:v>
                </c:pt>
              </c:strCache>
            </c:strRef>
          </c:tx>
          <c:spPr>
            <a:solidFill>
              <a:schemeClr val="accent2">
                <a:tint val="40000"/>
              </a:schemeClr>
            </a:solidFill>
            <a:ln>
              <a:noFill/>
            </a:ln>
            <a:effectLst/>
          </c:spPr>
          <c:invertIfNegative val="0"/>
          <c:cat>
            <c:numRef>
              <c:f>Imp_kg!$Z$3:$AA$3</c:f>
              <c:numCache>
                <c:formatCode>General</c:formatCode>
                <c:ptCount val="2"/>
                <c:pt idx="0">
                  <c:v>2020</c:v>
                </c:pt>
                <c:pt idx="1">
                  <c:v>2023</c:v>
                </c:pt>
              </c:numCache>
            </c:numRef>
          </c:cat>
          <c:val>
            <c:numRef>
              <c:f>Imp_kg!$Z$99:$AA$99</c:f>
            </c:numRef>
          </c:val>
          <c:extLst>
            <c:ext xmlns:c16="http://schemas.microsoft.com/office/drawing/2014/chart" uri="{C3380CC4-5D6E-409C-BE32-E72D297353CC}">
              <c16:uniqueId val="{0000005F-5344-419E-8F8B-D7C50C611F1E}"/>
            </c:ext>
          </c:extLst>
        </c:ser>
        <c:ser>
          <c:idx val="96"/>
          <c:order val="96"/>
          <c:tx>
            <c:strRef>
              <c:f>Imp_kg!$Y$100</c:f>
              <c:strCache>
                <c:ptCount val="1"/>
                <c:pt idx="0">
                  <c:v>0</c:v>
                </c:pt>
              </c:strCache>
            </c:strRef>
          </c:tx>
          <c:spPr>
            <a:solidFill>
              <a:schemeClr val="accent2">
                <a:tint val="39000"/>
              </a:schemeClr>
            </a:solidFill>
            <a:ln>
              <a:noFill/>
            </a:ln>
            <a:effectLst/>
          </c:spPr>
          <c:invertIfNegative val="0"/>
          <c:cat>
            <c:numRef>
              <c:f>Imp_kg!$Z$3:$AA$3</c:f>
              <c:numCache>
                <c:formatCode>General</c:formatCode>
                <c:ptCount val="2"/>
                <c:pt idx="0">
                  <c:v>2020</c:v>
                </c:pt>
                <c:pt idx="1">
                  <c:v>2023</c:v>
                </c:pt>
              </c:numCache>
            </c:numRef>
          </c:cat>
          <c:val>
            <c:numRef>
              <c:f>Imp_kg!$Z$100:$AA$100</c:f>
            </c:numRef>
          </c:val>
          <c:extLst>
            <c:ext xmlns:c16="http://schemas.microsoft.com/office/drawing/2014/chart" uri="{C3380CC4-5D6E-409C-BE32-E72D297353CC}">
              <c16:uniqueId val="{00000060-5344-419E-8F8B-D7C50C611F1E}"/>
            </c:ext>
          </c:extLst>
        </c:ser>
        <c:ser>
          <c:idx val="97"/>
          <c:order val="97"/>
          <c:tx>
            <c:strRef>
              <c:f>Imp_kg!$Y$101</c:f>
              <c:strCache>
                <c:ptCount val="1"/>
                <c:pt idx="0">
                  <c:v>0</c:v>
                </c:pt>
              </c:strCache>
            </c:strRef>
          </c:tx>
          <c:spPr>
            <a:solidFill>
              <a:schemeClr val="accent2">
                <a:tint val="37000"/>
              </a:schemeClr>
            </a:solidFill>
            <a:ln>
              <a:noFill/>
            </a:ln>
            <a:effectLst/>
          </c:spPr>
          <c:invertIfNegative val="0"/>
          <c:cat>
            <c:numRef>
              <c:f>Imp_kg!$Z$3:$AA$3</c:f>
              <c:numCache>
                <c:formatCode>General</c:formatCode>
                <c:ptCount val="2"/>
                <c:pt idx="0">
                  <c:v>2020</c:v>
                </c:pt>
                <c:pt idx="1">
                  <c:v>2023</c:v>
                </c:pt>
              </c:numCache>
            </c:numRef>
          </c:cat>
          <c:val>
            <c:numRef>
              <c:f>Imp_kg!$Z$101:$AA$101</c:f>
            </c:numRef>
          </c:val>
          <c:extLst>
            <c:ext xmlns:c16="http://schemas.microsoft.com/office/drawing/2014/chart" uri="{C3380CC4-5D6E-409C-BE32-E72D297353CC}">
              <c16:uniqueId val="{00000061-5344-419E-8F8B-D7C50C611F1E}"/>
            </c:ext>
          </c:extLst>
        </c:ser>
        <c:ser>
          <c:idx val="98"/>
          <c:order val="98"/>
          <c:tx>
            <c:strRef>
              <c:f>Imp_kg!$Y$102</c:f>
              <c:strCache>
                <c:ptCount val="1"/>
                <c:pt idx="0">
                  <c:v>0</c:v>
                </c:pt>
              </c:strCache>
            </c:strRef>
          </c:tx>
          <c:spPr>
            <a:solidFill>
              <a:schemeClr val="accent2">
                <a:tint val="36000"/>
              </a:schemeClr>
            </a:solidFill>
            <a:ln>
              <a:noFill/>
            </a:ln>
            <a:effectLst/>
          </c:spPr>
          <c:invertIfNegative val="0"/>
          <c:cat>
            <c:numRef>
              <c:f>Imp_kg!$Z$3:$AA$3</c:f>
              <c:numCache>
                <c:formatCode>General</c:formatCode>
                <c:ptCount val="2"/>
                <c:pt idx="0">
                  <c:v>2020</c:v>
                </c:pt>
                <c:pt idx="1">
                  <c:v>2023</c:v>
                </c:pt>
              </c:numCache>
            </c:numRef>
          </c:cat>
          <c:val>
            <c:numRef>
              <c:f>Imp_kg!$Z$102:$AA$102</c:f>
            </c:numRef>
          </c:val>
          <c:extLst>
            <c:ext xmlns:c16="http://schemas.microsoft.com/office/drawing/2014/chart" uri="{C3380CC4-5D6E-409C-BE32-E72D297353CC}">
              <c16:uniqueId val="{00000062-5344-419E-8F8B-D7C50C611F1E}"/>
            </c:ext>
          </c:extLst>
        </c:ser>
        <c:ser>
          <c:idx val="99"/>
          <c:order val="99"/>
          <c:tx>
            <c:strRef>
              <c:f>Imp_kg!$Y$103</c:f>
              <c:strCache>
                <c:ptCount val="1"/>
                <c:pt idx="0">
                  <c:v>0</c:v>
                </c:pt>
              </c:strCache>
            </c:strRef>
          </c:tx>
          <c:spPr>
            <a:solidFill>
              <a:schemeClr val="accent2">
                <a:tint val="35000"/>
              </a:schemeClr>
            </a:solidFill>
            <a:ln>
              <a:noFill/>
            </a:ln>
            <a:effectLst/>
          </c:spPr>
          <c:invertIfNegative val="0"/>
          <c:cat>
            <c:numRef>
              <c:f>Imp_kg!$Z$3:$AA$3</c:f>
              <c:numCache>
                <c:formatCode>General</c:formatCode>
                <c:ptCount val="2"/>
                <c:pt idx="0">
                  <c:v>2020</c:v>
                </c:pt>
                <c:pt idx="1">
                  <c:v>2023</c:v>
                </c:pt>
              </c:numCache>
            </c:numRef>
          </c:cat>
          <c:val>
            <c:numRef>
              <c:f>Imp_kg!$Z$103:$AA$103</c:f>
            </c:numRef>
          </c:val>
          <c:extLst>
            <c:ext xmlns:c16="http://schemas.microsoft.com/office/drawing/2014/chart" uri="{C3380CC4-5D6E-409C-BE32-E72D297353CC}">
              <c16:uniqueId val="{00000063-5344-419E-8F8B-D7C50C611F1E}"/>
            </c:ext>
          </c:extLst>
        </c:ser>
        <c:ser>
          <c:idx val="100"/>
          <c:order val="100"/>
          <c:tx>
            <c:strRef>
              <c:f>Imp_kg!$Y$104</c:f>
              <c:strCache>
                <c:ptCount val="1"/>
                <c:pt idx="0">
                  <c:v>0</c:v>
                </c:pt>
              </c:strCache>
            </c:strRef>
          </c:tx>
          <c:spPr>
            <a:solidFill>
              <a:schemeClr val="accent2">
                <a:tint val="33000"/>
              </a:schemeClr>
            </a:solidFill>
            <a:ln>
              <a:noFill/>
            </a:ln>
            <a:effectLst/>
          </c:spPr>
          <c:invertIfNegative val="0"/>
          <c:cat>
            <c:numRef>
              <c:f>Imp_kg!$Z$3:$AA$3</c:f>
              <c:numCache>
                <c:formatCode>General</c:formatCode>
                <c:ptCount val="2"/>
                <c:pt idx="0">
                  <c:v>2020</c:v>
                </c:pt>
                <c:pt idx="1">
                  <c:v>2023</c:v>
                </c:pt>
              </c:numCache>
            </c:numRef>
          </c:cat>
          <c:val>
            <c:numRef>
              <c:f>Imp_kg!$Z$104:$AA$104</c:f>
            </c:numRef>
          </c:val>
          <c:extLst>
            <c:ext xmlns:c16="http://schemas.microsoft.com/office/drawing/2014/chart" uri="{C3380CC4-5D6E-409C-BE32-E72D297353CC}">
              <c16:uniqueId val="{00000064-5344-419E-8F8B-D7C50C611F1E}"/>
            </c:ext>
          </c:extLst>
        </c:ser>
        <c:ser>
          <c:idx val="101"/>
          <c:order val="101"/>
          <c:tx>
            <c:strRef>
              <c:f>Imp_kg!$Y$105</c:f>
              <c:strCache>
                <c:ptCount val="1"/>
                <c:pt idx="0">
                  <c:v>Pārējie</c:v>
                </c:pt>
              </c:strCache>
            </c:strRef>
          </c:tx>
          <c:spPr>
            <a:solidFill>
              <a:schemeClr val="accent2">
                <a:tint val="32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85000"/>
                        <a:lumOff val="15000"/>
                      </a:schemeClr>
                    </a:solidFill>
                    <a:latin typeface="+mj-lt"/>
                    <a:ea typeface="+mn-ea"/>
                    <a:cs typeface="+mn-cs"/>
                  </a:defRPr>
                </a:pPr>
                <a:endParaRPr lang="lv-LV"/>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Imp_kg!$Z$3:$AA$3</c:f>
              <c:numCache>
                <c:formatCode>General</c:formatCode>
                <c:ptCount val="2"/>
                <c:pt idx="0">
                  <c:v>2020</c:v>
                </c:pt>
                <c:pt idx="1">
                  <c:v>2023</c:v>
                </c:pt>
              </c:numCache>
            </c:numRef>
          </c:cat>
          <c:val>
            <c:numRef>
              <c:f>Imp_kg!$Z$105:$AA$105</c:f>
              <c:numCache>
                <c:formatCode>0%</c:formatCode>
                <c:ptCount val="2"/>
                <c:pt idx="0">
                  <c:v>6.6527139867397916E-2</c:v>
                </c:pt>
                <c:pt idx="1">
                  <c:v>9.7138183498432368E-2</c:v>
                </c:pt>
              </c:numCache>
            </c:numRef>
          </c:val>
          <c:extLst>
            <c:ext xmlns:c16="http://schemas.microsoft.com/office/drawing/2014/chart" uri="{C3380CC4-5D6E-409C-BE32-E72D297353CC}">
              <c16:uniqueId val="{00000065-5344-419E-8F8B-D7C50C611F1E}"/>
            </c:ext>
          </c:extLst>
        </c:ser>
        <c:dLbls>
          <c:showLegendKey val="0"/>
          <c:showVal val="0"/>
          <c:showCatName val="0"/>
          <c:showSerName val="0"/>
          <c:showPercent val="0"/>
          <c:showBubbleSize val="0"/>
        </c:dLbls>
        <c:gapWidth val="150"/>
        <c:overlap val="100"/>
        <c:axId val="1857239616"/>
        <c:axId val="1857228096"/>
      </c:barChart>
      <c:catAx>
        <c:axId val="1857239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85000"/>
                    <a:lumOff val="15000"/>
                  </a:schemeClr>
                </a:solidFill>
                <a:latin typeface="+mj-lt"/>
                <a:ea typeface="+mn-ea"/>
                <a:cs typeface="+mn-cs"/>
              </a:defRPr>
            </a:pPr>
            <a:endParaRPr lang="lv-LV"/>
          </a:p>
        </c:txPr>
        <c:crossAx val="1857228096"/>
        <c:crosses val="autoZero"/>
        <c:auto val="1"/>
        <c:lblAlgn val="ctr"/>
        <c:lblOffset val="100"/>
        <c:noMultiLvlLbl val="0"/>
      </c:catAx>
      <c:valAx>
        <c:axId val="1857228096"/>
        <c:scaling>
          <c:orientation val="minMax"/>
        </c:scaling>
        <c:delete val="1"/>
        <c:axPos val="l"/>
        <c:numFmt formatCode="0%" sourceLinked="1"/>
        <c:majorTickMark val="none"/>
        <c:minorTickMark val="none"/>
        <c:tickLblPos val="nextTo"/>
        <c:crossAx val="1857239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85000"/>
                  <a:lumOff val="15000"/>
                </a:schemeClr>
              </a:solidFill>
              <a:latin typeface="+mj-lt"/>
              <a:ea typeface="+mn-ea"/>
              <a:cs typeface="+mn-cs"/>
            </a:defRPr>
          </a:pPr>
          <a:endParaRPr lang="lv-LV"/>
        </a:p>
      </c:txPr>
    </c:legend>
    <c:plotVisOnly val="1"/>
    <c:dispBlanksAs val="gap"/>
    <c:showDLblsOverMax val="0"/>
  </c:chart>
  <c:spPr>
    <a:noFill/>
    <a:ln>
      <a:noFill/>
    </a:ln>
    <a:effectLst/>
  </c:spPr>
  <c:txPr>
    <a:bodyPr/>
    <a:lstStyle/>
    <a:p>
      <a:pPr>
        <a:defRPr>
          <a:solidFill>
            <a:schemeClr val="tx1">
              <a:lumMod val="85000"/>
              <a:lumOff val="15000"/>
            </a:schemeClr>
          </a:solidFill>
          <a:latin typeface="+mj-lt"/>
        </a:defRPr>
      </a:pPr>
      <a:endParaRPr lang="lv-LV"/>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85000"/>
                  <a:lumOff val="15000"/>
                </a:schemeClr>
              </a:solidFill>
              <a:latin typeface="+mj-lt"/>
              <a:ea typeface="+mn-ea"/>
              <a:cs typeface="+mn-cs"/>
            </a:defRPr>
          </a:pPr>
          <a:endParaRPr lang="lv-LV"/>
        </a:p>
      </c:txPr>
    </c:title>
    <c:autoTitleDeleted val="0"/>
    <c:plotArea>
      <c:layout/>
      <c:barChart>
        <c:barDir val="bar"/>
        <c:grouping val="clustered"/>
        <c:varyColors val="0"/>
        <c:ser>
          <c:idx val="0"/>
          <c:order val="0"/>
          <c:tx>
            <c:strRef>
              <c:f>Izpilde!$C$4</c:f>
              <c:strCache>
                <c:ptCount val="1"/>
                <c:pt idx="0">
                  <c:v>Laukstrādnieku skaits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85000"/>
                        <a:lumOff val="15000"/>
                      </a:schemeClr>
                    </a:solidFill>
                    <a:latin typeface="+mj-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Izpilde!$B$5:$B$11</c:f>
              <c:numCache>
                <c:formatCode>General</c:formatCode>
                <c:ptCount val="7"/>
                <c:pt idx="0">
                  <c:v>2024</c:v>
                </c:pt>
                <c:pt idx="1">
                  <c:v>2023</c:v>
                </c:pt>
                <c:pt idx="2">
                  <c:v>2022</c:v>
                </c:pt>
                <c:pt idx="3">
                  <c:v>2021</c:v>
                </c:pt>
                <c:pt idx="4">
                  <c:v>2020</c:v>
                </c:pt>
                <c:pt idx="5">
                  <c:v>2019</c:v>
                </c:pt>
                <c:pt idx="6">
                  <c:v>2018</c:v>
                </c:pt>
              </c:numCache>
            </c:numRef>
          </c:cat>
          <c:val>
            <c:numRef>
              <c:f>Izpilde!$C$5:$C$11</c:f>
              <c:numCache>
                <c:formatCode>General</c:formatCode>
                <c:ptCount val="7"/>
                <c:pt idx="0">
                  <c:v>3823</c:v>
                </c:pt>
                <c:pt idx="1">
                  <c:v>3140</c:v>
                </c:pt>
                <c:pt idx="2">
                  <c:v>3500</c:v>
                </c:pt>
                <c:pt idx="3">
                  <c:v>3530</c:v>
                </c:pt>
                <c:pt idx="4">
                  <c:v>3848</c:v>
                </c:pt>
                <c:pt idx="5">
                  <c:v>3240</c:v>
                </c:pt>
                <c:pt idx="6">
                  <c:v>2516</c:v>
                </c:pt>
              </c:numCache>
            </c:numRef>
          </c:val>
          <c:extLst>
            <c:ext xmlns:c16="http://schemas.microsoft.com/office/drawing/2014/chart" uri="{C3380CC4-5D6E-409C-BE32-E72D297353CC}">
              <c16:uniqueId val="{00000000-6492-4F39-ACB6-052960BDB864}"/>
            </c:ext>
          </c:extLst>
        </c:ser>
        <c:dLbls>
          <c:showLegendKey val="0"/>
          <c:showVal val="0"/>
          <c:showCatName val="0"/>
          <c:showSerName val="0"/>
          <c:showPercent val="0"/>
          <c:showBubbleSize val="0"/>
        </c:dLbls>
        <c:gapWidth val="182"/>
        <c:axId val="1485198144"/>
        <c:axId val="1485196224"/>
      </c:barChart>
      <c:catAx>
        <c:axId val="14851981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85000"/>
                    <a:lumOff val="15000"/>
                  </a:schemeClr>
                </a:solidFill>
                <a:latin typeface="+mj-lt"/>
                <a:ea typeface="+mn-ea"/>
                <a:cs typeface="+mn-cs"/>
              </a:defRPr>
            </a:pPr>
            <a:endParaRPr lang="lv-LV"/>
          </a:p>
        </c:txPr>
        <c:crossAx val="1485196224"/>
        <c:crosses val="autoZero"/>
        <c:auto val="1"/>
        <c:lblAlgn val="ctr"/>
        <c:lblOffset val="100"/>
        <c:noMultiLvlLbl val="0"/>
      </c:catAx>
      <c:valAx>
        <c:axId val="14851962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85000"/>
                    <a:lumOff val="15000"/>
                  </a:schemeClr>
                </a:solidFill>
                <a:latin typeface="+mj-lt"/>
                <a:ea typeface="+mn-ea"/>
                <a:cs typeface="+mn-cs"/>
              </a:defRPr>
            </a:pPr>
            <a:endParaRPr lang="lv-LV"/>
          </a:p>
        </c:txPr>
        <c:crossAx val="1485198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85000"/>
              <a:lumOff val="15000"/>
            </a:schemeClr>
          </a:solidFill>
          <a:latin typeface="+mj-lt"/>
        </a:defRPr>
      </a:pPr>
      <a:endParaRPr lang="lv-LV"/>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85000"/>
                  <a:lumOff val="15000"/>
                </a:schemeClr>
              </a:solidFill>
              <a:latin typeface="+mj-lt"/>
              <a:ea typeface="+mn-ea"/>
              <a:cs typeface="+mn-cs"/>
            </a:defRPr>
          </a:pPr>
          <a:endParaRPr lang="lv-LV"/>
        </a:p>
      </c:txPr>
    </c:title>
    <c:autoTitleDeleted val="0"/>
    <c:plotArea>
      <c:layout/>
      <c:barChart>
        <c:barDir val="bar"/>
        <c:grouping val="clustered"/>
        <c:varyColors val="0"/>
        <c:ser>
          <c:idx val="0"/>
          <c:order val="0"/>
          <c:tx>
            <c:strRef>
              <c:f>Izpilde!$D$4</c:f>
              <c:strCache>
                <c:ptCount val="1"/>
                <c:pt idx="0">
                  <c:v>Aprēķinātais nodoklis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85000"/>
                        <a:lumOff val="15000"/>
                      </a:schemeClr>
                    </a:solidFill>
                    <a:latin typeface="+mj-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Izpilde!$B$5:$B$11</c:f>
              <c:numCache>
                <c:formatCode>General</c:formatCode>
                <c:ptCount val="7"/>
                <c:pt idx="0">
                  <c:v>2024</c:v>
                </c:pt>
                <c:pt idx="1">
                  <c:v>2023</c:v>
                </c:pt>
                <c:pt idx="2">
                  <c:v>2022</c:v>
                </c:pt>
                <c:pt idx="3">
                  <c:v>2021</c:v>
                </c:pt>
                <c:pt idx="4">
                  <c:v>2020</c:v>
                </c:pt>
                <c:pt idx="5">
                  <c:v>2019</c:v>
                </c:pt>
                <c:pt idx="6">
                  <c:v>2018</c:v>
                </c:pt>
              </c:numCache>
            </c:numRef>
          </c:cat>
          <c:val>
            <c:numRef>
              <c:f>Izpilde!$D$5:$D$11</c:f>
              <c:numCache>
                <c:formatCode>#,##0</c:formatCode>
                <c:ptCount val="7"/>
                <c:pt idx="0">
                  <c:v>527791.26000000082</c:v>
                </c:pt>
                <c:pt idx="1">
                  <c:v>383185</c:v>
                </c:pt>
                <c:pt idx="2">
                  <c:v>326811.28000000003</c:v>
                </c:pt>
                <c:pt idx="3">
                  <c:v>262477.03999999998</c:v>
                </c:pt>
                <c:pt idx="4">
                  <c:v>241009.35</c:v>
                </c:pt>
                <c:pt idx="5">
                  <c:v>212669.27</c:v>
                </c:pt>
                <c:pt idx="6">
                  <c:v>168528.89</c:v>
                </c:pt>
              </c:numCache>
            </c:numRef>
          </c:val>
          <c:extLst>
            <c:ext xmlns:c16="http://schemas.microsoft.com/office/drawing/2014/chart" uri="{C3380CC4-5D6E-409C-BE32-E72D297353CC}">
              <c16:uniqueId val="{00000000-6FC5-49AE-891D-F74D5196BE10}"/>
            </c:ext>
          </c:extLst>
        </c:ser>
        <c:dLbls>
          <c:showLegendKey val="0"/>
          <c:showVal val="0"/>
          <c:showCatName val="0"/>
          <c:showSerName val="0"/>
          <c:showPercent val="0"/>
          <c:showBubbleSize val="0"/>
        </c:dLbls>
        <c:gapWidth val="182"/>
        <c:axId val="1545185568"/>
        <c:axId val="1545187008"/>
      </c:barChart>
      <c:catAx>
        <c:axId val="15451855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85000"/>
                    <a:lumOff val="15000"/>
                  </a:schemeClr>
                </a:solidFill>
                <a:latin typeface="+mj-lt"/>
                <a:ea typeface="+mn-ea"/>
                <a:cs typeface="+mn-cs"/>
              </a:defRPr>
            </a:pPr>
            <a:endParaRPr lang="lv-LV"/>
          </a:p>
        </c:txPr>
        <c:crossAx val="1545187008"/>
        <c:crosses val="autoZero"/>
        <c:auto val="1"/>
        <c:lblAlgn val="ctr"/>
        <c:lblOffset val="100"/>
        <c:noMultiLvlLbl val="0"/>
      </c:catAx>
      <c:valAx>
        <c:axId val="154518700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85000"/>
                    <a:lumOff val="15000"/>
                  </a:schemeClr>
                </a:solidFill>
                <a:latin typeface="+mj-lt"/>
                <a:ea typeface="+mn-ea"/>
                <a:cs typeface="+mn-cs"/>
              </a:defRPr>
            </a:pPr>
            <a:endParaRPr lang="lv-LV"/>
          </a:p>
        </c:txPr>
        <c:crossAx val="1545185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lumMod val="85000"/>
              <a:lumOff val="15000"/>
            </a:schemeClr>
          </a:solidFill>
          <a:latin typeface="+mj-lt"/>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5">
  <a:schemeClr val="accent2"/>
</cs:colorStyle>
</file>

<file path=ppt/charts/colors6.xml><?xml version="1.0" encoding="utf-8"?>
<cs:colorStyle xmlns:cs="http://schemas.microsoft.com/office/drawing/2012/chartStyle" xmlns:a="http://schemas.openxmlformats.org/drawingml/2006/main" meth="withinLinear" id="15">
  <a:schemeClr val="accent2"/>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5A61E7-9598-4371-98D1-032A52BBA4C5}" type="doc">
      <dgm:prSet loTypeId="urn:microsoft.com/office/officeart/2005/8/layout/hList1" loCatId="list" qsTypeId="urn:microsoft.com/office/officeart/2005/8/quickstyle/simple1" qsCatId="simple" csTypeId="urn:microsoft.com/office/officeart/2005/8/colors/accent6_2" csCatId="accent6" phldr="1"/>
      <dgm:spPr/>
      <dgm:t>
        <a:bodyPr/>
        <a:lstStyle/>
        <a:p>
          <a:endParaRPr lang="lv-LV"/>
        </a:p>
      </dgm:t>
    </dgm:pt>
    <dgm:pt modelId="{08B7F7C7-3EE3-4049-B4A3-8C08EED8ED6D}">
      <dgm:prSet phldrT="[Text]" custT="1"/>
      <dgm:spPr/>
      <dgm:t>
        <a:bodyPr/>
        <a:lstStyle/>
        <a:p>
          <a:r>
            <a:rPr lang="lv-LV" sz="1800" b="1" dirty="0">
              <a:latin typeface="+mj-lt"/>
            </a:rPr>
            <a:t>Lauksaimniecības postījumu mazināšana fonds</a:t>
          </a:r>
        </a:p>
      </dgm:t>
    </dgm:pt>
    <dgm:pt modelId="{84725E9E-0CD6-4D7C-B8D0-A7DF94B29EC9}" type="parTrans" cxnId="{7D375020-828F-4A0E-ADBC-630E2B9211AF}">
      <dgm:prSet/>
      <dgm:spPr/>
      <dgm:t>
        <a:bodyPr/>
        <a:lstStyle/>
        <a:p>
          <a:endParaRPr lang="lv-LV">
            <a:latin typeface="+mj-lt"/>
          </a:endParaRPr>
        </a:p>
      </dgm:t>
    </dgm:pt>
    <dgm:pt modelId="{1E4EDC15-E01E-4CA9-AC73-41D1C047D675}" type="sibTrans" cxnId="{7D375020-828F-4A0E-ADBC-630E2B9211AF}">
      <dgm:prSet/>
      <dgm:spPr/>
      <dgm:t>
        <a:bodyPr/>
        <a:lstStyle/>
        <a:p>
          <a:endParaRPr lang="lv-LV">
            <a:latin typeface="+mj-lt"/>
          </a:endParaRPr>
        </a:p>
      </dgm:t>
    </dgm:pt>
    <dgm:pt modelId="{438351F3-9D4A-4108-AF8C-CC9788BA22D9}">
      <dgm:prSet phldrT="[Text]"/>
      <dgm:spPr/>
      <dgm:t>
        <a:bodyPr/>
        <a:lstStyle/>
        <a:p>
          <a:r>
            <a:rPr lang="lv-LV" b="1" dirty="0">
              <a:latin typeface="+mj-lt"/>
            </a:rPr>
            <a:t>Kopš 2012.g.</a:t>
          </a:r>
        </a:p>
      </dgm:t>
    </dgm:pt>
    <dgm:pt modelId="{BC9E297D-E308-4273-AD98-B43D5E455DF2}" type="parTrans" cxnId="{4F4CD3E6-013E-4F84-BCE5-E8C253E6BFBB}">
      <dgm:prSet/>
      <dgm:spPr/>
      <dgm:t>
        <a:bodyPr/>
        <a:lstStyle/>
        <a:p>
          <a:endParaRPr lang="lv-LV">
            <a:latin typeface="+mj-lt"/>
          </a:endParaRPr>
        </a:p>
      </dgm:t>
    </dgm:pt>
    <dgm:pt modelId="{D7C1C313-DBB5-4EE1-B0D2-469FAE7487C1}" type="sibTrans" cxnId="{4F4CD3E6-013E-4F84-BCE5-E8C253E6BFBB}">
      <dgm:prSet/>
      <dgm:spPr/>
      <dgm:t>
        <a:bodyPr/>
        <a:lstStyle/>
        <a:p>
          <a:endParaRPr lang="lv-LV">
            <a:latin typeface="+mj-lt"/>
          </a:endParaRPr>
        </a:p>
      </dgm:t>
    </dgm:pt>
    <dgm:pt modelId="{0773DC26-AD27-4A81-A978-41A1E721BA99}">
      <dgm:prSet phldrT="[Text]"/>
      <dgm:spPr/>
      <dgm:t>
        <a:bodyPr/>
        <a:lstStyle/>
        <a:p>
          <a:r>
            <a:rPr lang="lv-LV" b="1" dirty="0">
              <a:latin typeface="+mj-lt"/>
            </a:rPr>
            <a:t>Ar likumu noteikts 58 000 dalībniekiem</a:t>
          </a:r>
        </a:p>
      </dgm:t>
    </dgm:pt>
    <dgm:pt modelId="{E892FB00-7AA2-4A0F-B3DF-DECA34B5D2DE}" type="parTrans" cxnId="{7920F68C-D265-4CAB-8F13-EA0E09E0AED9}">
      <dgm:prSet/>
      <dgm:spPr/>
      <dgm:t>
        <a:bodyPr/>
        <a:lstStyle/>
        <a:p>
          <a:endParaRPr lang="lv-LV">
            <a:latin typeface="+mj-lt"/>
          </a:endParaRPr>
        </a:p>
      </dgm:t>
    </dgm:pt>
    <dgm:pt modelId="{BBC88439-955A-4ED4-B31E-016A3A299AC4}" type="sibTrans" cxnId="{7920F68C-D265-4CAB-8F13-EA0E09E0AED9}">
      <dgm:prSet/>
      <dgm:spPr/>
      <dgm:t>
        <a:bodyPr/>
        <a:lstStyle/>
        <a:p>
          <a:endParaRPr lang="lv-LV">
            <a:latin typeface="+mj-lt"/>
          </a:endParaRPr>
        </a:p>
      </dgm:t>
    </dgm:pt>
    <dgm:pt modelId="{CD61C2BA-62E9-428C-A7E7-ED36DC04D63D}">
      <dgm:prSet phldrT="[Text]" custT="1"/>
      <dgm:spPr/>
      <dgm:t>
        <a:bodyPr/>
        <a:lstStyle/>
        <a:p>
          <a:r>
            <a:rPr lang="lv-LV" sz="1800" b="1" dirty="0">
              <a:latin typeface="+mj-lt"/>
            </a:rPr>
            <a:t>Atbalsts apdrošināšanai</a:t>
          </a:r>
        </a:p>
      </dgm:t>
    </dgm:pt>
    <dgm:pt modelId="{3F59A938-F593-440D-860D-FD2DC2D7FB8C}" type="parTrans" cxnId="{BCAD8ECD-47F3-450C-9E19-A7AC2485AC7A}">
      <dgm:prSet/>
      <dgm:spPr/>
      <dgm:t>
        <a:bodyPr/>
        <a:lstStyle/>
        <a:p>
          <a:endParaRPr lang="lv-LV">
            <a:latin typeface="+mj-lt"/>
          </a:endParaRPr>
        </a:p>
      </dgm:t>
    </dgm:pt>
    <dgm:pt modelId="{136CD38D-E23F-4F77-9F95-0905E0A01550}" type="sibTrans" cxnId="{BCAD8ECD-47F3-450C-9E19-A7AC2485AC7A}">
      <dgm:prSet/>
      <dgm:spPr/>
      <dgm:t>
        <a:bodyPr/>
        <a:lstStyle/>
        <a:p>
          <a:endParaRPr lang="lv-LV">
            <a:latin typeface="+mj-lt"/>
          </a:endParaRPr>
        </a:p>
      </dgm:t>
    </dgm:pt>
    <dgm:pt modelId="{054923C1-2F4D-487A-92C0-24D6CA378D38}">
      <dgm:prSet phldrT="[Text]"/>
      <dgm:spPr/>
      <dgm:t>
        <a:bodyPr/>
        <a:lstStyle/>
        <a:p>
          <a:r>
            <a:rPr lang="lv-LV" b="1" dirty="0">
              <a:latin typeface="+mj-lt"/>
            </a:rPr>
            <a:t>Kopš 2014.gada</a:t>
          </a:r>
        </a:p>
      </dgm:t>
    </dgm:pt>
    <dgm:pt modelId="{73586666-98DF-4233-99C1-0789636EFD48}" type="parTrans" cxnId="{8DF96FB5-01CF-41FE-BD63-BFB6D331323E}">
      <dgm:prSet/>
      <dgm:spPr/>
      <dgm:t>
        <a:bodyPr/>
        <a:lstStyle/>
        <a:p>
          <a:endParaRPr lang="lv-LV">
            <a:latin typeface="+mj-lt"/>
          </a:endParaRPr>
        </a:p>
      </dgm:t>
    </dgm:pt>
    <dgm:pt modelId="{20F608F9-C691-46F3-9137-EBB2D34DE5B3}" type="sibTrans" cxnId="{8DF96FB5-01CF-41FE-BD63-BFB6D331323E}">
      <dgm:prSet/>
      <dgm:spPr/>
      <dgm:t>
        <a:bodyPr/>
        <a:lstStyle/>
        <a:p>
          <a:endParaRPr lang="lv-LV">
            <a:latin typeface="+mj-lt"/>
          </a:endParaRPr>
        </a:p>
      </dgm:t>
    </dgm:pt>
    <dgm:pt modelId="{6AFFEBA3-2043-480A-BCAB-EC426EB9F234}">
      <dgm:prSet phldrT="[Text]"/>
      <dgm:spPr/>
      <dgm:t>
        <a:bodyPr/>
        <a:lstStyle/>
        <a:p>
          <a:r>
            <a:rPr lang="lv-LV" b="1" dirty="0">
              <a:latin typeface="+mj-lt"/>
            </a:rPr>
            <a:t>Atbalsta saņēmēji - 23 000</a:t>
          </a:r>
        </a:p>
      </dgm:t>
    </dgm:pt>
    <dgm:pt modelId="{68E43AC6-4B66-4757-B834-43546939F4E9}" type="parTrans" cxnId="{3D73E574-694E-496D-BFD2-E0EDE78BA465}">
      <dgm:prSet/>
      <dgm:spPr/>
      <dgm:t>
        <a:bodyPr/>
        <a:lstStyle/>
        <a:p>
          <a:endParaRPr lang="lv-LV">
            <a:latin typeface="+mj-lt"/>
          </a:endParaRPr>
        </a:p>
      </dgm:t>
    </dgm:pt>
    <dgm:pt modelId="{674A2B9E-B514-403F-8E34-3C3E894F7237}" type="sibTrans" cxnId="{3D73E574-694E-496D-BFD2-E0EDE78BA465}">
      <dgm:prSet/>
      <dgm:spPr/>
      <dgm:t>
        <a:bodyPr/>
        <a:lstStyle/>
        <a:p>
          <a:endParaRPr lang="lv-LV">
            <a:latin typeface="+mj-lt"/>
          </a:endParaRPr>
        </a:p>
      </dgm:t>
    </dgm:pt>
    <dgm:pt modelId="{3E43E8E3-5454-4FCF-8A46-B8E6CF29A921}">
      <dgm:prSet phldrT="[Text]" custT="1"/>
      <dgm:spPr/>
      <dgm:t>
        <a:bodyPr/>
        <a:lstStyle/>
        <a:p>
          <a:pPr marL="0" lvl="0" indent="0" algn="ctr" defTabSz="800100">
            <a:lnSpc>
              <a:spcPct val="90000"/>
            </a:lnSpc>
            <a:spcBef>
              <a:spcPct val="0"/>
            </a:spcBef>
            <a:spcAft>
              <a:spcPct val="35000"/>
            </a:spcAft>
            <a:buNone/>
          </a:pPr>
          <a:r>
            <a:rPr lang="lv-LV" sz="1800" b="1" kern="1200" dirty="0">
              <a:solidFill>
                <a:prstClr val="white"/>
              </a:solidFill>
              <a:latin typeface="+mj-lt"/>
              <a:ea typeface="+mn-ea"/>
              <a:cs typeface="+mn-cs"/>
            </a:rPr>
            <a:t>Valsts krusas mazināšanas tīkls</a:t>
          </a:r>
        </a:p>
      </dgm:t>
    </dgm:pt>
    <dgm:pt modelId="{610FC721-EB90-41D7-8018-EF396752FCC8}" type="parTrans" cxnId="{1A1C7040-632A-4C2E-9A1C-83156E138A9E}">
      <dgm:prSet/>
      <dgm:spPr/>
      <dgm:t>
        <a:bodyPr/>
        <a:lstStyle/>
        <a:p>
          <a:endParaRPr lang="lv-LV">
            <a:latin typeface="+mj-lt"/>
          </a:endParaRPr>
        </a:p>
      </dgm:t>
    </dgm:pt>
    <dgm:pt modelId="{A7AA730D-967E-48CC-9853-56A37EC25DF3}" type="sibTrans" cxnId="{1A1C7040-632A-4C2E-9A1C-83156E138A9E}">
      <dgm:prSet/>
      <dgm:spPr/>
      <dgm:t>
        <a:bodyPr/>
        <a:lstStyle/>
        <a:p>
          <a:endParaRPr lang="lv-LV">
            <a:latin typeface="+mj-lt"/>
          </a:endParaRPr>
        </a:p>
      </dgm:t>
    </dgm:pt>
    <dgm:pt modelId="{7B9B6A26-AAAF-4A91-99D2-D9E9AFAD218F}">
      <dgm:prSet phldrT="[Text]"/>
      <dgm:spPr/>
      <dgm:t>
        <a:bodyPr/>
        <a:lstStyle/>
        <a:p>
          <a:r>
            <a:rPr lang="lv-LV" b="1" dirty="0">
              <a:latin typeface="+mj-lt"/>
            </a:rPr>
            <a:t>Kopš 2018. gada</a:t>
          </a:r>
        </a:p>
      </dgm:t>
    </dgm:pt>
    <dgm:pt modelId="{FB9333C5-5612-49EE-8276-AEC80981B2D4}" type="parTrans" cxnId="{360970B1-ADF0-42C4-BCCA-51364D189461}">
      <dgm:prSet/>
      <dgm:spPr/>
      <dgm:t>
        <a:bodyPr/>
        <a:lstStyle/>
        <a:p>
          <a:endParaRPr lang="lv-LV">
            <a:latin typeface="+mj-lt"/>
          </a:endParaRPr>
        </a:p>
      </dgm:t>
    </dgm:pt>
    <dgm:pt modelId="{CB359E56-B5C3-43DD-9880-75E95D921892}" type="sibTrans" cxnId="{360970B1-ADF0-42C4-BCCA-51364D189461}">
      <dgm:prSet/>
      <dgm:spPr/>
      <dgm:t>
        <a:bodyPr/>
        <a:lstStyle/>
        <a:p>
          <a:endParaRPr lang="lv-LV">
            <a:latin typeface="+mj-lt"/>
          </a:endParaRPr>
        </a:p>
      </dgm:t>
    </dgm:pt>
    <dgm:pt modelId="{AF04CF99-DF97-42A0-9709-7CED45A583D4}">
      <dgm:prSet phldrT="[Text]" custT="1"/>
      <dgm:spPr/>
      <dgm:t>
        <a:bodyPr/>
        <a:lstStyle/>
        <a:p>
          <a:pPr marL="0" lvl="0" indent="0" algn="ctr" defTabSz="800100">
            <a:lnSpc>
              <a:spcPct val="90000"/>
            </a:lnSpc>
            <a:spcBef>
              <a:spcPct val="0"/>
            </a:spcBef>
            <a:spcAft>
              <a:spcPct val="35000"/>
            </a:spcAft>
            <a:buNone/>
          </a:pPr>
          <a:r>
            <a:rPr lang="lv-LV" sz="1800" b="1" kern="1200" dirty="0">
              <a:solidFill>
                <a:prstClr val="white"/>
              </a:solidFill>
              <a:latin typeface="+mj-lt"/>
              <a:ea typeface="+mn-ea"/>
              <a:cs typeface="+mn-cs"/>
            </a:rPr>
            <a:t>Ienākumu stabilizācijas fonds</a:t>
          </a:r>
        </a:p>
      </dgm:t>
    </dgm:pt>
    <dgm:pt modelId="{6C5F1C72-2624-4723-9531-162A960D761B}" type="parTrans" cxnId="{853B6ACC-B824-4A95-9DB8-8BD7239FDE13}">
      <dgm:prSet/>
      <dgm:spPr/>
      <dgm:t>
        <a:bodyPr/>
        <a:lstStyle/>
        <a:p>
          <a:endParaRPr lang="lv-LV">
            <a:latin typeface="+mj-lt"/>
          </a:endParaRPr>
        </a:p>
      </dgm:t>
    </dgm:pt>
    <dgm:pt modelId="{F7006356-87EB-4E47-A012-012FCCB9CED7}" type="sibTrans" cxnId="{853B6ACC-B824-4A95-9DB8-8BD7239FDE13}">
      <dgm:prSet/>
      <dgm:spPr/>
      <dgm:t>
        <a:bodyPr/>
        <a:lstStyle/>
        <a:p>
          <a:endParaRPr lang="lv-LV">
            <a:latin typeface="+mj-lt"/>
          </a:endParaRPr>
        </a:p>
      </dgm:t>
    </dgm:pt>
    <dgm:pt modelId="{4AE8E2F0-CCD8-4C1D-9013-1FE4402B7757}">
      <dgm:prSet phldrT="[Text]"/>
      <dgm:spPr/>
      <dgm:t>
        <a:bodyPr/>
        <a:lstStyle/>
        <a:p>
          <a:r>
            <a:rPr lang="lv-LV" dirty="0">
              <a:latin typeface="+mj-lt"/>
            </a:rPr>
            <a:t>Brīvprātīga piekļuve 19 000 dalībniekiem</a:t>
          </a:r>
        </a:p>
      </dgm:t>
    </dgm:pt>
    <dgm:pt modelId="{1942FC0F-37F2-49F6-A6B1-7B5E3586DECE}" type="parTrans" cxnId="{85CE3360-1723-4329-A65C-64791DB0829C}">
      <dgm:prSet/>
      <dgm:spPr/>
      <dgm:t>
        <a:bodyPr/>
        <a:lstStyle/>
        <a:p>
          <a:endParaRPr lang="lv-LV">
            <a:latin typeface="+mj-lt"/>
          </a:endParaRPr>
        </a:p>
      </dgm:t>
    </dgm:pt>
    <dgm:pt modelId="{53AA5D7A-132F-4F50-B464-32449C0E7094}" type="sibTrans" cxnId="{85CE3360-1723-4329-A65C-64791DB0829C}">
      <dgm:prSet/>
      <dgm:spPr/>
      <dgm:t>
        <a:bodyPr/>
        <a:lstStyle/>
        <a:p>
          <a:endParaRPr lang="lv-LV">
            <a:latin typeface="+mj-lt"/>
          </a:endParaRPr>
        </a:p>
      </dgm:t>
    </dgm:pt>
    <dgm:pt modelId="{DF6CF2D1-A37C-45A0-8143-D4410D84AA14}">
      <dgm:prSet phldrT="[Text]"/>
      <dgm:spPr/>
      <dgm:t>
        <a:bodyPr/>
        <a:lstStyle/>
        <a:p>
          <a:r>
            <a:rPr lang="lv-LV" b="1" dirty="0">
              <a:latin typeface="+mj-lt"/>
            </a:rPr>
            <a:t>Finansējuma apmērs 60 </a:t>
          </a:r>
          <a:r>
            <a:rPr lang="lv-LV" b="1" dirty="0" err="1">
              <a:latin typeface="+mj-lt"/>
            </a:rPr>
            <a:t>milj.</a:t>
          </a:r>
          <a:r>
            <a:rPr lang="lv-LV" b="1" i="1" dirty="0" err="1">
              <a:latin typeface="+mj-lt"/>
            </a:rPr>
            <a:t>euro</a:t>
          </a:r>
          <a:r>
            <a:rPr lang="lv-LV" b="1" dirty="0">
              <a:latin typeface="+mj-lt"/>
            </a:rPr>
            <a:t> </a:t>
          </a:r>
          <a:r>
            <a:rPr lang="lv-LV" dirty="0">
              <a:latin typeface="+mj-lt"/>
            </a:rPr>
            <a:t>(30% lauksaimnieku iemaksas, 30% valsts budžets, 40% KLP SP)</a:t>
          </a:r>
        </a:p>
      </dgm:t>
    </dgm:pt>
    <dgm:pt modelId="{58D614D7-EC53-4C45-85C1-9AF0292CC845}" type="parTrans" cxnId="{FDE13909-B1EB-4C3D-A489-74C31F59E5BD}">
      <dgm:prSet/>
      <dgm:spPr/>
      <dgm:t>
        <a:bodyPr/>
        <a:lstStyle/>
        <a:p>
          <a:endParaRPr lang="lv-LV">
            <a:latin typeface="+mj-lt"/>
          </a:endParaRPr>
        </a:p>
      </dgm:t>
    </dgm:pt>
    <dgm:pt modelId="{294C8BF0-9BEA-400C-A389-38A7F55F82D0}" type="sibTrans" cxnId="{FDE13909-B1EB-4C3D-A489-74C31F59E5BD}">
      <dgm:prSet/>
      <dgm:spPr/>
      <dgm:t>
        <a:bodyPr/>
        <a:lstStyle/>
        <a:p>
          <a:endParaRPr lang="lv-LV">
            <a:latin typeface="+mj-lt"/>
          </a:endParaRPr>
        </a:p>
      </dgm:t>
    </dgm:pt>
    <dgm:pt modelId="{7E600C78-598E-4589-9310-DCBE37808FE6}">
      <dgm:prSet phldrT="[Text]"/>
      <dgm:spPr/>
      <dgm:t>
        <a:bodyPr/>
        <a:lstStyle/>
        <a:p>
          <a:r>
            <a:rPr lang="lv-LV" b="1" dirty="0">
              <a:latin typeface="+mj-lt"/>
            </a:rPr>
            <a:t>Aptver 3,7 </a:t>
          </a:r>
          <a:r>
            <a:rPr lang="lv-LV" b="1" dirty="0" err="1">
              <a:latin typeface="+mj-lt"/>
            </a:rPr>
            <a:t>milj.ha</a:t>
          </a:r>
          <a:endParaRPr lang="lv-LV" b="1" dirty="0">
            <a:latin typeface="+mj-lt"/>
          </a:endParaRPr>
        </a:p>
      </dgm:t>
    </dgm:pt>
    <dgm:pt modelId="{CE807656-ECB7-4E92-97CA-3511C76DBAE0}" type="parTrans" cxnId="{9A519A87-4493-4143-A967-1AB0FD78E88F}">
      <dgm:prSet/>
      <dgm:spPr/>
      <dgm:t>
        <a:bodyPr/>
        <a:lstStyle/>
        <a:p>
          <a:endParaRPr lang="lv-LV">
            <a:latin typeface="+mj-lt"/>
          </a:endParaRPr>
        </a:p>
      </dgm:t>
    </dgm:pt>
    <dgm:pt modelId="{188BD4BE-9AC3-4138-A252-E5FA1D463542}" type="sibTrans" cxnId="{9A519A87-4493-4143-A967-1AB0FD78E88F}">
      <dgm:prSet/>
      <dgm:spPr/>
      <dgm:t>
        <a:bodyPr/>
        <a:lstStyle/>
        <a:p>
          <a:endParaRPr lang="lv-LV">
            <a:latin typeface="+mj-lt"/>
          </a:endParaRPr>
        </a:p>
      </dgm:t>
    </dgm:pt>
    <dgm:pt modelId="{603C612C-12B2-4BE0-B560-E7B28120B957}">
      <dgm:prSet phldrT="[Text]"/>
      <dgm:spPr/>
      <dgm:t>
        <a:bodyPr/>
        <a:lstStyle/>
        <a:p>
          <a:r>
            <a:rPr lang="lv-LV" b="1" dirty="0">
              <a:latin typeface="+mj-lt"/>
            </a:rPr>
            <a:t>Zaudējumu aprēķins: </a:t>
          </a:r>
          <a:r>
            <a:rPr lang="lv-LV" dirty="0">
              <a:latin typeface="+mj-lt"/>
            </a:rPr>
            <a:t>vid. pārdošanas cena * tonnas atskaites gadā – vid. pārdošanas cena* tonnas gadā, kad radušies postījumi</a:t>
          </a:r>
        </a:p>
      </dgm:t>
    </dgm:pt>
    <dgm:pt modelId="{583970FC-8F81-4864-A861-16883018ACC2}" type="parTrans" cxnId="{0B879662-6D70-46F8-99B3-7C11A4235147}">
      <dgm:prSet/>
      <dgm:spPr/>
      <dgm:t>
        <a:bodyPr/>
        <a:lstStyle/>
        <a:p>
          <a:endParaRPr lang="lv-LV">
            <a:latin typeface="+mj-lt"/>
          </a:endParaRPr>
        </a:p>
      </dgm:t>
    </dgm:pt>
    <dgm:pt modelId="{AD3F9A47-FA2C-47E6-BCB2-B0CEB1562E37}" type="sibTrans" cxnId="{0B879662-6D70-46F8-99B3-7C11A4235147}">
      <dgm:prSet/>
      <dgm:spPr/>
      <dgm:t>
        <a:bodyPr/>
        <a:lstStyle/>
        <a:p>
          <a:endParaRPr lang="lv-LV">
            <a:latin typeface="+mj-lt"/>
          </a:endParaRPr>
        </a:p>
      </dgm:t>
    </dgm:pt>
    <dgm:pt modelId="{E30826FF-CE3E-489E-BAEA-12DCDE46F0FF}">
      <dgm:prSet phldrT="[Text]"/>
      <dgm:spPr/>
      <dgm:t>
        <a:bodyPr/>
        <a:lstStyle/>
        <a:p>
          <a:r>
            <a:rPr lang="lv-LV" dirty="0">
              <a:latin typeface="+mj-lt"/>
            </a:rPr>
            <a:t>No kompensācijas jāatskaita maksājumi no apdrošināšanas</a:t>
          </a:r>
        </a:p>
      </dgm:t>
    </dgm:pt>
    <dgm:pt modelId="{DBB4465E-3A24-4963-9A08-0F77D7C8C494}" type="parTrans" cxnId="{003289EC-56FB-4A4C-A079-BA88EE5E9FA9}">
      <dgm:prSet/>
      <dgm:spPr/>
      <dgm:t>
        <a:bodyPr/>
        <a:lstStyle/>
        <a:p>
          <a:endParaRPr lang="lv-LV">
            <a:latin typeface="+mj-lt"/>
          </a:endParaRPr>
        </a:p>
      </dgm:t>
    </dgm:pt>
    <dgm:pt modelId="{7AFD2554-5FEA-4F45-BB50-E5754C854A36}" type="sibTrans" cxnId="{003289EC-56FB-4A4C-A079-BA88EE5E9FA9}">
      <dgm:prSet/>
      <dgm:spPr/>
      <dgm:t>
        <a:bodyPr/>
        <a:lstStyle/>
        <a:p>
          <a:endParaRPr lang="lv-LV">
            <a:latin typeface="+mj-lt"/>
          </a:endParaRPr>
        </a:p>
      </dgm:t>
    </dgm:pt>
    <dgm:pt modelId="{2EBF86D1-184D-45D2-98F1-B11E51A1F708}">
      <dgm:prSet phldrT="[Text]"/>
      <dgm:spPr/>
      <dgm:t>
        <a:bodyPr/>
        <a:lstStyle/>
        <a:p>
          <a:r>
            <a:rPr lang="lv-LV" b="1" dirty="0">
              <a:latin typeface="+mj-lt"/>
            </a:rPr>
            <a:t>Tiek iedarbināts, </a:t>
          </a:r>
          <a:r>
            <a:rPr lang="lv-LV" dirty="0">
              <a:latin typeface="+mj-lt"/>
            </a:rPr>
            <a:t>kad paredzamās ražas samazinājums par vairāk nekā 30% un paredzamās vērtības samazinājums par 15%</a:t>
          </a:r>
        </a:p>
      </dgm:t>
    </dgm:pt>
    <dgm:pt modelId="{CC882A51-FCD2-4BEA-9B8A-2F2130996849}" type="parTrans" cxnId="{F93DD502-EFBC-49F4-B599-BC62CF47F0DE}">
      <dgm:prSet/>
      <dgm:spPr/>
      <dgm:t>
        <a:bodyPr/>
        <a:lstStyle/>
        <a:p>
          <a:endParaRPr lang="lv-LV">
            <a:latin typeface="+mj-lt"/>
          </a:endParaRPr>
        </a:p>
      </dgm:t>
    </dgm:pt>
    <dgm:pt modelId="{61878DAC-1CA9-4240-B0D0-56A8373AC0CE}" type="sibTrans" cxnId="{F93DD502-EFBC-49F4-B599-BC62CF47F0DE}">
      <dgm:prSet/>
      <dgm:spPr/>
      <dgm:t>
        <a:bodyPr/>
        <a:lstStyle/>
        <a:p>
          <a:endParaRPr lang="lv-LV">
            <a:latin typeface="+mj-lt"/>
          </a:endParaRPr>
        </a:p>
      </dgm:t>
    </dgm:pt>
    <dgm:pt modelId="{80EEA495-3277-491C-B123-61512E05E7C7}">
      <dgm:prSet phldrT="[Text]"/>
      <dgm:spPr/>
      <dgm:t>
        <a:bodyPr/>
        <a:lstStyle/>
        <a:p>
          <a:r>
            <a:rPr lang="lv-LV" dirty="0">
              <a:latin typeface="+mj-lt"/>
            </a:rPr>
            <a:t>100% lauksaimnieka iemaksas ar </a:t>
          </a:r>
          <a:r>
            <a:rPr lang="lv-LV" b="1" dirty="0">
              <a:latin typeface="+mj-lt"/>
            </a:rPr>
            <a:t>70% atbalsta intensitāti</a:t>
          </a:r>
        </a:p>
      </dgm:t>
    </dgm:pt>
    <dgm:pt modelId="{85146E4D-5119-4792-8619-038500C09AC1}" type="parTrans" cxnId="{540353B9-5FA7-4E49-BD15-015C030F43E9}">
      <dgm:prSet/>
      <dgm:spPr/>
      <dgm:t>
        <a:bodyPr/>
        <a:lstStyle/>
        <a:p>
          <a:endParaRPr lang="lv-LV">
            <a:latin typeface="+mj-lt"/>
          </a:endParaRPr>
        </a:p>
      </dgm:t>
    </dgm:pt>
    <dgm:pt modelId="{94829D57-4E75-4CBE-971C-C2781DD95563}" type="sibTrans" cxnId="{540353B9-5FA7-4E49-BD15-015C030F43E9}">
      <dgm:prSet/>
      <dgm:spPr/>
      <dgm:t>
        <a:bodyPr/>
        <a:lstStyle/>
        <a:p>
          <a:endParaRPr lang="lv-LV">
            <a:latin typeface="+mj-lt"/>
          </a:endParaRPr>
        </a:p>
      </dgm:t>
    </dgm:pt>
    <dgm:pt modelId="{0736489B-5CE0-4DD3-A73D-39A1983ADE4E}">
      <dgm:prSet phldrT="[Text]"/>
      <dgm:spPr/>
      <dgm:t>
        <a:bodyPr/>
        <a:lstStyle/>
        <a:p>
          <a:r>
            <a:rPr lang="lv-LV" b="1" dirty="0">
              <a:latin typeface="+mj-lt"/>
            </a:rPr>
            <a:t>Aptver 1,7 </a:t>
          </a:r>
          <a:r>
            <a:rPr lang="lv-LV" b="1" dirty="0" err="1">
              <a:latin typeface="+mj-lt"/>
            </a:rPr>
            <a:t>milj.ha</a:t>
          </a:r>
          <a:endParaRPr lang="lv-LV" b="1" dirty="0">
            <a:latin typeface="+mj-lt"/>
          </a:endParaRPr>
        </a:p>
      </dgm:t>
    </dgm:pt>
    <dgm:pt modelId="{8B6072D3-20D7-4079-B108-B2652A786BDD}" type="parTrans" cxnId="{BF06E5C0-BBE0-4F80-B462-CA23D6E9B9E6}">
      <dgm:prSet/>
      <dgm:spPr/>
      <dgm:t>
        <a:bodyPr/>
        <a:lstStyle/>
        <a:p>
          <a:endParaRPr lang="lv-LV">
            <a:latin typeface="+mj-lt"/>
          </a:endParaRPr>
        </a:p>
      </dgm:t>
    </dgm:pt>
    <dgm:pt modelId="{1EC07660-61CA-46FF-92D3-E246AE1489FC}" type="sibTrans" cxnId="{BF06E5C0-BBE0-4F80-B462-CA23D6E9B9E6}">
      <dgm:prSet/>
      <dgm:spPr/>
      <dgm:t>
        <a:bodyPr/>
        <a:lstStyle/>
        <a:p>
          <a:endParaRPr lang="lv-LV">
            <a:latin typeface="+mj-lt"/>
          </a:endParaRPr>
        </a:p>
      </dgm:t>
    </dgm:pt>
    <dgm:pt modelId="{C1D099C8-F2A4-4123-B547-1037DF9D4B28}">
      <dgm:prSet phldrT="[Text]"/>
      <dgm:spPr/>
      <dgm:t>
        <a:bodyPr/>
        <a:lstStyle/>
        <a:p>
          <a:r>
            <a:rPr lang="lv-LV" dirty="0">
              <a:latin typeface="+mj-lt"/>
            </a:rPr>
            <a:t>Piedāvājumu sniedz 4 apdrošināšanas kompānijas</a:t>
          </a:r>
        </a:p>
      </dgm:t>
    </dgm:pt>
    <dgm:pt modelId="{29172F4F-AF37-4935-B701-9500EBD177C4}" type="parTrans" cxnId="{D1CA73DE-AC80-40CC-89B8-BA20510AC668}">
      <dgm:prSet/>
      <dgm:spPr/>
      <dgm:t>
        <a:bodyPr/>
        <a:lstStyle/>
        <a:p>
          <a:endParaRPr lang="lv-LV">
            <a:latin typeface="+mj-lt"/>
          </a:endParaRPr>
        </a:p>
      </dgm:t>
    </dgm:pt>
    <dgm:pt modelId="{5161E85C-A0B9-486C-8875-73B0F7725AEF}" type="sibTrans" cxnId="{D1CA73DE-AC80-40CC-89B8-BA20510AC668}">
      <dgm:prSet/>
      <dgm:spPr/>
      <dgm:t>
        <a:bodyPr/>
        <a:lstStyle/>
        <a:p>
          <a:endParaRPr lang="lv-LV">
            <a:latin typeface="+mj-lt"/>
          </a:endParaRPr>
        </a:p>
      </dgm:t>
    </dgm:pt>
    <dgm:pt modelId="{90574C79-B2C0-4C54-9C84-67136D731B63}">
      <dgm:prSet phldrT="[Text]"/>
      <dgm:spPr/>
      <dgm:t>
        <a:bodyPr/>
        <a:lstStyle/>
        <a:p>
          <a:r>
            <a:rPr lang="lv-LV" b="1" dirty="0">
              <a:latin typeface="+mj-lt"/>
            </a:rPr>
            <a:t>986 augsnes ģeneratori, no kuriem 219 ir automātiski</a:t>
          </a:r>
        </a:p>
      </dgm:t>
    </dgm:pt>
    <dgm:pt modelId="{EFADA3E2-D68C-42D7-BBDE-41C5D202086D}" type="parTrans" cxnId="{0894B0D0-748D-49DD-B4A8-430AEDFD6505}">
      <dgm:prSet/>
      <dgm:spPr/>
      <dgm:t>
        <a:bodyPr/>
        <a:lstStyle/>
        <a:p>
          <a:endParaRPr lang="lv-LV">
            <a:latin typeface="+mj-lt"/>
          </a:endParaRPr>
        </a:p>
      </dgm:t>
    </dgm:pt>
    <dgm:pt modelId="{2917F9C5-8950-4D7C-8DAC-9A385E41636F}" type="sibTrans" cxnId="{0894B0D0-748D-49DD-B4A8-430AEDFD6505}">
      <dgm:prSet/>
      <dgm:spPr/>
      <dgm:t>
        <a:bodyPr/>
        <a:lstStyle/>
        <a:p>
          <a:endParaRPr lang="lv-LV">
            <a:latin typeface="+mj-lt"/>
          </a:endParaRPr>
        </a:p>
      </dgm:t>
    </dgm:pt>
    <dgm:pt modelId="{881F7D9C-A5C0-4CCC-AE45-386DD3094515}">
      <dgm:prSet phldrT="[Text]"/>
      <dgm:spPr/>
      <dgm:t>
        <a:bodyPr/>
        <a:lstStyle/>
        <a:p>
          <a:r>
            <a:rPr lang="lv-LV" dirty="0">
              <a:latin typeface="+mj-lt"/>
            </a:rPr>
            <a:t>Aizsargā privāto un publisko īpašumu arī ārpus lauksaimniecības</a:t>
          </a:r>
        </a:p>
      </dgm:t>
    </dgm:pt>
    <dgm:pt modelId="{71026FF9-66DE-4DCE-9A32-497F785C406F}" type="parTrans" cxnId="{89D9F4B4-4BF9-4ECB-86D0-EF40F8FC3ACB}">
      <dgm:prSet/>
      <dgm:spPr/>
      <dgm:t>
        <a:bodyPr/>
        <a:lstStyle/>
        <a:p>
          <a:endParaRPr lang="lv-LV">
            <a:latin typeface="+mj-lt"/>
          </a:endParaRPr>
        </a:p>
      </dgm:t>
    </dgm:pt>
    <dgm:pt modelId="{BA3E4009-C7B9-4986-BECE-8FB05D8F44DF}" type="sibTrans" cxnId="{89D9F4B4-4BF9-4ECB-86D0-EF40F8FC3ACB}">
      <dgm:prSet/>
      <dgm:spPr/>
      <dgm:t>
        <a:bodyPr/>
        <a:lstStyle/>
        <a:p>
          <a:endParaRPr lang="lv-LV">
            <a:latin typeface="+mj-lt"/>
          </a:endParaRPr>
        </a:p>
      </dgm:t>
    </dgm:pt>
    <dgm:pt modelId="{0E54280A-B1AA-475E-86BB-EA6B9D076FBA}">
      <dgm:prSet/>
      <dgm:spPr/>
      <dgm:t>
        <a:bodyPr/>
        <a:lstStyle/>
        <a:p>
          <a:r>
            <a:rPr lang="lv-LV" b="1" dirty="0">
              <a:latin typeface="+mj-lt"/>
            </a:rPr>
            <a:t>Kopš 2021</a:t>
          </a:r>
        </a:p>
      </dgm:t>
    </dgm:pt>
    <dgm:pt modelId="{E12508BC-3D79-4392-BB45-6A344AF4D584}" type="parTrans" cxnId="{9FAB4A07-22CF-4BC3-971E-57878E6E9E94}">
      <dgm:prSet/>
      <dgm:spPr/>
      <dgm:t>
        <a:bodyPr/>
        <a:lstStyle/>
        <a:p>
          <a:endParaRPr lang="lv-LV">
            <a:latin typeface="+mj-lt"/>
          </a:endParaRPr>
        </a:p>
      </dgm:t>
    </dgm:pt>
    <dgm:pt modelId="{00D9ABDA-547F-495E-B72C-F0C4F8703A08}" type="sibTrans" cxnId="{9FAB4A07-22CF-4BC3-971E-57878E6E9E94}">
      <dgm:prSet/>
      <dgm:spPr/>
      <dgm:t>
        <a:bodyPr/>
        <a:lstStyle/>
        <a:p>
          <a:endParaRPr lang="lv-LV">
            <a:latin typeface="+mj-lt"/>
          </a:endParaRPr>
        </a:p>
      </dgm:t>
    </dgm:pt>
    <dgm:pt modelId="{2F4ED5FB-F40E-4692-B425-588617EF3992}">
      <dgm:prSet/>
      <dgm:spPr/>
      <dgm:t>
        <a:bodyPr/>
        <a:lstStyle/>
        <a:p>
          <a:r>
            <a:rPr lang="lv-LV" b="1" dirty="0">
              <a:latin typeface="+mj-lt"/>
            </a:rPr>
            <a:t>Brīvprātīga iesaiste</a:t>
          </a:r>
        </a:p>
      </dgm:t>
    </dgm:pt>
    <dgm:pt modelId="{39C28467-FA84-4338-8A50-417FEF48D496}" type="parTrans" cxnId="{48BC03DB-7914-4C5C-BB00-B7CFF5BB5B99}">
      <dgm:prSet/>
      <dgm:spPr/>
      <dgm:t>
        <a:bodyPr/>
        <a:lstStyle/>
        <a:p>
          <a:endParaRPr lang="lv-LV">
            <a:latin typeface="+mj-lt"/>
          </a:endParaRPr>
        </a:p>
      </dgm:t>
    </dgm:pt>
    <dgm:pt modelId="{289EA4FE-E6EA-4885-BC17-505E278F5A5A}" type="sibTrans" cxnId="{48BC03DB-7914-4C5C-BB00-B7CFF5BB5B99}">
      <dgm:prSet/>
      <dgm:spPr/>
      <dgm:t>
        <a:bodyPr/>
        <a:lstStyle/>
        <a:p>
          <a:endParaRPr lang="lv-LV">
            <a:latin typeface="+mj-lt"/>
          </a:endParaRPr>
        </a:p>
      </dgm:t>
    </dgm:pt>
    <dgm:pt modelId="{40934DAA-EEAD-477F-A891-40C3800D15FB}">
      <dgm:prSet/>
      <dgm:spPr/>
      <dgm:t>
        <a:bodyPr/>
        <a:lstStyle/>
        <a:p>
          <a:r>
            <a:rPr lang="lv-LV" b="1" dirty="0">
              <a:latin typeface="+mj-lt"/>
            </a:rPr>
            <a:t>200 dalībnieki </a:t>
          </a:r>
          <a:r>
            <a:rPr lang="lv-LV" dirty="0">
              <a:latin typeface="+mj-lt"/>
            </a:rPr>
            <a:t>(visas nozares)</a:t>
          </a:r>
        </a:p>
      </dgm:t>
    </dgm:pt>
    <dgm:pt modelId="{59C0E10F-C323-49BB-8B06-6FE9FAC23863}" type="parTrans" cxnId="{5D1021CB-9D53-445B-8D19-3F7314B79ED3}">
      <dgm:prSet/>
      <dgm:spPr/>
      <dgm:t>
        <a:bodyPr/>
        <a:lstStyle/>
        <a:p>
          <a:endParaRPr lang="lv-LV">
            <a:latin typeface="+mj-lt"/>
          </a:endParaRPr>
        </a:p>
      </dgm:t>
    </dgm:pt>
    <dgm:pt modelId="{74632546-9E6A-4E0C-BB06-BCD5F60C2031}" type="sibTrans" cxnId="{5D1021CB-9D53-445B-8D19-3F7314B79ED3}">
      <dgm:prSet/>
      <dgm:spPr/>
      <dgm:t>
        <a:bodyPr/>
        <a:lstStyle/>
        <a:p>
          <a:endParaRPr lang="lv-LV">
            <a:latin typeface="+mj-lt"/>
          </a:endParaRPr>
        </a:p>
      </dgm:t>
    </dgm:pt>
    <dgm:pt modelId="{6E965647-1DD4-4A4F-815D-258261FA335D}">
      <dgm:prSet/>
      <dgm:spPr/>
      <dgm:t>
        <a:bodyPr/>
        <a:lstStyle/>
        <a:p>
          <a:r>
            <a:rPr lang="lv-LV" b="1" dirty="0">
              <a:latin typeface="+mj-lt"/>
            </a:rPr>
            <a:t>Finansējuma apmērs 5 </a:t>
          </a:r>
          <a:r>
            <a:rPr lang="lv-LV" b="1" dirty="0" err="1">
              <a:latin typeface="+mj-lt"/>
            </a:rPr>
            <a:t>milj.euro</a:t>
          </a:r>
          <a:r>
            <a:rPr lang="lv-LV" b="1" dirty="0">
              <a:latin typeface="+mj-lt"/>
            </a:rPr>
            <a:t> (30% lauksaimnieku iemaksas, 70% KLP SP)</a:t>
          </a:r>
        </a:p>
      </dgm:t>
    </dgm:pt>
    <dgm:pt modelId="{FA3F264F-3EF3-4A6F-9F5E-D622EE46CC88}" type="parTrans" cxnId="{9E273310-FBCA-4D65-AC12-A4C6F1E94F0A}">
      <dgm:prSet/>
      <dgm:spPr/>
      <dgm:t>
        <a:bodyPr/>
        <a:lstStyle/>
        <a:p>
          <a:endParaRPr lang="lv-LV">
            <a:latin typeface="+mj-lt"/>
          </a:endParaRPr>
        </a:p>
      </dgm:t>
    </dgm:pt>
    <dgm:pt modelId="{87D65976-FAA6-4BDF-9A52-E4A70289B151}" type="sibTrans" cxnId="{9E273310-FBCA-4D65-AC12-A4C6F1E94F0A}">
      <dgm:prSet/>
      <dgm:spPr/>
      <dgm:t>
        <a:bodyPr/>
        <a:lstStyle/>
        <a:p>
          <a:endParaRPr lang="lv-LV">
            <a:latin typeface="+mj-lt"/>
          </a:endParaRPr>
        </a:p>
      </dgm:t>
    </dgm:pt>
    <dgm:pt modelId="{7B17C7B6-D7C8-47CA-B945-6B822E59E27D}">
      <dgm:prSet phldrT="[Text]"/>
      <dgm:spPr/>
      <dgm:t>
        <a:bodyPr/>
        <a:lstStyle/>
        <a:p>
          <a:r>
            <a:rPr lang="lv-LV" b="1" dirty="0">
              <a:latin typeface="+mj-lt"/>
            </a:rPr>
            <a:t>Finansējuma apmērs 32,5 </a:t>
          </a:r>
          <a:r>
            <a:rPr lang="lv-LV" b="1" dirty="0" err="1">
              <a:latin typeface="+mj-lt"/>
            </a:rPr>
            <a:t>milj.gadā</a:t>
          </a:r>
          <a:endParaRPr lang="lv-LV" b="1" dirty="0">
            <a:latin typeface="+mj-lt"/>
          </a:endParaRPr>
        </a:p>
      </dgm:t>
    </dgm:pt>
    <dgm:pt modelId="{6578104B-B4E8-4D2A-9415-E02A53F68A93}" type="parTrans" cxnId="{35AA2917-D036-44FA-84AC-A7DD23E103E1}">
      <dgm:prSet/>
      <dgm:spPr/>
      <dgm:t>
        <a:bodyPr/>
        <a:lstStyle/>
        <a:p>
          <a:endParaRPr lang="lv-LV">
            <a:latin typeface="+mj-lt"/>
          </a:endParaRPr>
        </a:p>
      </dgm:t>
    </dgm:pt>
    <dgm:pt modelId="{E3486998-A713-4F52-9787-B299E0E737F6}" type="sibTrans" cxnId="{35AA2917-D036-44FA-84AC-A7DD23E103E1}">
      <dgm:prSet/>
      <dgm:spPr/>
      <dgm:t>
        <a:bodyPr/>
        <a:lstStyle/>
        <a:p>
          <a:endParaRPr lang="lv-LV">
            <a:latin typeface="+mj-lt"/>
          </a:endParaRPr>
        </a:p>
      </dgm:t>
    </dgm:pt>
    <dgm:pt modelId="{B171FCF1-0EEF-4356-9AAD-DA6E915C09F7}">
      <dgm:prSet phldrT="[Text]"/>
      <dgm:spPr/>
      <dgm:t>
        <a:bodyPr/>
        <a:lstStyle/>
        <a:p>
          <a:r>
            <a:rPr lang="lv-LV" b="1" dirty="0">
              <a:latin typeface="+mj-lt"/>
            </a:rPr>
            <a:t>Darbības laiks: no 15. aprīļa līdz 30. septembrim</a:t>
          </a:r>
        </a:p>
      </dgm:t>
    </dgm:pt>
    <dgm:pt modelId="{A9A51C8F-5494-4C45-A786-213E14BDFF63}" type="parTrans" cxnId="{E684A78F-0524-4DC4-ACA3-460C64949300}">
      <dgm:prSet/>
      <dgm:spPr/>
      <dgm:t>
        <a:bodyPr/>
        <a:lstStyle/>
        <a:p>
          <a:endParaRPr lang="lv-LV">
            <a:latin typeface="+mj-lt"/>
          </a:endParaRPr>
        </a:p>
      </dgm:t>
    </dgm:pt>
    <dgm:pt modelId="{79D90091-B647-4015-9332-3FCF766BBA81}" type="sibTrans" cxnId="{E684A78F-0524-4DC4-ACA3-460C64949300}">
      <dgm:prSet/>
      <dgm:spPr/>
      <dgm:t>
        <a:bodyPr/>
        <a:lstStyle/>
        <a:p>
          <a:endParaRPr lang="lv-LV">
            <a:latin typeface="+mj-lt"/>
          </a:endParaRPr>
        </a:p>
      </dgm:t>
    </dgm:pt>
    <dgm:pt modelId="{90C15CF5-2675-4E41-B143-2554642425CA}">
      <dgm:prSet phldrT="[Text]"/>
      <dgm:spPr/>
      <dgm:t>
        <a:bodyPr/>
        <a:lstStyle/>
        <a:p>
          <a:r>
            <a:rPr lang="lv-LV" dirty="0">
              <a:latin typeface="+mj-lt"/>
            </a:rPr>
            <a:t>Pamatojoties uz atlīdzību statistiku 2018.-2021. gadā </a:t>
          </a:r>
          <a:r>
            <a:rPr lang="lv-LV" b="1" dirty="0">
              <a:latin typeface="+mj-lt"/>
            </a:rPr>
            <a:t>krusas radītie postījumi samazinājušies par 43%, </a:t>
          </a:r>
          <a:r>
            <a:rPr lang="lv-LV" dirty="0">
              <a:latin typeface="+mj-lt"/>
            </a:rPr>
            <a:t>salīdzinot ar pārskata periodu 2015.-2017.</a:t>
          </a:r>
        </a:p>
      </dgm:t>
    </dgm:pt>
    <dgm:pt modelId="{87D06B18-944C-4C42-B51E-694BEE6D7EF7}" type="parTrans" cxnId="{F1B83477-8F25-4D2E-A71F-4A3502DB3872}">
      <dgm:prSet/>
      <dgm:spPr/>
      <dgm:t>
        <a:bodyPr/>
        <a:lstStyle/>
        <a:p>
          <a:endParaRPr lang="lv-LV">
            <a:latin typeface="+mj-lt"/>
          </a:endParaRPr>
        </a:p>
      </dgm:t>
    </dgm:pt>
    <dgm:pt modelId="{90F56530-4F34-4909-810D-F3013C7FB173}" type="sibTrans" cxnId="{F1B83477-8F25-4D2E-A71F-4A3502DB3872}">
      <dgm:prSet/>
      <dgm:spPr/>
      <dgm:t>
        <a:bodyPr/>
        <a:lstStyle/>
        <a:p>
          <a:endParaRPr lang="lv-LV">
            <a:latin typeface="+mj-lt"/>
          </a:endParaRPr>
        </a:p>
      </dgm:t>
    </dgm:pt>
    <dgm:pt modelId="{BFB89101-7754-4C40-B1BD-27BE07B364D5}">
      <dgm:prSet phldrT="[Text]"/>
      <dgm:spPr/>
      <dgm:t>
        <a:bodyPr/>
        <a:lstStyle/>
        <a:p>
          <a:r>
            <a:rPr lang="lv-LV" dirty="0">
              <a:latin typeface="+mj-lt"/>
            </a:rPr>
            <a:t>KLP SP var nodrošināt papildu ieguldījumu atbalstu, lai turpinātu automatizēt ģeneratorus</a:t>
          </a:r>
        </a:p>
      </dgm:t>
    </dgm:pt>
    <dgm:pt modelId="{EFD95CB1-23E2-4B90-B762-D6C8431E3367}" type="parTrans" cxnId="{3BE39C88-E719-4610-A2CC-7A9B72F2D543}">
      <dgm:prSet/>
      <dgm:spPr/>
      <dgm:t>
        <a:bodyPr/>
        <a:lstStyle/>
        <a:p>
          <a:endParaRPr lang="lv-LV">
            <a:latin typeface="+mj-lt"/>
          </a:endParaRPr>
        </a:p>
      </dgm:t>
    </dgm:pt>
    <dgm:pt modelId="{667714E2-7100-4A61-8010-EDE717600285}" type="sibTrans" cxnId="{3BE39C88-E719-4610-A2CC-7A9B72F2D543}">
      <dgm:prSet/>
      <dgm:spPr/>
      <dgm:t>
        <a:bodyPr/>
        <a:lstStyle/>
        <a:p>
          <a:endParaRPr lang="lv-LV">
            <a:latin typeface="+mj-lt"/>
          </a:endParaRPr>
        </a:p>
      </dgm:t>
    </dgm:pt>
    <dgm:pt modelId="{41F7718B-5CBC-437B-805C-6D4B1FE91350}">
      <dgm:prSet phldrT="[Text]"/>
      <dgm:spPr/>
      <dgm:t>
        <a:bodyPr/>
        <a:lstStyle/>
        <a:p>
          <a:r>
            <a:rPr lang="lv-LV" dirty="0">
              <a:latin typeface="+mj-lt"/>
            </a:rPr>
            <a:t>Ungārijas meteoroloģiskā dienesta sniegtās prognozes</a:t>
          </a:r>
          <a:endParaRPr lang="lv-LV" b="1" dirty="0">
            <a:latin typeface="+mj-lt"/>
          </a:endParaRPr>
        </a:p>
      </dgm:t>
    </dgm:pt>
    <dgm:pt modelId="{F5E6EFC4-8A96-4FFB-9065-4183E19CA195}" type="parTrans" cxnId="{4FCBB26B-F273-46E3-85B5-600085C6756A}">
      <dgm:prSet/>
      <dgm:spPr/>
      <dgm:t>
        <a:bodyPr/>
        <a:lstStyle/>
        <a:p>
          <a:endParaRPr lang="lv-LV">
            <a:latin typeface="+mj-lt"/>
          </a:endParaRPr>
        </a:p>
      </dgm:t>
    </dgm:pt>
    <dgm:pt modelId="{46844F0E-2479-4F85-9879-DF3361EF80B8}" type="sibTrans" cxnId="{4FCBB26B-F273-46E3-85B5-600085C6756A}">
      <dgm:prSet/>
      <dgm:spPr/>
      <dgm:t>
        <a:bodyPr/>
        <a:lstStyle/>
        <a:p>
          <a:endParaRPr lang="lv-LV">
            <a:latin typeface="+mj-lt"/>
          </a:endParaRPr>
        </a:p>
      </dgm:t>
    </dgm:pt>
    <dgm:pt modelId="{F6B5D29F-C0A8-49D0-996D-5604EE5A73E5}">
      <dgm:prSet/>
      <dgm:spPr/>
      <dgm:t>
        <a:bodyPr/>
        <a:lstStyle/>
        <a:p>
          <a:r>
            <a:rPr lang="lv-LV" b="1" dirty="0">
              <a:latin typeface="+mj-lt"/>
            </a:rPr>
            <a:t>Sedz klimatiskos riskus, slimības, tirgus riskus</a:t>
          </a:r>
        </a:p>
      </dgm:t>
    </dgm:pt>
    <dgm:pt modelId="{7B0ADC45-F975-4421-A3E6-2648F702DB99}" type="parTrans" cxnId="{FA403C75-EEA1-4A5C-BF4C-51C3EC59E44F}">
      <dgm:prSet/>
      <dgm:spPr/>
      <dgm:t>
        <a:bodyPr/>
        <a:lstStyle/>
        <a:p>
          <a:endParaRPr lang="lv-LV">
            <a:latin typeface="+mj-lt"/>
          </a:endParaRPr>
        </a:p>
      </dgm:t>
    </dgm:pt>
    <dgm:pt modelId="{606D72B0-9838-46BF-A81A-33E99FB703BB}" type="sibTrans" cxnId="{FA403C75-EEA1-4A5C-BF4C-51C3EC59E44F}">
      <dgm:prSet/>
      <dgm:spPr/>
      <dgm:t>
        <a:bodyPr/>
        <a:lstStyle/>
        <a:p>
          <a:endParaRPr lang="lv-LV">
            <a:latin typeface="+mj-lt"/>
          </a:endParaRPr>
        </a:p>
      </dgm:t>
    </dgm:pt>
    <dgm:pt modelId="{D4DC9B63-48DA-4843-A8DC-C1A55ECD35A6}">
      <dgm:prSet/>
      <dgm:spPr/>
      <dgm:t>
        <a:bodyPr/>
        <a:lstStyle/>
        <a:p>
          <a:r>
            <a:rPr lang="lv-LV" b="1" dirty="0">
              <a:latin typeface="+mj-lt"/>
            </a:rPr>
            <a:t>Gūtās atziņas: </a:t>
          </a:r>
          <a:r>
            <a:rPr lang="lv-LV" b="0" dirty="0">
              <a:latin typeface="+mj-lt"/>
            </a:rPr>
            <a:t>lauksaimnieku iesaiste krietni mazāka kā plānots, fonda sarežģītības dēļ</a:t>
          </a:r>
        </a:p>
      </dgm:t>
    </dgm:pt>
    <dgm:pt modelId="{D6D84E30-FB04-4148-9CC6-664AC8392B37}" type="parTrans" cxnId="{1AD36C8E-F7EC-4219-8F2E-2070EB0BA5A1}">
      <dgm:prSet/>
      <dgm:spPr/>
      <dgm:t>
        <a:bodyPr/>
        <a:lstStyle/>
        <a:p>
          <a:endParaRPr lang="lv-LV">
            <a:latin typeface="+mj-lt"/>
          </a:endParaRPr>
        </a:p>
      </dgm:t>
    </dgm:pt>
    <dgm:pt modelId="{2D37FD5D-E023-4C6F-BE07-B83D22C4E064}" type="sibTrans" cxnId="{1AD36C8E-F7EC-4219-8F2E-2070EB0BA5A1}">
      <dgm:prSet/>
      <dgm:spPr/>
      <dgm:t>
        <a:bodyPr/>
        <a:lstStyle/>
        <a:p>
          <a:endParaRPr lang="lv-LV">
            <a:latin typeface="+mj-lt"/>
          </a:endParaRPr>
        </a:p>
      </dgm:t>
    </dgm:pt>
    <dgm:pt modelId="{B703D21B-BBFE-491E-8EA3-4FB617CE1F1F}" type="pres">
      <dgm:prSet presAssocID="{7A5A61E7-9598-4371-98D1-032A52BBA4C5}" presName="Name0" presStyleCnt="0">
        <dgm:presLayoutVars>
          <dgm:dir/>
          <dgm:animLvl val="lvl"/>
          <dgm:resizeHandles val="exact"/>
        </dgm:presLayoutVars>
      </dgm:prSet>
      <dgm:spPr/>
    </dgm:pt>
    <dgm:pt modelId="{D62C257E-7832-4B93-A9E1-0B8146848E93}" type="pres">
      <dgm:prSet presAssocID="{08B7F7C7-3EE3-4049-B4A3-8C08EED8ED6D}" presName="composite" presStyleCnt="0"/>
      <dgm:spPr/>
    </dgm:pt>
    <dgm:pt modelId="{65C34AAF-AF20-4BAD-864C-96938E5DEE9C}" type="pres">
      <dgm:prSet presAssocID="{08B7F7C7-3EE3-4049-B4A3-8C08EED8ED6D}" presName="parTx" presStyleLbl="alignNode1" presStyleIdx="0" presStyleCnt="4">
        <dgm:presLayoutVars>
          <dgm:chMax val="0"/>
          <dgm:chPref val="0"/>
          <dgm:bulletEnabled val="1"/>
        </dgm:presLayoutVars>
      </dgm:prSet>
      <dgm:spPr/>
    </dgm:pt>
    <dgm:pt modelId="{F56EE112-6266-4D71-8DA4-CECB2A1E6CE1}" type="pres">
      <dgm:prSet presAssocID="{08B7F7C7-3EE3-4049-B4A3-8C08EED8ED6D}" presName="desTx" presStyleLbl="alignAccFollowNode1" presStyleIdx="0" presStyleCnt="4">
        <dgm:presLayoutVars>
          <dgm:bulletEnabled val="1"/>
        </dgm:presLayoutVars>
      </dgm:prSet>
      <dgm:spPr/>
    </dgm:pt>
    <dgm:pt modelId="{8BD58765-7224-4535-8DEE-D03274D239D6}" type="pres">
      <dgm:prSet presAssocID="{1E4EDC15-E01E-4CA9-AC73-41D1C047D675}" presName="space" presStyleCnt="0"/>
      <dgm:spPr/>
    </dgm:pt>
    <dgm:pt modelId="{DAC59EBC-DE05-4A55-8167-0748CB172ED4}" type="pres">
      <dgm:prSet presAssocID="{CD61C2BA-62E9-428C-A7E7-ED36DC04D63D}" presName="composite" presStyleCnt="0"/>
      <dgm:spPr/>
    </dgm:pt>
    <dgm:pt modelId="{6E258E89-B2AA-47E9-83E9-0FEEFC5BF0BC}" type="pres">
      <dgm:prSet presAssocID="{CD61C2BA-62E9-428C-A7E7-ED36DC04D63D}" presName="parTx" presStyleLbl="alignNode1" presStyleIdx="1" presStyleCnt="4">
        <dgm:presLayoutVars>
          <dgm:chMax val="0"/>
          <dgm:chPref val="0"/>
          <dgm:bulletEnabled val="1"/>
        </dgm:presLayoutVars>
      </dgm:prSet>
      <dgm:spPr/>
    </dgm:pt>
    <dgm:pt modelId="{F963569B-DC69-455F-AE95-3BFF70DB3AFF}" type="pres">
      <dgm:prSet presAssocID="{CD61C2BA-62E9-428C-A7E7-ED36DC04D63D}" presName="desTx" presStyleLbl="alignAccFollowNode1" presStyleIdx="1" presStyleCnt="4">
        <dgm:presLayoutVars>
          <dgm:bulletEnabled val="1"/>
        </dgm:presLayoutVars>
      </dgm:prSet>
      <dgm:spPr/>
    </dgm:pt>
    <dgm:pt modelId="{38F59D14-7DC0-4BCB-974E-13BA083055D4}" type="pres">
      <dgm:prSet presAssocID="{136CD38D-E23F-4F77-9F95-0905E0A01550}" presName="space" presStyleCnt="0"/>
      <dgm:spPr/>
    </dgm:pt>
    <dgm:pt modelId="{84B0D4BC-37C7-45A7-939B-7B672886CF49}" type="pres">
      <dgm:prSet presAssocID="{3E43E8E3-5454-4FCF-8A46-B8E6CF29A921}" presName="composite" presStyleCnt="0"/>
      <dgm:spPr/>
    </dgm:pt>
    <dgm:pt modelId="{02B65288-D8F0-4BDE-B6C3-B4D0E72248CC}" type="pres">
      <dgm:prSet presAssocID="{3E43E8E3-5454-4FCF-8A46-B8E6CF29A921}" presName="parTx" presStyleLbl="alignNode1" presStyleIdx="2" presStyleCnt="4">
        <dgm:presLayoutVars>
          <dgm:chMax val="0"/>
          <dgm:chPref val="0"/>
          <dgm:bulletEnabled val="1"/>
        </dgm:presLayoutVars>
      </dgm:prSet>
      <dgm:spPr/>
    </dgm:pt>
    <dgm:pt modelId="{76FFF665-482E-4B4D-A8EE-2D4332F72136}" type="pres">
      <dgm:prSet presAssocID="{3E43E8E3-5454-4FCF-8A46-B8E6CF29A921}" presName="desTx" presStyleLbl="alignAccFollowNode1" presStyleIdx="2" presStyleCnt="4">
        <dgm:presLayoutVars>
          <dgm:bulletEnabled val="1"/>
        </dgm:presLayoutVars>
      </dgm:prSet>
      <dgm:spPr/>
    </dgm:pt>
    <dgm:pt modelId="{6FD69568-A0EE-4EA0-A5BB-43A2A64231F0}" type="pres">
      <dgm:prSet presAssocID="{A7AA730D-967E-48CC-9853-56A37EC25DF3}" presName="space" presStyleCnt="0"/>
      <dgm:spPr/>
    </dgm:pt>
    <dgm:pt modelId="{EA935DC2-A0EF-4564-818F-75B3E3D40E94}" type="pres">
      <dgm:prSet presAssocID="{AF04CF99-DF97-42A0-9709-7CED45A583D4}" presName="composite" presStyleCnt="0"/>
      <dgm:spPr/>
    </dgm:pt>
    <dgm:pt modelId="{E8AD78BC-A95A-4633-A5CE-0A425F4DAAD0}" type="pres">
      <dgm:prSet presAssocID="{AF04CF99-DF97-42A0-9709-7CED45A583D4}" presName="parTx" presStyleLbl="alignNode1" presStyleIdx="3" presStyleCnt="4">
        <dgm:presLayoutVars>
          <dgm:chMax val="0"/>
          <dgm:chPref val="0"/>
          <dgm:bulletEnabled val="1"/>
        </dgm:presLayoutVars>
      </dgm:prSet>
      <dgm:spPr/>
    </dgm:pt>
    <dgm:pt modelId="{5602158E-79D5-4908-B023-9962E50BD5DC}" type="pres">
      <dgm:prSet presAssocID="{AF04CF99-DF97-42A0-9709-7CED45A583D4}" presName="desTx" presStyleLbl="alignAccFollowNode1" presStyleIdx="3" presStyleCnt="4">
        <dgm:presLayoutVars>
          <dgm:bulletEnabled val="1"/>
        </dgm:presLayoutVars>
      </dgm:prSet>
      <dgm:spPr/>
    </dgm:pt>
  </dgm:ptLst>
  <dgm:cxnLst>
    <dgm:cxn modelId="{F93DD502-EFBC-49F4-B599-BC62CF47F0DE}" srcId="{08B7F7C7-3EE3-4049-B4A3-8C08EED8ED6D}" destId="{2EBF86D1-184D-45D2-98F1-B11E51A1F708}" srcOrd="5" destOrd="0" parTransId="{CC882A51-FCD2-4BEA-9B8A-2F2130996849}" sibTransId="{61878DAC-1CA9-4240-B0D0-56A8373AC0CE}"/>
    <dgm:cxn modelId="{1EF69206-38A1-4FFF-8558-01C3F999A6AF}" type="presOf" srcId="{AF04CF99-DF97-42A0-9709-7CED45A583D4}" destId="{E8AD78BC-A95A-4633-A5CE-0A425F4DAAD0}" srcOrd="0" destOrd="0" presId="urn:microsoft.com/office/officeart/2005/8/layout/hList1"/>
    <dgm:cxn modelId="{9FAB4A07-22CF-4BC3-971E-57878E6E9E94}" srcId="{AF04CF99-DF97-42A0-9709-7CED45A583D4}" destId="{0E54280A-B1AA-475E-86BB-EA6B9D076FBA}" srcOrd="0" destOrd="0" parTransId="{E12508BC-3D79-4392-BB45-6A344AF4D584}" sibTransId="{00D9ABDA-547F-495E-B72C-F0C4F8703A08}"/>
    <dgm:cxn modelId="{FDE13909-B1EB-4C3D-A489-74C31F59E5BD}" srcId="{08B7F7C7-3EE3-4049-B4A3-8C08EED8ED6D}" destId="{DF6CF2D1-A37C-45A0-8143-D4410D84AA14}" srcOrd="3" destOrd="0" parTransId="{58D614D7-EC53-4C45-85C1-9AF0292CC845}" sibTransId="{294C8BF0-9BEA-400C-A389-38A7F55F82D0}"/>
    <dgm:cxn modelId="{79B79D0D-2A7E-470B-A536-90B9310B2464}" type="presOf" srcId="{0E54280A-B1AA-475E-86BB-EA6B9D076FBA}" destId="{5602158E-79D5-4908-B023-9962E50BD5DC}" srcOrd="0" destOrd="0" presId="urn:microsoft.com/office/officeart/2005/8/layout/hList1"/>
    <dgm:cxn modelId="{9E273310-FBCA-4D65-AC12-A4C6F1E94F0A}" srcId="{AF04CF99-DF97-42A0-9709-7CED45A583D4}" destId="{6E965647-1DD4-4A4F-815D-258261FA335D}" srcOrd="3" destOrd="0" parTransId="{FA3F264F-3EF3-4A6F-9F5E-D622EE46CC88}" sibTransId="{87D65976-FAA6-4BDF-9A52-E4A70289B151}"/>
    <dgm:cxn modelId="{F8769813-858D-4DAC-BB37-4DD4F86D64DF}" type="presOf" srcId="{CD61C2BA-62E9-428C-A7E7-ED36DC04D63D}" destId="{6E258E89-B2AA-47E9-83E9-0FEEFC5BF0BC}" srcOrd="0" destOrd="0" presId="urn:microsoft.com/office/officeart/2005/8/layout/hList1"/>
    <dgm:cxn modelId="{35AA2917-D036-44FA-84AC-A7DD23E103E1}" srcId="{CD61C2BA-62E9-428C-A7E7-ED36DC04D63D}" destId="{7B17C7B6-D7C8-47CA-B945-6B822E59E27D}" srcOrd="4" destOrd="0" parTransId="{6578104B-B4E8-4D2A-9415-E02A53F68A93}" sibTransId="{E3486998-A713-4F52-9787-B299E0E737F6}"/>
    <dgm:cxn modelId="{D8CD8A17-5F29-46BA-AEB8-C2FAE03CA56F}" type="presOf" srcId="{80EEA495-3277-491C-B123-61512E05E7C7}" destId="{F963569B-DC69-455F-AE95-3BFF70DB3AFF}" srcOrd="0" destOrd="2" presId="urn:microsoft.com/office/officeart/2005/8/layout/hList1"/>
    <dgm:cxn modelId="{305ACB1A-45A6-44AC-93DE-99E0B0C010BB}" type="presOf" srcId="{054923C1-2F4D-487A-92C0-24D6CA378D38}" destId="{F963569B-DC69-455F-AE95-3BFF70DB3AFF}" srcOrd="0" destOrd="0" presId="urn:microsoft.com/office/officeart/2005/8/layout/hList1"/>
    <dgm:cxn modelId="{6D66371E-1189-4876-8446-5FDB55614474}" type="presOf" srcId="{BFB89101-7754-4C40-B1BD-27BE07B364D5}" destId="{76FFF665-482E-4B4D-A8EE-2D4332F72136}" srcOrd="0" destOrd="6" presId="urn:microsoft.com/office/officeart/2005/8/layout/hList1"/>
    <dgm:cxn modelId="{9F724420-2A7C-4BCE-902E-F61A11A7189E}" type="presOf" srcId="{41F7718B-5CBC-437B-805C-6D4B1FE91350}" destId="{76FFF665-482E-4B4D-A8EE-2D4332F72136}" srcOrd="0" destOrd="3" presId="urn:microsoft.com/office/officeart/2005/8/layout/hList1"/>
    <dgm:cxn modelId="{7D375020-828F-4A0E-ADBC-630E2B9211AF}" srcId="{7A5A61E7-9598-4371-98D1-032A52BBA4C5}" destId="{08B7F7C7-3EE3-4049-B4A3-8C08EED8ED6D}" srcOrd="0" destOrd="0" parTransId="{84725E9E-0CD6-4D7C-B8D0-A7DF94B29EC9}" sibTransId="{1E4EDC15-E01E-4CA9-AC73-41D1C047D675}"/>
    <dgm:cxn modelId="{684EA922-F65E-46BC-91CF-C0BC6DCF7BCA}" type="presOf" srcId="{2F4ED5FB-F40E-4692-B425-588617EF3992}" destId="{5602158E-79D5-4908-B023-9962E50BD5DC}" srcOrd="0" destOrd="1" presId="urn:microsoft.com/office/officeart/2005/8/layout/hList1"/>
    <dgm:cxn modelId="{BFD7EC25-9C7C-46CA-9860-FE487B426B70}" type="presOf" srcId="{C1D099C8-F2A4-4123-B547-1037DF9D4B28}" destId="{F963569B-DC69-455F-AE95-3BFF70DB3AFF}" srcOrd="0" destOrd="5" presId="urn:microsoft.com/office/officeart/2005/8/layout/hList1"/>
    <dgm:cxn modelId="{3BB6CD2F-EDDC-4C52-89BE-F95508F8E5BE}" type="presOf" srcId="{B171FCF1-0EEF-4356-9AAD-DA6E915C09F7}" destId="{76FFF665-482E-4B4D-A8EE-2D4332F72136}" srcOrd="0" destOrd="2" presId="urn:microsoft.com/office/officeart/2005/8/layout/hList1"/>
    <dgm:cxn modelId="{EF356536-876F-4E07-A2D9-72AC4B0A02D9}" type="presOf" srcId="{7A5A61E7-9598-4371-98D1-032A52BBA4C5}" destId="{B703D21B-BBFE-491E-8EA3-4FB617CE1F1F}" srcOrd="0" destOrd="0" presId="urn:microsoft.com/office/officeart/2005/8/layout/hList1"/>
    <dgm:cxn modelId="{5FF1973A-1344-4523-B7C6-75B06E0B31A6}" type="presOf" srcId="{438351F3-9D4A-4108-AF8C-CC9788BA22D9}" destId="{F56EE112-6266-4D71-8DA4-CECB2A1E6CE1}" srcOrd="0" destOrd="0" presId="urn:microsoft.com/office/officeart/2005/8/layout/hList1"/>
    <dgm:cxn modelId="{91C4BD3B-7462-476D-B3D5-8B371B29BAC2}" type="presOf" srcId="{7B17C7B6-D7C8-47CA-B945-6B822E59E27D}" destId="{F963569B-DC69-455F-AE95-3BFF70DB3AFF}" srcOrd="0" destOrd="4" presId="urn:microsoft.com/office/officeart/2005/8/layout/hList1"/>
    <dgm:cxn modelId="{67C4983F-D3E4-45D3-8633-870F08610A38}" type="presOf" srcId="{0736489B-5CE0-4DD3-A73D-39A1983ADE4E}" destId="{F963569B-DC69-455F-AE95-3BFF70DB3AFF}" srcOrd="0" destOrd="3" presId="urn:microsoft.com/office/officeart/2005/8/layout/hList1"/>
    <dgm:cxn modelId="{1A1C7040-632A-4C2E-9A1C-83156E138A9E}" srcId="{7A5A61E7-9598-4371-98D1-032A52BBA4C5}" destId="{3E43E8E3-5454-4FCF-8A46-B8E6CF29A921}" srcOrd="2" destOrd="0" parTransId="{610FC721-EB90-41D7-8018-EF396752FCC8}" sibTransId="{A7AA730D-967E-48CC-9853-56A37EC25DF3}"/>
    <dgm:cxn modelId="{85CE3360-1723-4329-A65C-64791DB0829C}" srcId="{08B7F7C7-3EE3-4049-B4A3-8C08EED8ED6D}" destId="{4AE8E2F0-CCD8-4C1D-9013-1FE4402B7757}" srcOrd="2" destOrd="0" parTransId="{1942FC0F-37F2-49F6-A6B1-7B5E3586DECE}" sibTransId="{53AA5D7A-132F-4F50-B464-32449C0E7094}"/>
    <dgm:cxn modelId="{633D0F61-7D73-45B3-8A95-F56AA079DE3F}" type="presOf" srcId="{7B9B6A26-AAAF-4A91-99D2-D9E9AFAD218F}" destId="{76FFF665-482E-4B4D-A8EE-2D4332F72136}" srcOrd="0" destOrd="0" presId="urn:microsoft.com/office/officeart/2005/8/layout/hList1"/>
    <dgm:cxn modelId="{0B879662-6D70-46F8-99B3-7C11A4235147}" srcId="{08B7F7C7-3EE3-4049-B4A3-8C08EED8ED6D}" destId="{603C612C-12B2-4BE0-B560-E7B28120B957}" srcOrd="6" destOrd="0" parTransId="{583970FC-8F81-4864-A861-16883018ACC2}" sibTransId="{AD3F9A47-FA2C-47E6-BCB2-B0CEB1562E37}"/>
    <dgm:cxn modelId="{DE8B5669-2F40-41FF-AAFD-D21532E4F6D4}" type="presOf" srcId="{4AE8E2F0-CCD8-4C1D-9013-1FE4402B7757}" destId="{F56EE112-6266-4D71-8DA4-CECB2A1E6CE1}" srcOrd="0" destOrd="2" presId="urn:microsoft.com/office/officeart/2005/8/layout/hList1"/>
    <dgm:cxn modelId="{4FCBB26B-F273-46E3-85B5-600085C6756A}" srcId="{3E43E8E3-5454-4FCF-8A46-B8E6CF29A921}" destId="{41F7718B-5CBC-437B-805C-6D4B1FE91350}" srcOrd="3" destOrd="0" parTransId="{F5E6EFC4-8A96-4FFB-9065-4183E19CA195}" sibTransId="{46844F0E-2479-4F85-9879-DF3361EF80B8}"/>
    <dgm:cxn modelId="{3D73E574-694E-496D-BFD2-E0EDE78BA465}" srcId="{CD61C2BA-62E9-428C-A7E7-ED36DC04D63D}" destId="{6AFFEBA3-2043-480A-BCAB-EC426EB9F234}" srcOrd="1" destOrd="0" parTransId="{68E43AC6-4B66-4757-B834-43546939F4E9}" sibTransId="{674A2B9E-B514-403F-8E34-3C3E894F7237}"/>
    <dgm:cxn modelId="{FA403C75-EEA1-4A5C-BF4C-51C3EC59E44F}" srcId="{AF04CF99-DF97-42A0-9709-7CED45A583D4}" destId="{F6B5D29F-C0A8-49D0-996D-5604EE5A73E5}" srcOrd="4" destOrd="0" parTransId="{7B0ADC45-F975-4421-A3E6-2648F702DB99}" sibTransId="{606D72B0-9838-46BF-A81A-33E99FB703BB}"/>
    <dgm:cxn modelId="{B4BE9F75-B4D5-4383-AC5B-55220E8CD9F7}" type="presOf" srcId="{3E43E8E3-5454-4FCF-8A46-B8E6CF29A921}" destId="{02B65288-D8F0-4BDE-B6C3-B4D0E72248CC}" srcOrd="0" destOrd="0" presId="urn:microsoft.com/office/officeart/2005/8/layout/hList1"/>
    <dgm:cxn modelId="{7CFF5056-B1BA-4A81-8586-ECE16BAB6EBB}" type="presOf" srcId="{DF6CF2D1-A37C-45A0-8143-D4410D84AA14}" destId="{F56EE112-6266-4D71-8DA4-CECB2A1E6CE1}" srcOrd="0" destOrd="3" presId="urn:microsoft.com/office/officeart/2005/8/layout/hList1"/>
    <dgm:cxn modelId="{F1B83477-8F25-4D2E-A71F-4A3502DB3872}" srcId="{3E43E8E3-5454-4FCF-8A46-B8E6CF29A921}" destId="{90C15CF5-2675-4E41-B143-2554642425CA}" srcOrd="4" destOrd="0" parTransId="{87D06B18-944C-4C42-B51E-694BEE6D7EF7}" sibTransId="{90F56530-4F34-4909-810D-F3013C7FB173}"/>
    <dgm:cxn modelId="{2C78247D-28AD-4FAF-ABDB-072ADB42AB3C}" type="presOf" srcId="{08B7F7C7-3EE3-4049-B4A3-8C08EED8ED6D}" destId="{65C34AAF-AF20-4BAD-864C-96938E5DEE9C}" srcOrd="0" destOrd="0" presId="urn:microsoft.com/office/officeart/2005/8/layout/hList1"/>
    <dgm:cxn modelId="{1146E780-6D43-4F40-B27C-349D805E0642}" type="presOf" srcId="{881F7D9C-A5C0-4CCC-AE45-386DD3094515}" destId="{76FFF665-482E-4B4D-A8EE-2D4332F72136}" srcOrd="0" destOrd="5" presId="urn:microsoft.com/office/officeart/2005/8/layout/hList1"/>
    <dgm:cxn modelId="{EBC8D581-A0F6-4503-B74C-09644062E4E5}" type="presOf" srcId="{6E965647-1DD4-4A4F-815D-258261FA335D}" destId="{5602158E-79D5-4908-B023-9962E50BD5DC}" srcOrd="0" destOrd="3" presId="urn:microsoft.com/office/officeart/2005/8/layout/hList1"/>
    <dgm:cxn modelId="{A0F6F181-6B3C-4EA4-8DBB-CD3F44D022C4}" type="presOf" srcId="{F6B5D29F-C0A8-49D0-996D-5604EE5A73E5}" destId="{5602158E-79D5-4908-B023-9962E50BD5DC}" srcOrd="0" destOrd="4" presId="urn:microsoft.com/office/officeart/2005/8/layout/hList1"/>
    <dgm:cxn modelId="{7FC18D82-13DC-4C9D-B882-F154733FB210}" type="presOf" srcId="{603C612C-12B2-4BE0-B560-E7B28120B957}" destId="{F56EE112-6266-4D71-8DA4-CECB2A1E6CE1}" srcOrd="0" destOrd="6" presId="urn:microsoft.com/office/officeart/2005/8/layout/hList1"/>
    <dgm:cxn modelId="{758C8B85-9E93-4D67-BDF4-3EA183721528}" type="presOf" srcId="{2EBF86D1-184D-45D2-98F1-B11E51A1F708}" destId="{F56EE112-6266-4D71-8DA4-CECB2A1E6CE1}" srcOrd="0" destOrd="5" presId="urn:microsoft.com/office/officeart/2005/8/layout/hList1"/>
    <dgm:cxn modelId="{9A519A87-4493-4143-A967-1AB0FD78E88F}" srcId="{08B7F7C7-3EE3-4049-B4A3-8C08EED8ED6D}" destId="{7E600C78-598E-4589-9310-DCBE37808FE6}" srcOrd="4" destOrd="0" parTransId="{CE807656-ECB7-4E92-97CA-3511C76DBAE0}" sibTransId="{188BD4BE-9AC3-4138-A252-E5FA1D463542}"/>
    <dgm:cxn modelId="{3BE39C88-E719-4610-A2CC-7A9B72F2D543}" srcId="{3E43E8E3-5454-4FCF-8A46-B8E6CF29A921}" destId="{BFB89101-7754-4C40-B1BD-27BE07B364D5}" srcOrd="6" destOrd="0" parTransId="{EFD95CB1-23E2-4B90-B762-D6C8431E3367}" sibTransId="{667714E2-7100-4A61-8010-EDE717600285}"/>
    <dgm:cxn modelId="{7920F68C-D265-4CAB-8F13-EA0E09E0AED9}" srcId="{08B7F7C7-3EE3-4049-B4A3-8C08EED8ED6D}" destId="{0773DC26-AD27-4A81-A978-41A1E721BA99}" srcOrd="1" destOrd="0" parTransId="{E892FB00-7AA2-4A0F-B3DF-DECA34B5D2DE}" sibTransId="{BBC88439-955A-4ED4-B31E-016A3A299AC4}"/>
    <dgm:cxn modelId="{1AD36C8E-F7EC-4219-8F2E-2070EB0BA5A1}" srcId="{AF04CF99-DF97-42A0-9709-7CED45A583D4}" destId="{D4DC9B63-48DA-4843-A8DC-C1A55ECD35A6}" srcOrd="5" destOrd="0" parTransId="{D6D84E30-FB04-4148-9CC6-664AC8392B37}" sibTransId="{2D37FD5D-E023-4C6F-BE07-B83D22C4E064}"/>
    <dgm:cxn modelId="{E684A78F-0524-4DC4-ACA3-460C64949300}" srcId="{3E43E8E3-5454-4FCF-8A46-B8E6CF29A921}" destId="{B171FCF1-0EEF-4356-9AAD-DA6E915C09F7}" srcOrd="2" destOrd="0" parTransId="{A9A51C8F-5494-4C45-A786-213E14BDFF63}" sibTransId="{79D90091-B647-4015-9332-3FCF766BBA81}"/>
    <dgm:cxn modelId="{4004DE98-B193-45A4-B10D-53029D6706C7}" type="presOf" srcId="{90C15CF5-2675-4E41-B143-2554642425CA}" destId="{76FFF665-482E-4B4D-A8EE-2D4332F72136}" srcOrd="0" destOrd="4" presId="urn:microsoft.com/office/officeart/2005/8/layout/hList1"/>
    <dgm:cxn modelId="{50566DA3-42EF-467B-B645-9FE8BAB94CD3}" type="presOf" srcId="{0773DC26-AD27-4A81-A978-41A1E721BA99}" destId="{F56EE112-6266-4D71-8DA4-CECB2A1E6CE1}" srcOrd="0" destOrd="1" presId="urn:microsoft.com/office/officeart/2005/8/layout/hList1"/>
    <dgm:cxn modelId="{599FDFAB-21FF-412C-8E97-A079D9113D0A}" type="presOf" srcId="{6AFFEBA3-2043-480A-BCAB-EC426EB9F234}" destId="{F963569B-DC69-455F-AE95-3BFF70DB3AFF}" srcOrd="0" destOrd="1" presId="urn:microsoft.com/office/officeart/2005/8/layout/hList1"/>
    <dgm:cxn modelId="{360970B1-ADF0-42C4-BCCA-51364D189461}" srcId="{3E43E8E3-5454-4FCF-8A46-B8E6CF29A921}" destId="{7B9B6A26-AAAF-4A91-99D2-D9E9AFAD218F}" srcOrd="0" destOrd="0" parTransId="{FB9333C5-5612-49EE-8276-AEC80981B2D4}" sibTransId="{CB359E56-B5C3-43DD-9880-75E95D921892}"/>
    <dgm:cxn modelId="{9E8120B3-C0AD-469A-BDE1-FBA28D4780F3}" type="presOf" srcId="{E30826FF-CE3E-489E-BAEA-12DCDE46F0FF}" destId="{F56EE112-6266-4D71-8DA4-CECB2A1E6CE1}" srcOrd="0" destOrd="7" presId="urn:microsoft.com/office/officeart/2005/8/layout/hList1"/>
    <dgm:cxn modelId="{89D9F4B4-4BF9-4ECB-86D0-EF40F8FC3ACB}" srcId="{3E43E8E3-5454-4FCF-8A46-B8E6CF29A921}" destId="{881F7D9C-A5C0-4CCC-AE45-386DD3094515}" srcOrd="5" destOrd="0" parTransId="{71026FF9-66DE-4DCE-9A32-497F785C406F}" sibTransId="{BA3E4009-C7B9-4986-BECE-8FB05D8F44DF}"/>
    <dgm:cxn modelId="{8DF96FB5-01CF-41FE-BD63-BFB6D331323E}" srcId="{CD61C2BA-62E9-428C-A7E7-ED36DC04D63D}" destId="{054923C1-2F4D-487A-92C0-24D6CA378D38}" srcOrd="0" destOrd="0" parTransId="{73586666-98DF-4233-99C1-0789636EFD48}" sibTransId="{20F608F9-C691-46F3-9137-EBB2D34DE5B3}"/>
    <dgm:cxn modelId="{540353B9-5FA7-4E49-BD15-015C030F43E9}" srcId="{CD61C2BA-62E9-428C-A7E7-ED36DC04D63D}" destId="{80EEA495-3277-491C-B123-61512E05E7C7}" srcOrd="2" destOrd="0" parTransId="{85146E4D-5119-4792-8619-038500C09AC1}" sibTransId="{94829D57-4E75-4CBE-971C-C2781DD95563}"/>
    <dgm:cxn modelId="{BF06E5C0-BBE0-4F80-B462-CA23D6E9B9E6}" srcId="{CD61C2BA-62E9-428C-A7E7-ED36DC04D63D}" destId="{0736489B-5CE0-4DD3-A73D-39A1983ADE4E}" srcOrd="3" destOrd="0" parTransId="{8B6072D3-20D7-4079-B108-B2652A786BDD}" sibTransId="{1EC07660-61CA-46FF-92D3-E246AE1489FC}"/>
    <dgm:cxn modelId="{5D1021CB-9D53-445B-8D19-3F7314B79ED3}" srcId="{AF04CF99-DF97-42A0-9709-7CED45A583D4}" destId="{40934DAA-EEAD-477F-A891-40C3800D15FB}" srcOrd="2" destOrd="0" parTransId="{59C0E10F-C323-49BB-8B06-6FE9FAC23863}" sibTransId="{74632546-9E6A-4E0C-BB06-BCD5F60C2031}"/>
    <dgm:cxn modelId="{853B6ACC-B824-4A95-9DB8-8BD7239FDE13}" srcId="{7A5A61E7-9598-4371-98D1-032A52BBA4C5}" destId="{AF04CF99-DF97-42A0-9709-7CED45A583D4}" srcOrd="3" destOrd="0" parTransId="{6C5F1C72-2624-4723-9531-162A960D761B}" sibTransId="{F7006356-87EB-4E47-A012-012FCCB9CED7}"/>
    <dgm:cxn modelId="{BCAD8ECD-47F3-450C-9E19-A7AC2485AC7A}" srcId="{7A5A61E7-9598-4371-98D1-032A52BBA4C5}" destId="{CD61C2BA-62E9-428C-A7E7-ED36DC04D63D}" srcOrd="1" destOrd="0" parTransId="{3F59A938-F593-440D-860D-FD2DC2D7FB8C}" sibTransId="{136CD38D-E23F-4F77-9F95-0905E0A01550}"/>
    <dgm:cxn modelId="{0894B0D0-748D-49DD-B4A8-430AEDFD6505}" srcId="{3E43E8E3-5454-4FCF-8A46-B8E6CF29A921}" destId="{90574C79-B2C0-4C54-9C84-67136D731B63}" srcOrd="1" destOrd="0" parTransId="{EFADA3E2-D68C-42D7-BBDE-41C5D202086D}" sibTransId="{2917F9C5-8950-4D7C-8DAC-9A385E41636F}"/>
    <dgm:cxn modelId="{6A503AD5-8754-4F8A-93C1-4DC7E1AD3712}" type="presOf" srcId="{7E600C78-598E-4589-9310-DCBE37808FE6}" destId="{F56EE112-6266-4D71-8DA4-CECB2A1E6CE1}" srcOrd="0" destOrd="4" presId="urn:microsoft.com/office/officeart/2005/8/layout/hList1"/>
    <dgm:cxn modelId="{48BC03DB-7914-4C5C-BB00-B7CFF5BB5B99}" srcId="{AF04CF99-DF97-42A0-9709-7CED45A583D4}" destId="{2F4ED5FB-F40E-4692-B425-588617EF3992}" srcOrd="1" destOrd="0" parTransId="{39C28467-FA84-4338-8A50-417FEF48D496}" sibTransId="{289EA4FE-E6EA-4885-BC17-505E278F5A5A}"/>
    <dgm:cxn modelId="{D1CA73DE-AC80-40CC-89B8-BA20510AC668}" srcId="{CD61C2BA-62E9-428C-A7E7-ED36DC04D63D}" destId="{C1D099C8-F2A4-4123-B547-1037DF9D4B28}" srcOrd="5" destOrd="0" parTransId="{29172F4F-AF37-4935-B701-9500EBD177C4}" sibTransId="{5161E85C-A0B9-486C-8875-73B0F7725AEF}"/>
    <dgm:cxn modelId="{4F4CD3E6-013E-4F84-BCE5-E8C253E6BFBB}" srcId="{08B7F7C7-3EE3-4049-B4A3-8C08EED8ED6D}" destId="{438351F3-9D4A-4108-AF8C-CC9788BA22D9}" srcOrd="0" destOrd="0" parTransId="{BC9E297D-E308-4273-AD98-B43D5E455DF2}" sibTransId="{D7C1C313-DBB5-4EE1-B0D2-469FAE7487C1}"/>
    <dgm:cxn modelId="{003289EC-56FB-4A4C-A079-BA88EE5E9FA9}" srcId="{08B7F7C7-3EE3-4049-B4A3-8C08EED8ED6D}" destId="{E30826FF-CE3E-489E-BAEA-12DCDE46F0FF}" srcOrd="7" destOrd="0" parTransId="{DBB4465E-3A24-4963-9A08-0F77D7C8C494}" sibTransId="{7AFD2554-5FEA-4F45-BB50-E5754C854A36}"/>
    <dgm:cxn modelId="{8E046BF6-5792-4A90-9D13-466CBCEF9DC2}" type="presOf" srcId="{90574C79-B2C0-4C54-9C84-67136D731B63}" destId="{76FFF665-482E-4B4D-A8EE-2D4332F72136}" srcOrd="0" destOrd="1" presId="urn:microsoft.com/office/officeart/2005/8/layout/hList1"/>
    <dgm:cxn modelId="{41296CFC-F6E0-429B-BA3D-EF3ED559162D}" type="presOf" srcId="{40934DAA-EEAD-477F-A891-40C3800D15FB}" destId="{5602158E-79D5-4908-B023-9962E50BD5DC}" srcOrd="0" destOrd="2" presId="urn:microsoft.com/office/officeart/2005/8/layout/hList1"/>
    <dgm:cxn modelId="{A7A2EBFC-8595-4620-9EB4-1CFAA32CE6E2}" type="presOf" srcId="{D4DC9B63-48DA-4843-A8DC-C1A55ECD35A6}" destId="{5602158E-79D5-4908-B023-9962E50BD5DC}" srcOrd="0" destOrd="5" presId="urn:microsoft.com/office/officeart/2005/8/layout/hList1"/>
    <dgm:cxn modelId="{D4683B51-CE6C-4172-AA20-2F373F73A1B7}" type="presParOf" srcId="{B703D21B-BBFE-491E-8EA3-4FB617CE1F1F}" destId="{D62C257E-7832-4B93-A9E1-0B8146848E93}" srcOrd="0" destOrd="0" presId="urn:microsoft.com/office/officeart/2005/8/layout/hList1"/>
    <dgm:cxn modelId="{60CBC6F7-48DA-433C-B367-C5D57D229B69}" type="presParOf" srcId="{D62C257E-7832-4B93-A9E1-0B8146848E93}" destId="{65C34AAF-AF20-4BAD-864C-96938E5DEE9C}" srcOrd="0" destOrd="0" presId="urn:microsoft.com/office/officeart/2005/8/layout/hList1"/>
    <dgm:cxn modelId="{9DCBA603-D3DB-40A0-B5E3-D75A45F1656A}" type="presParOf" srcId="{D62C257E-7832-4B93-A9E1-0B8146848E93}" destId="{F56EE112-6266-4D71-8DA4-CECB2A1E6CE1}" srcOrd="1" destOrd="0" presId="urn:microsoft.com/office/officeart/2005/8/layout/hList1"/>
    <dgm:cxn modelId="{116169BC-E763-422D-B244-3D2969AABE1F}" type="presParOf" srcId="{B703D21B-BBFE-491E-8EA3-4FB617CE1F1F}" destId="{8BD58765-7224-4535-8DEE-D03274D239D6}" srcOrd="1" destOrd="0" presId="urn:microsoft.com/office/officeart/2005/8/layout/hList1"/>
    <dgm:cxn modelId="{8D21B932-D391-4D84-87C8-EA130E076C56}" type="presParOf" srcId="{B703D21B-BBFE-491E-8EA3-4FB617CE1F1F}" destId="{DAC59EBC-DE05-4A55-8167-0748CB172ED4}" srcOrd="2" destOrd="0" presId="urn:microsoft.com/office/officeart/2005/8/layout/hList1"/>
    <dgm:cxn modelId="{EB438845-B067-4F17-B916-B67072D0D4D3}" type="presParOf" srcId="{DAC59EBC-DE05-4A55-8167-0748CB172ED4}" destId="{6E258E89-B2AA-47E9-83E9-0FEEFC5BF0BC}" srcOrd="0" destOrd="0" presId="urn:microsoft.com/office/officeart/2005/8/layout/hList1"/>
    <dgm:cxn modelId="{9743813A-B8D4-4FA0-82D8-C600CBCD44D8}" type="presParOf" srcId="{DAC59EBC-DE05-4A55-8167-0748CB172ED4}" destId="{F963569B-DC69-455F-AE95-3BFF70DB3AFF}" srcOrd="1" destOrd="0" presId="urn:microsoft.com/office/officeart/2005/8/layout/hList1"/>
    <dgm:cxn modelId="{8466E594-6455-4124-A1FB-BA6C39255BDA}" type="presParOf" srcId="{B703D21B-BBFE-491E-8EA3-4FB617CE1F1F}" destId="{38F59D14-7DC0-4BCB-974E-13BA083055D4}" srcOrd="3" destOrd="0" presId="urn:microsoft.com/office/officeart/2005/8/layout/hList1"/>
    <dgm:cxn modelId="{4D66CA93-447C-4913-8524-06BDB14D2771}" type="presParOf" srcId="{B703D21B-BBFE-491E-8EA3-4FB617CE1F1F}" destId="{84B0D4BC-37C7-45A7-939B-7B672886CF49}" srcOrd="4" destOrd="0" presId="urn:microsoft.com/office/officeart/2005/8/layout/hList1"/>
    <dgm:cxn modelId="{DFE6A320-E575-4A7D-BDC6-3E728C4E7BAF}" type="presParOf" srcId="{84B0D4BC-37C7-45A7-939B-7B672886CF49}" destId="{02B65288-D8F0-4BDE-B6C3-B4D0E72248CC}" srcOrd="0" destOrd="0" presId="urn:microsoft.com/office/officeart/2005/8/layout/hList1"/>
    <dgm:cxn modelId="{E1B11B61-F5EC-45B9-89E0-E5E47D59BFFB}" type="presParOf" srcId="{84B0D4BC-37C7-45A7-939B-7B672886CF49}" destId="{76FFF665-482E-4B4D-A8EE-2D4332F72136}" srcOrd="1" destOrd="0" presId="urn:microsoft.com/office/officeart/2005/8/layout/hList1"/>
    <dgm:cxn modelId="{33A31D2B-B004-49B9-81AF-6C492CBA082A}" type="presParOf" srcId="{B703D21B-BBFE-491E-8EA3-4FB617CE1F1F}" destId="{6FD69568-A0EE-4EA0-A5BB-43A2A64231F0}" srcOrd="5" destOrd="0" presId="urn:microsoft.com/office/officeart/2005/8/layout/hList1"/>
    <dgm:cxn modelId="{D438C690-E989-4EAD-9A09-DDFF563B636C}" type="presParOf" srcId="{B703D21B-BBFE-491E-8EA3-4FB617CE1F1F}" destId="{EA935DC2-A0EF-4564-818F-75B3E3D40E94}" srcOrd="6" destOrd="0" presId="urn:microsoft.com/office/officeart/2005/8/layout/hList1"/>
    <dgm:cxn modelId="{40EB3CA4-268C-4994-87BD-AA756D5A2586}" type="presParOf" srcId="{EA935DC2-A0EF-4564-818F-75B3E3D40E94}" destId="{E8AD78BC-A95A-4633-A5CE-0A425F4DAAD0}" srcOrd="0" destOrd="0" presId="urn:microsoft.com/office/officeart/2005/8/layout/hList1"/>
    <dgm:cxn modelId="{2C912EDD-480E-427F-96BE-D167AAB0955B}" type="presParOf" srcId="{EA935DC2-A0EF-4564-818F-75B3E3D40E94}" destId="{5602158E-79D5-4908-B023-9962E50BD5D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EBE65F-CEE5-40C5-AAF7-5451DEE9882B}" type="doc">
      <dgm:prSet loTypeId="urn:microsoft.com/office/officeart/2005/8/layout/target3" loCatId="list" qsTypeId="urn:microsoft.com/office/officeart/2005/8/quickstyle/simple1" qsCatId="simple" csTypeId="urn:microsoft.com/office/officeart/2005/8/colors/accent6_1" csCatId="accent6" phldr="1"/>
      <dgm:spPr/>
      <dgm:t>
        <a:bodyPr/>
        <a:lstStyle/>
        <a:p>
          <a:endParaRPr lang="lv-LV"/>
        </a:p>
      </dgm:t>
    </dgm:pt>
    <dgm:pt modelId="{936E4D47-B29A-4909-9D9F-A96861E1E8FF}">
      <dgm:prSet phldrT="[Text]" custT="1"/>
      <dgm:spPr/>
      <dgm:t>
        <a:bodyPr/>
        <a:lstStyle/>
        <a:p>
          <a:pPr algn="just">
            <a:buFont typeface="+mj-lt"/>
            <a:buAutoNum type="arabicPeriod"/>
          </a:pPr>
          <a:r>
            <a:rPr lang="lv-LV" sz="2400" b="0" i="0" u="none" strike="noStrike" baseline="0" dirty="0">
              <a:latin typeface="+mj-lt"/>
            </a:rPr>
            <a:t>1. Konkurētspējīga un efektīva uzņēmējdarbība lauksaimniecībā, radot augstāku pievienoto vērtību tautsaimniecībai.</a:t>
          </a:r>
          <a:endParaRPr lang="lv-LV" sz="2400" dirty="0">
            <a:latin typeface="+mj-lt"/>
          </a:endParaRPr>
        </a:p>
      </dgm:t>
    </dgm:pt>
    <dgm:pt modelId="{377BEE66-405B-45BA-BCC8-3F34A9A8478D}" type="parTrans" cxnId="{DB8A55D7-BE6F-45D2-B971-E32E3B9B56E4}">
      <dgm:prSet/>
      <dgm:spPr/>
      <dgm:t>
        <a:bodyPr/>
        <a:lstStyle/>
        <a:p>
          <a:pPr algn="just"/>
          <a:endParaRPr lang="lv-LV" sz="2400"/>
        </a:p>
      </dgm:t>
    </dgm:pt>
    <dgm:pt modelId="{F5D07416-08F6-4D46-AA68-E5BE94858146}" type="sibTrans" cxnId="{DB8A55D7-BE6F-45D2-B971-E32E3B9B56E4}">
      <dgm:prSet/>
      <dgm:spPr/>
      <dgm:t>
        <a:bodyPr/>
        <a:lstStyle/>
        <a:p>
          <a:pPr algn="just"/>
          <a:endParaRPr lang="lv-LV" sz="2400"/>
        </a:p>
      </dgm:t>
    </dgm:pt>
    <dgm:pt modelId="{7E160233-16A9-4D1B-85F6-6C4406A32EFF}">
      <dgm:prSet phldrT="[Text]" custT="1"/>
      <dgm:spPr/>
      <dgm:t>
        <a:bodyPr/>
        <a:lstStyle/>
        <a:p>
          <a:pPr algn="just">
            <a:buFont typeface="+mj-lt"/>
            <a:buAutoNum type="arabicPeriod"/>
          </a:pPr>
          <a:r>
            <a:rPr lang="lv-LV" sz="2400" b="0" i="0" u="none" strike="noStrike" baseline="0" dirty="0">
              <a:latin typeface="+mj-lt"/>
            </a:rPr>
            <a:t>2. Tirgus pieejamības un eksportspējas stiprināšana.</a:t>
          </a:r>
          <a:endParaRPr lang="lv-LV" sz="2400" dirty="0">
            <a:latin typeface="+mj-lt"/>
          </a:endParaRPr>
        </a:p>
      </dgm:t>
    </dgm:pt>
    <dgm:pt modelId="{F1726604-32C6-42F4-B680-A633FE7B0ADE}" type="parTrans" cxnId="{A5CA1E59-C15B-472E-8442-7A4F7D64FC56}">
      <dgm:prSet/>
      <dgm:spPr/>
      <dgm:t>
        <a:bodyPr/>
        <a:lstStyle/>
        <a:p>
          <a:pPr algn="just"/>
          <a:endParaRPr lang="lv-LV" sz="2400"/>
        </a:p>
      </dgm:t>
    </dgm:pt>
    <dgm:pt modelId="{AF4559F0-3535-4CEC-A30B-570FD349CBB1}" type="sibTrans" cxnId="{A5CA1E59-C15B-472E-8442-7A4F7D64FC56}">
      <dgm:prSet/>
      <dgm:spPr/>
      <dgm:t>
        <a:bodyPr/>
        <a:lstStyle/>
        <a:p>
          <a:pPr algn="just"/>
          <a:endParaRPr lang="lv-LV" sz="2400"/>
        </a:p>
      </dgm:t>
    </dgm:pt>
    <dgm:pt modelId="{0876F5BF-20EC-4B91-A9BD-B193977A6DC5}">
      <dgm:prSet phldrT="[Text]" custT="1"/>
      <dgm:spPr/>
      <dgm:t>
        <a:bodyPr/>
        <a:lstStyle/>
        <a:p>
          <a:pPr algn="just">
            <a:buFont typeface="+mj-lt"/>
            <a:buAutoNum type="arabicPeriod"/>
          </a:pPr>
          <a:r>
            <a:rPr lang="lv-LV" sz="2400" b="0" i="0" u="none" strike="noStrike" baseline="0" dirty="0">
              <a:latin typeface="+mj-lt"/>
            </a:rPr>
            <a:t>3. Efektīva un ilgtspējīga nacionālo resursu izmantošana.</a:t>
          </a:r>
          <a:endParaRPr lang="lv-LV" sz="2400" dirty="0">
            <a:latin typeface="+mj-lt"/>
          </a:endParaRPr>
        </a:p>
      </dgm:t>
    </dgm:pt>
    <dgm:pt modelId="{F164305B-6C44-45E8-93C0-38DBC2E792B2}" type="parTrans" cxnId="{F51E846C-9A42-46DF-9FFC-D11D911BB7EE}">
      <dgm:prSet/>
      <dgm:spPr/>
      <dgm:t>
        <a:bodyPr/>
        <a:lstStyle/>
        <a:p>
          <a:pPr algn="just"/>
          <a:endParaRPr lang="lv-LV" sz="2400"/>
        </a:p>
      </dgm:t>
    </dgm:pt>
    <dgm:pt modelId="{D2F4ED51-D016-4362-9127-8ACD6FF0A6BC}" type="sibTrans" cxnId="{F51E846C-9A42-46DF-9FFC-D11D911BB7EE}">
      <dgm:prSet/>
      <dgm:spPr/>
      <dgm:t>
        <a:bodyPr/>
        <a:lstStyle/>
        <a:p>
          <a:pPr algn="just"/>
          <a:endParaRPr lang="lv-LV" sz="2400"/>
        </a:p>
      </dgm:t>
    </dgm:pt>
    <dgm:pt modelId="{BA3C8967-3C94-498E-9F77-E18FCC961364}">
      <dgm:prSet phldrT="[Text]" custT="1"/>
      <dgm:spPr/>
      <dgm:t>
        <a:bodyPr/>
        <a:lstStyle/>
        <a:p>
          <a:pPr algn="just"/>
          <a:r>
            <a:rPr lang="lv-LV" sz="2400" b="0" i="0" u="none" strike="noStrike" baseline="0" dirty="0">
              <a:latin typeface="+mj-lt"/>
            </a:rPr>
            <a:t>4. Risku vadība ar līdzsvarotu atbildību.</a:t>
          </a:r>
          <a:endParaRPr lang="lv-LV" sz="2400" b="0" dirty="0">
            <a:latin typeface="+mj-lt"/>
          </a:endParaRPr>
        </a:p>
      </dgm:t>
    </dgm:pt>
    <dgm:pt modelId="{9080C33B-8CC7-433C-9F01-A922805DA5B5}" type="parTrans" cxnId="{C0BEF2C8-546D-41C4-BF38-6BF454948CC5}">
      <dgm:prSet/>
      <dgm:spPr/>
      <dgm:t>
        <a:bodyPr/>
        <a:lstStyle/>
        <a:p>
          <a:pPr algn="just"/>
          <a:endParaRPr lang="lv-LV" sz="2400"/>
        </a:p>
      </dgm:t>
    </dgm:pt>
    <dgm:pt modelId="{354BB9F4-9138-44FB-AD2F-46640AD7D6A4}" type="sibTrans" cxnId="{C0BEF2C8-546D-41C4-BF38-6BF454948CC5}">
      <dgm:prSet/>
      <dgm:spPr/>
      <dgm:t>
        <a:bodyPr/>
        <a:lstStyle/>
        <a:p>
          <a:pPr algn="just"/>
          <a:endParaRPr lang="lv-LV" sz="2400"/>
        </a:p>
      </dgm:t>
    </dgm:pt>
    <dgm:pt modelId="{7EC1E705-D204-4C41-A55F-71ABC04BC942}" type="pres">
      <dgm:prSet presAssocID="{93EBE65F-CEE5-40C5-AAF7-5451DEE9882B}" presName="Name0" presStyleCnt="0">
        <dgm:presLayoutVars>
          <dgm:chMax val="7"/>
          <dgm:dir/>
          <dgm:animLvl val="lvl"/>
          <dgm:resizeHandles val="exact"/>
        </dgm:presLayoutVars>
      </dgm:prSet>
      <dgm:spPr/>
    </dgm:pt>
    <dgm:pt modelId="{CE8B7FCF-C7CF-4409-92B5-0E750D1EE711}" type="pres">
      <dgm:prSet presAssocID="{936E4D47-B29A-4909-9D9F-A96861E1E8FF}" presName="circle1" presStyleLbl="node1" presStyleIdx="0" presStyleCnt="4"/>
      <dgm:spPr/>
    </dgm:pt>
    <dgm:pt modelId="{E9EA706A-CC06-45B6-A16E-97A3FE64DF53}" type="pres">
      <dgm:prSet presAssocID="{936E4D47-B29A-4909-9D9F-A96861E1E8FF}" presName="space" presStyleCnt="0"/>
      <dgm:spPr/>
    </dgm:pt>
    <dgm:pt modelId="{C873F6BE-5253-435E-A653-002DDFF028DD}" type="pres">
      <dgm:prSet presAssocID="{936E4D47-B29A-4909-9D9F-A96861E1E8FF}" presName="rect1" presStyleLbl="alignAcc1" presStyleIdx="0" presStyleCnt="4"/>
      <dgm:spPr/>
    </dgm:pt>
    <dgm:pt modelId="{EE0840C7-EDCC-4B83-B70B-772BC516DDBE}" type="pres">
      <dgm:prSet presAssocID="{7E160233-16A9-4D1B-85F6-6C4406A32EFF}" presName="vertSpace2" presStyleLbl="node1" presStyleIdx="0" presStyleCnt="4"/>
      <dgm:spPr/>
    </dgm:pt>
    <dgm:pt modelId="{91371688-60BE-477F-B33E-96D9FBC22E5B}" type="pres">
      <dgm:prSet presAssocID="{7E160233-16A9-4D1B-85F6-6C4406A32EFF}" presName="circle2" presStyleLbl="node1" presStyleIdx="1" presStyleCnt="4"/>
      <dgm:spPr/>
    </dgm:pt>
    <dgm:pt modelId="{418BAFEB-FECA-42F3-9745-845950D43667}" type="pres">
      <dgm:prSet presAssocID="{7E160233-16A9-4D1B-85F6-6C4406A32EFF}" presName="rect2" presStyleLbl="alignAcc1" presStyleIdx="1" presStyleCnt="4"/>
      <dgm:spPr/>
    </dgm:pt>
    <dgm:pt modelId="{862373AB-76B7-4B5C-9C4F-61003ABDC53A}" type="pres">
      <dgm:prSet presAssocID="{0876F5BF-20EC-4B91-A9BD-B193977A6DC5}" presName="vertSpace3" presStyleLbl="node1" presStyleIdx="1" presStyleCnt="4"/>
      <dgm:spPr/>
    </dgm:pt>
    <dgm:pt modelId="{C9ABBBEE-6965-4368-AF75-800B04065659}" type="pres">
      <dgm:prSet presAssocID="{0876F5BF-20EC-4B91-A9BD-B193977A6DC5}" presName="circle3" presStyleLbl="node1" presStyleIdx="2" presStyleCnt="4"/>
      <dgm:spPr/>
    </dgm:pt>
    <dgm:pt modelId="{0886F792-863D-4577-82A4-4F3811263CC5}" type="pres">
      <dgm:prSet presAssocID="{0876F5BF-20EC-4B91-A9BD-B193977A6DC5}" presName="rect3" presStyleLbl="alignAcc1" presStyleIdx="2" presStyleCnt="4"/>
      <dgm:spPr/>
    </dgm:pt>
    <dgm:pt modelId="{DAAF7BCF-783D-45C9-A44F-CF404A6D8575}" type="pres">
      <dgm:prSet presAssocID="{BA3C8967-3C94-498E-9F77-E18FCC961364}" presName="vertSpace4" presStyleLbl="node1" presStyleIdx="2" presStyleCnt="4"/>
      <dgm:spPr/>
    </dgm:pt>
    <dgm:pt modelId="{2550D27E-E454-40D9-B2D8-B61DB16B57ED}" type="pres">
      <dgm:prSet presAssocID="{BA3C8967-3C94-498E-9F77-E18FCC961364}" presName="circle4" presStyleLbl="node1" presStyleIdx="3" presStyleCnt="4"/>
      <dgm:spPr/>
    </dgm:pt>
    <dgm:pt modelId="{C72D7D69-AE47-4408-BCC6-78936B03386B}" type="pres">
      <dgm:prSet presAssocID="{BA3C8967-3C94-498E-9F77-E18FCC961364}" presName="rect4" presStyleLbl="alignAcc1" presStyleIdx="3" presStyleCnt="4"/>
      <dgm:spPr/>
    </dgm:pt>
    <dgm:pt modelId="{38668FDE-BC33-4695-9F4F-2FC0F254C30B}" type="pres">
      <dgm:prSet presAssocID="{936E4D47-B29A-4909-9D9F-A96861E1E8FF}" presName="rect1ParTxNoCh" presStyleLbl="alignAcc1" presStyleIdx="3" presStyleCnt="4">
        <dgm:presLayoutVars>
          <dgm:chMax val="1"/>
          <dgm:bulletEnabled val="1"/>
        </dgm:presLayoutVars>
      </dgm:prSet>
      <dgm:spPr/>
    </dgm:pt>
    <dgm:pt modelId="{55F138FB-87A2-4726-8C7B-837A64A92321}" type="pres">
      <dgm:prSet presAssocID="{7E160233-16A9-4D1B-85F6-6C4406A32EFF}" presName="rect2ParTxNoCh" presStyleLbl="alignAcc1" presStyleIdx="3" presStyleCnt="4">
        <dgm:presLayoutVars>
          <dgm:chMax val="1"/>
          <dgm:bulletEnabled val="1"/>
        </dgm:presLayoutVars>
      </dgm:prSet>
      <dgm:spPr/>
    </dgm:pt>
    <dgm:pt modelId="{F0A0661A-F23D-414A-9DCD-685FD7BE405A}" type="pres">
      <dgm:prSet presAssocID="{0876F5BF-20EC-4B91-A9BD-B193977A6DC5}" presName="rect3ParTxNoCh" presStyleLbl="alignAcc1" presStyleIdx="3" presStyleCnt="4">
        <dgm:presLayoutVars>
          <dgm:chMax val="1"/>
          <dgm:bulletEnabled val="1"/>
        </dgm:presLayoutVars>
      </dgm:prSet>
      <dgm:spPr/>
    </dgm:pt>
    <dgm:pt modelId="{05569F04-66CE-4D16-882C-3C116663B7A4}" type="pres">
      <dgm:prSet presAssocID="{BA3C8967-3C94-498E-9F77-E18FCC961364}" presName="rect4ParTxNoCh" presStyleLbl="alignAcc1" presStyleIdx="3" presStyleCnt="4">
        <dgm:presLayoutVars>
          <dgm:chMax val="1"/>
          <dgm:bulletEnabled val="1"/>
        </dgm:presLayoutVars>
      </dgm:prSet>
      <dgm:spPr/>
    </dgm:pt>
  </dgm:ptLst>
  <dgm:cxnLst>
    <dgm:cxn modelId="{BDD40919-C4AE-4B26-8DD7-D00879B01C6C}" type="presOf" srcId="{0876F5BF-20EC-4B91-A9BD-B193977A6DC5}" destId="{F0A0661A-F23D-414A-9DCD-685FD7BE405A}" srcOrd="1" destOrd="0" presId="urn:microsoft.com/office/officeart/2005/8/layout/target3"/>
    <dgm:cxn modelId="{34EBAC2A-110B-4630-8425-5E3D96FA46B8}" type="presOf" srcId="{936E4D47-B29A-4909-9D9F-A96861E1E8FF}" destId="{C873F6BE-5253-435E-A653-002DDFF028DD}" srcOrd="0" destOrd="0" presId="urn:microsoft.com/office/officeart/2005/8/layout/target3"/>
    <dgm:cxn modelId="{5A239F3D-F9FF-40EB-8CD9-152146555085}" type="presOf" srcId="{93EBE65F-CEE5-40C5-AAF7-5451DEE9882B}" destId="{7EC1E705-D204-4C41-A55F-71ABC04BC942}" srcOrd="0" destOrd="0" presId="urn:microsoft.com/office/officeart/2005/8/layout/target3"/>
    <dgm:cxn modelId="{D4483562-E61A-4A55-BBC5-D4AD91DC4ADD}" type="presOf" srcId="{7E160233-16A9-4D1B-85F6-6C4406A32EFF}" destId="{55F138FB-87A2-4726-8C7B-837A64A92321}" srcOrd="1" destOrd="0" presId="urn:microsoft.com/office/officeart/2005/8/layout/target3"/>
    <dgm:cxn modelId="{E4A1F665-B435-4D30-BA92-D9E3E3ACE966}" type="presOf" srcId="{BA3C8967-3C94-498E-9F77-E18FCC961364}" destId="{C72D7D69-AE47-4408-BCC6-78936B03386B}" srcOrd="0" destOrd="0" presId="urn:microsoft.com/office/officeart/2005/8/layout/target3"/>
    <dgm:cxn modelId="{F51E846C-9A42-46DF-9FFC-D11D911BB7EE}" srcId="{93EBE65F-CEE5-40C5-AAF7-5451DEE9882B}" destId="{0876F5BF-20EC-4B91-A9BD-B193977A6DC5}" srcOrd="2" destOrd="0" parTransId="{F164305B-6C44-45E8-93C0-38DBC2E792B2}" sibTransId="{D2F4ED51-D016-4362-9127-8ACD6FF0A6BC}"/>
    <dgm:cxn modelId="{A5CA1E59-C15B-472E-8442-7A4F7D64FC56}" srcId="{93EBE65F-CEE5-40C5-AAF7-5451DEE9882B}" destId="{7E160233-16A9-4D1B-85F6-6C4406A32EFF}" srcOrd="1" destOrd="0" parTransId="{F1726604-32C6-42F4-B680-A633FE7B0ADE}" sibTransId="{AF4559F0-3535-4CEC-A30B-570FD349CBB1}"/>
    <dgm:cxn modelId="{87EB4D85-8960-4F8D-9246-39A4B0F042DC}" type="presOf" srcId="{7E160233-16A9-4D1B-85F6-6C4406A32EFF}" destId="{418BAFEB-FECA-42F3-9745-845950D43667}" srcOrd="0" destOrd="0" presId="urn:microsoft.com/office/officeart/2005/8/layout/target3"/>
    <dgm:cxn modelId="{B414D2A2-86E8-490C-9A79-9CA46B3DE4B4}" type="presOf" srcId="{BA3C8967-3C94-498E-9F77-E18FCC961364}" destId="{05569F04-66CE-4D16-882C-3C116663B7A4}" srcOrd="1" destOrd="0" presId="urn:microsoft.com/office/officeart/2005/8/layout/target3"/>
    <dgm:cxn modelId="{89C0BAC5-9263-4264-8270-9A6768DAF61C}" type="presOf" srcId="{936E4D47-B29A-4909-9D9F-A96861E1E8FF}" destId="{38668FDE-BC33-4695-9F4F-2FC0F254C30B}" srcOrd="1" destOrd="0" presId="urn:microsoft.com/office/officeart/2005/8/layout/target3"/>
    <dgm:cxn modelId="{C0BEF2C8-546D-41C4-BF38-6BF454948CC5}" srcId="{93EBE65F-CEE5-40C5-AAF7-5451DEE9882B}" destId="{BA3C8967-3C94-498E-9F77-E18FCC961364}" srcOrd="3" destOrd="0" parTransId="{9080C33B-8CC7-433C-9F01-A922805DA5B5}" sibTransId="{354BB9F4-9138-44FB-AD2F-46640AD7D6A4}"/>
    <dgm:cxn modelId="{9C7B26D4-3C17-4C4D-A595-C74B41FE10D0}" type="presOf" srcId="{0876F5BF-20EC-4B91-A9BD-B193977A6DC5}" destId="{0886F792-863D-4577-82A4-4F3811263CC5}" srcOrd="0" destOrd="0" presId="urn:microsoft.com/office/officeart/2005/8/layout/target3"/>
    <dgm:cxn modelId="{DB8A55D7-BE6F-45D2-B971-E32E3B9B56E4}" srcId="{93EBE65F-CEE5-40C5-AAF7-5451DEE9882B}" destId="{936E4D47-B29A-4909-9D9F-A96861E1E8FF}" srcOrd="0" destOrd="0" parTransId="{377BEE66-405B-45BA-BCC8-3F34A9A8478D}" sibTransId="{F5D07416-08F6-4D46-AA68-E5BE94858146}"/>
    <dgm:cxn modelId="{A55D9412-2597-40E7-BF4B-613C9B97FC9F}" type="presParOf" srcId="{7EC1E705-D204-4C41-A55F-71ABC04BC942}" destId="{CE8B7FCF-C7CF-4409-92B5-0E750D1EE711}" srcOrd="0" destOrd="0" presId="urn:microsoft.com/office/officeart/2005/8/layout/target3"/>
    <dgm:cxn modelId="{20116096-04DD-40D3-B425-FBA32748E3EB}" type="presParOf" srcId="{7EC1E705-D204-4C41-A55F-71ABC04BC942}" destId="{E9EA706A-CC06-45B6-A16E-97A3FE64DF53}" srcOrd="1" destOrd="0" presId="urn:microsoft.com/office/officeart/2005/8/layout/target3"/>
    <dgm:cxn modelId="{4C69CD29-F565-4104-9678-D88778DB69A5}" type="presParOf" srcId="{7EC1E705-D204-4C41-A55F-71ABC04BC942}" destId="{C873F6BE-5253-435E-A653-002DDFF028DD}" srcOrd="2" destOrd="0" presId="urn:microsoft.com/office/officeart/2005/8/layout/target3"/>
    <dgm:cxn modelId="{ADB3FB61-44FD-4404-80B4-D6913E1245CC}" type="presParOf" srcId="{7EC1E705-D204-4C41-A55F-71ABC04BC942}" destId="{EE0840C7-EDCC-4B83-B70B-772BC516DDBE}" srcOrd="3" destOrd="0" presId="urn:microsoft.com/office/officeart/2005/8/layout/target3"/>
    <dgm:cxn modelId="{A7EFFF6A-8B47-4A3C-80A2-1C4346A711AA}" type="presParOf" srcId="{7EC1E705-D204-4C41-A55F-71ABC04BC942}" destId="{91371688-60BE-477F-B33E-96D9FBC22E5B}" srcOrd="4" destOrd="0" presId="urn:microsoft.com/office/officeart/2005/8/layout/target3"/>
    <dgm:cxn modelId="{8540D890-BD7D-4BD8-9384-9541475CA0F2}" type="presParOf" srcId="{7EC1E705-D204-4C41-A55F-71ABC04BC942}" destId="{418BAFEB-FECA-42F3-9745-845950D43667}" srcOrd="5" destOrd="0" presId="urn:microsoft.com/office/officeart/2005/8/layout/target3"/>
    <dgm:cxn modelId="{29478000-CA88-4CD6-8076-004C87F5D733}" type="presParOf" srcId="{7EC1E705-D204-4C41-A55F-71ABC04BC942}" destId="{862373AB-76B7-4B5C-9C4F-61003ABDC53A}" srcOrd="6" destOrd="0" presId="urn:microsoft.com/office/officeart/2005/8/layout/target3"/>
    <dgm:cxn modelId="{94C7CCEF-109D-4376-9786-ABCAC665F297}" type="presParOf" srcId="{7EC1E705-D204-4C41-A55F-71ABC04BC942}" destId="{C9ABBBEE-6965-4368-AF75-800B04065659}" srcOrd="7" destOrd="0" presId="urn:microsoft.com/office/officeart/2005/8/layout/target3"/>
    <dgm:cxn modelId="{393E841A-8628-473C-9FE3-7E28FE253D18}" type="presParOf" srcId="{7EC1E705-D204-4C41-A55F-71ABC04BC942}" destId="{0886F792-863D-4577-82A4-4F3811263CC5}" srcOrd="8" destOrd="0" presId="urn:microsoft.com/office/officeart/2005/8/layout/target3"/>
    <dgm:cxn modelId="{458CF3EC-BC48-4CD5-B5FC-5E7294013FD9}" type="presParOf" srcId="{7EC1E705-D204-4C41-A55F-71ABC04BC942}" destId="{DAAF7BCF-783D-45C9-A44F-CF404A6D8575}" srcOrd="9" destOrd="0" presId="urn:microsoft.com/office/officeart/2005/8/layout/target3"/>
    <dgm:cxn modelId="{884594C2-3C60-46EF-83A6-DA6DB64BB571}" type="presParOf" srcId="{7EC1E705-D204-4C41-A55F-71ABC04BC942}" destId="{2550D27E-E454-40D9-B2D8-B61DB16B57ED}" srcOrd="10" destOrd="0" presId="urn:microsoft.com/office/officeart/2005/8/layout/target3"/>
    <dgm:cxn modelId="{F884FB2F-DDBD-438F-A448-8B42A4A7F311}" type="presParOf" srcId="{7EC1E705-D204-4C41-A55F-71ABC04BC942}" destId="{C72D7D69-AE47-4408-BCC6-78936B03386B}" srcOrd="11" destOrd="0" presId="urn:microsoft.com/office/officeart/2005/8/layout/target3"/>
    <dgm:cxn modelId="{7D3F25A7-909A-4EEB-A2BA-53278C14214B}" type="presParOf" srcId="{7EC1E705-D204-4C41-A55F-71ABC04BC942}" destId="{38668FDE-BC33-4695-9F4F-2FC0F254C30B}" srcOrd="12" destOrd="0" presId="urn:microsoft.com/office/officeart/2005/8/layout/target3"/>
    <dgm:cxn modelId="{7F344ED0-D5C9-4C22-9E0D-3810A730E018}" type="presParOf" srcId="{7EC1E705-D204-4C41-A55F-71ABC04BC942}" destId="{55F138FB-87A2-4726-8C7B-837A64A92321}" srcOrd="13" destOrd="0" presId="urn:microsoft.com/office/officeart/2005/8/layout/target3"/>
    <dgm:cxn modelId="{D86D62E7-0566-4080-A7A4-4E1478498A96}" type="presParOf" srcId="{7EC1E705-D204-4C41-A55F-71ABC04BC942}" destId="{F0A0661A-F23D-414A-9DCD-685FD7BE405A}" srcOrd="14" destOrd="0" presId="urn:microsoft.com/office/officeart/2005/8/layout/target3"/>
    <dgm:cxn modelId="{71D48EDC-2EDD-433C-8B81-BC7D86E39ED0}" type="presParOf" srcId="{7EC1E705-D204-4C41-A55F-71ABC04BC942}" destId="{05569F04-66CE-4D16-882C-3C116663B7A4}" srcOrd="15"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C34AAF-AF20-4BAD-864C-96938E5DEE9C}">
      <dsp:nvSpPr>
        <dsp:cNvPr id="0" name=""/>
        <dsp:cNvSpPr/>
      </dsp:nvSpPr>
      <dsp:spPr>
        <a:xfrm>
          <a:off x="4058" y="1543"/>
          <a:ext cx="2440588" cy="904605"/>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lv-LV" sz="1800" b="1" kern="1200" dirty="0">
              <a:latin typeface="+mj-lt"/>
            </a:rPr>
            <a:t>Lauksaimniecības postījumu mazināšana fonds</a:t>
          </a:r>
        </a:p>
      </dsp:txBody>
      <dsp:txXfrm>
        <a:off x="4058" y="1543"/>
        <a:ext cx="2440588" cy="904605"/>
      </dsp:txXfrm>
    </dsp:sp>
    <dsp:sp modelId="{F56EE112-6266-4D71-8DA4-CECB2A1E6CE1}">
      <dsp:nvSpPr>
        <dsp:cNvPr id="0" name=""/>
        <dsp:cNvSpPr/>
      </dsp:nvSpPr>
      <dsp:spPr>
        <a:xfrm>
          <a:off x="4058" y="906149"/>
          <a:ext cx="2440588" cy="4765320"/>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lv-LV" sz="1400" b="1" kern="1200" dirty="0">
              <a:latin typeface="+mj-lt"/>
            </a:rPr>
            <a:t>Kopš 2012.g.</a:t>
          </a:r>
        </a:p>
        <a:p>
          <a:pPr marL="114300" lvl="1" indent="-114300" algn="l" defTabSz="622300">
            <a:lnSpc>
              <a:spcPct val="90000"/>
            </a:lnSpc>
            <a:spcBef>
              <a:spcPct val="0"/>
            </a:spcBef>
            <a:spcAft>
              <a:spcPct val="15000"/>
            </a:spcAft>
            <a:buChar char="•"/>
          </a:pPr>
          <a:r>
            <a:rPr lang="lv-LV" sz="1400" b="1" kern="1200" dirty="0">
              <a:latin typeface="+mj-lt"/>
            </a:rPr>
            <a:t>Ar likumu noteikts 58 000 dalībniekiem</a:t>
          </a:r>
        </a:p>
        <a:p>
          <a:pPr marL="114300" lvl="1" indent="-114300" algn="l" defTabSz="622300">
            <a:lnSpc>
              <a:spcPct val="90000"/>
            </a:lnSpc>
            <a:spcBef>
              <a:spcPct val="0"/>
            </a:spcBef>
            <a:spcAft>
              <a:spcPct val="15000"/>
            </a:spcAft>
            <a:buChar char="•"/>
          </a:pPr>
          <a:r>
            <a:rPr lang="lv-LV" sz="1400" kern="1200" dirty="0">
              <a:latin typeface="+mj-lt"/>
            </a:rPr>
            <a:t>Brīvprātīga piekļuve 19 000 dalībniekiem</a:t>
          </a:r>
        </a:p>
        <a:p>
          <a:pPr marL="114300" lvl="1" indent="-114300" algn="l" defTabSz="622300">
            <a:lnSpc>
              <a:spcPct val="90000"/>
            </a:lnSpc>
            <a:spcBef>
              <a:spcPct val="0"/>
            </a:spcBef>
            <a:spcAft>
              <a:spcPct val="15000"/>
            </a:spcAft>
            <a:buChar char="•"/>
          </a:pPr>
          <a:r>
            <a:rPr lang="lv-LV" sz="1400" b="1" kern="1200" dirty="0">
              <a:latin typeface="+mj-lt"/>
            </a:rPr>
            <a:t>Finansējuma apmērs 60 </a:t>
          </a:r>
          <a:r>
            <a:rPr lang="lv-LV" sz="1400" b="1" kern="1200" dirty="0" err="1">
              <a:latin typeface="+mj-lt"/>
            </a:rPr>
            <a:t>milj.</a:t>
          </a:r>
          <a:r>
            <a:rPr lang="lv-LV" sz="1400" b="1" i="1" kern="1200" dirty="0" err="1">
              <a:latin typeface="+mj-lt"/>
            </a:rPr>
            <a:t>euro</a:t>
          </a:r>
          <a:r>
            <a:rPr lang="lv-LV" sz="1400" b="1" kern="1200" dirty="0">
              <a:latin typeface="+mj-lt"/>
            </a:rPr>
            <a:t> </a:t>
          </a:r>
          <a:r>
            <a:rPr lang="lv-LV" sz="1400" kern="1200" dirty="0">
              <a:latin typeface="+mj-lt"/>
            </a:rPr>
            <a:t>(30% lauksaimnieku iemaksas, 30% valsts budžets, 40% KLP SP)</a:t>
          </a:r>
        </a:p>
        <a:p>
          <a:pPr marL="114300" lvl="1" indent="-114300" algn="l" defTabSz="622300">
            <a:lnSpc>
              <a:spcPct val="90000"/>
            </a:lnSpc>
            <a:spcBef>
              <a:spcPct val="0"/>
            </a:spcBef>
            <a:spcAft>
              <a:spcPct val="15000"/>
            </a:spcAft>
            <a:buChar char="•"/>
          </a:pPr>
          <a:r>
            <a:rPr lang="lv-LV" sz="1400" b="1" kern="1200" dirty="0">
              <a:latin typeface="+mj-lt"/>
            </a:rPr>
            <a:t>Aptver 3,7 </a:t>
          </a:r>
          <a:r>
            <a:rPr lang="lv-LV" sz="1400" b="1" kern="1200" dirty="0" err="1">
              <a:latin typeface="+mj-lt"/>
            </a:rPr>
            <a:t>milj.ha</a:t>
          </a:r>
          <a:endParaRPr lang="lv-LV" sz="1400" b="1" kern="1200" dirty="0">
            <a:latin typeface="+mj-lt"/>
          </a:endParaRPr>
        </a:p>
        <a:p>
          <a:pPr marL="114300" lvl="1" indent="-114300" algn="l" defTabSz="622300">
            <a:lnSpc>
              <a:spcPct val="90000"/>
            </a:lnSpc>
            <a:spcBef>
              <a:spcPct val="0"/>
            </a:spcBef>
            <a:spcAft>
              <a:spcPct val="15000"/>
            </a:spcAft>
            <a:buChar char="•"/>
          </a:pPr>
          <a:r>
            <a:rPr lang="lv-LV" sz="1400" b="1" kern="1200" dirty="0">
              <a:latin typeface="+mj-lt"/>
            </a:rPr>
            <a:t>Tiek iedarbināts, </a:t>
          </a:r>
          <a:r>
            <a:rPr lang="lv-LV" sz="1400" kern="1200" dirty="0">
              <a:latin typeface="+mj-lt"/>
            </a:rPr>
            <a:t>kad paredzamās ražas samazinājums par vairāk nekā 30% un paredzamās vērtības samazinājums par 15%</a:t>
          </a:r>
        </a:p>
        <a:p>
          <a:pPr marL="114300" lvl="1" indent="-114300" algn="l" defTabSz="622300">
            <a:lnSpc>
              <a:spcPct val="90000"/>
            </a:lnSpc>
            <a:spcBef>
              <a:spcPct val="0"/>
            </a:spcBef>
            <a:spcAft>
              <a:spcPct val="15000"/>
            </a:spcAft>
            <a:buChar char="•"/>
          </a:pPr>
          <a:r>
            <a:rPr lang="lv-LV" sz="1400" b="1" kern="1200" dirty="0">
              <a:latin typeface="+mj-lt"/>
            </a:rPr>
            <a:t>Zaudējumu aprēķins: </a:t>
          </a:r>
          <a:r>
            <a:rPr lang="lv-LV" sz="1400" kern="1200" dirty="0">
              <a:latin typeface="+mj-lt"/>
            </a:rPr>
            <a:t>vid. pārdošanas cena * tonnas atskaites gadā – vid. pārdošanas cena* tonnas gadā, kad radušies postījumi</a:t>
          </a:r>
        </a:p>
        <a:p>
          <a:pPr marL="114300" lvl="1" indent="-114300" algn="l" defTabSz="622300">
            <a:lnSpc>
              <a:spcPct val="90000"/>
            </a:lnSpc>
            <a:spcBef>
              <a:spcPct val="0"/>
            </a:spcBef>
            <a:spcAft>
              <a:spcPct val="15000"/>
            </a:spcAft>
            <a:buChar char="•"/>
          </a:pPr>
          <a:r>
            <a:rPr lang="lv-LV" sz="1400" kern="1200" dirty="0">
              <a:latin typeface="+mj-lt"/>
            </a:rPr>
            <a:t>No kompensācijas jāatskaita maksājumi no apdrošināšanas</a:t>
          </a:r>
        </a:p>
      </dsp:txBody>
      <dsp:txXfrm>
        <a:off x="4058" y="906149"/>
        <a:ext cx="2440588" cy="4765320"/>
      </dsp:txXfrm>
    </dsp:sp>
    <dsp:sp modelId="{6E258E89-B2AA-47E9-83E9-0FEEFC5BF0BC}">
      <dsp:nvSpPr>
        <dsp:cNvPr id="0" name=""/>
        <dsp:cNvSpPr/>
      </dsp:nvSpPr>
      <dsp:spPr>
        <a:xfrm>
          <a:off x="2786329" y="1543"/>
          <a:ext cx="2440588" cy="904605"/>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lv-LV" sz="1800" b="1" kern="1200" dirty="0">
              <a:latin typeface="+mj-lt"/>
            </a:rPr>
            <a:t>Atbalsts apdrošināšanai</a:t>
          </a:r>
        </a:p>
      </dsp:txBody>
      <dsp:txXfrm>
        <a:off x="2786329" y="1543"/>
        <a:ext cx="2440588" cy="904605"/>
      </dsp:txXfrm>
    </dsp:sp>
    <dsp:sp modelId="{F963569B-DC69-455F-AE95-3BFF70DB3AFF}">
      <dsp:nvSpPr>
        <dsp:cNvPr id="0" name=""/>
        <dsp:cNvSpPr/>
      </dsp:nvSpPr>
      <dsp:spPr>
        <a:xfrm>
          <a:off x="2786329" y="906149"/>
          <a:ext cx="2440588" cy="4765320"/>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lv-LV" sz="1400" b="1" kern="1200" dirty="0">
              <a:latin typeface="+mj-lt"/>
            </a:rPr>
            <a:t>Kopš 2014.gada</a:t>
          </a:r>
        </a:p>
        <a:p>
          <a:pPr marL="114300" lvl="1" indent="-114300" algn="l" defTabSz="622300">
            <a:lnSpc>
              <a:spcPct val="90000"/>
            </a:lnSpc>
            <a:spcBef>
              <a:spcPct val="0"/>
            </a:spcBef>
            <a:spcAft>
              <a:spcPct val="15000"/>
            </a:spcAft>
            <a:buChar char="•"/>
          </a:pPr>
          <a:r>
            <a:rPr lang="lv-LV" sz="1400" b="1" kern="1200" dirty="0">
              <a:latin typeface="+mj-lt"/>
            </a:rPr>
            <a:t>Atbalsta saņēmēji - 23 000</a:t>
          </a:r>
        </a:p>
        <a:p>
          <a:pPr marL="114300" lvl="1" indent="-114300" algn="l" defTabSz="622300">
            <a:lnSpc>
              <a:spcPct val="90000"/>
            </a:lnSpc>
            <a:spcBef>
              <a:spcPct val="0"/>
            </a:spcBef>
            <a:spcAft>
              <a:spcPct val="15000"/>
            </a:spcAft>
            <a:buChar char="•"/>
          </a:pPr>
          <a:r>
            <a:rPr lang="lv-LV" sz="1400" kern="1200" dirty="0">
              <a:latin typeface="+mj-lt"/>
            </a:rPr>
            <a:t>100% lauksaimnieka iemaksas ar </a:t>
          </a:r>
          <a:r>
            <a:rPr lang="lv-LV" sz="1400" b="1" kern="1200" dirty="0">
              <a:latin typeface="+mj-lt"/>
            </a:rPr>
            <a:t>70% atbalsta intensitāti</a:t>
          </a:r>
        </a:p>
        <a:p>
          <a:pPr marL="114300" lvl="1" indent="-114300" algn="l" defTabSz="622300">
            <a:lnSpc>
              <a:spcPct val="90000"/>
            </a:lnSpc>
            <a:spcBef>
              <a:spcPct val="0"/>
            </a:spcBef>
            <a:spcAft>
              <a:spcPct val="15000"/>
            </a:spcAft>
            <a:buChar char="•"/>
          </a:pPr>
          <a:r>
            <a:rPr lang="lv-LV" sz="1400" b="1" kern="1200" dirty="0">
              <a:latin typeface="+mj-lt"/>
            </a:rPr>
            <a:t>Aptver 1,7 </a:t>
          </a:r>
          <a:r>
            <a:rPr lang="lv-LV" sz="1400" b="1" kern="1200" dirty="0" err="1">
              <a:latin typeface="+mj-lt"/>
            </a:rPr>
            <a:t>milj.ha</a:t>
          </a:r>
          <a:endParaRPr lang="lv-LV" sz="1400" b="1" kern="1200" dirty="0">
            <a:latin typeface="+mj-lt"/>
          </a:endParaRPr>
        </a:p>
        <a:p>
          <a:pPr marL="114300" lvl="1" indent="-114300" algn="l" defTabSz="622300">
            <a:lnSpc>
              <a:spcPct val="90000"/>
            </a:lnSpc>
            <a:spcBef>
              <a:spcPct val="0"/>
            </a:spcBef>
            <a:spcAft>
              <a:spcPct val="15000"/>
            </a:spcAft>
            <a:buChar char="•"/>
          </a:pPr>
          <a:r>
            <a:rPr lang="lv-LV" sz="1400" b="1" kern="1200" dirty="0">
              <a:latin typeface="+mj-lt"/>
            </a:rPr>
            <a:t>Finansējuma apmērs 32,5 </a:t>
          </a:r>
          <a:r>
            <a:rPr lang="lv-LV" sz="1400" b="1" kern="1200" dirty="0" err="1">
              <a:latin typeface="+mj-lt"/>
            </a:rPr>
            <a:t>milj.gadā</a:t>
          </a:r>
          <a:endParaRPr lang="lv-LV" sz="1400" b="1" kern="1200" dirty="0">
            <a:latin typeface="+mj-lt"/>
          </a:endParaRPr>
        </a:p>
        <a:p>
          <a:pPr marL="114300" lvl="1" indent="-114300" algn="l" defTabSz="622300">
            <a:lnSpc>
              <a:spcPct val="90000"/>
            </a:lnSpc>
            <a:spcBef>
              <a:spcPct val="0"/>
            </a:spcBef>
            <a:spcAft>
              <a:spcPct val="15000"/>
            </a:spcAft>
            <a:buChar char="•"/>
          </a:pPr>
          <a:r>
            <a:rPr lang="lv-LV" sz="1400" kern="1200" dirty="0">
              <a:latin typeface="+mj-lt"/>
            </a:rPr>
            <a:t>Piedāvājumu sniedz 4 apdrošināšanas kompānijas</a:t>
          </a:r>
        </a:p>
      </dsp:txBody>
      <dsp:txXfrm>
        <a:off x="2786329" y="906149"/>
        <a:ext cx="2440588" cy="4765320"/>
      </dsp:txXfrm>
    </dsp:sp>
    <dsp:sp modelId="{02B65288-D8F0-4BDE-B6C3-B4D0E72248CC}">
      <dsp:nvSpPr>
        <dsp:cNvPr id="0" name=""/>
        <dsp:cNvSpPr/>
      </dsp:nvSpPr>
      <dsp:spPr>
        <a:xfrm>
          <a:off x="5568599" y="1543"/>
          <a:ext cx="2440588" cy="904605"/>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lv-LV" sz="1800" b="1" kern="1200" dirty="0">
              <a:solidFill>
                <a:prstClr val="white"/>
              </a:solidFill>
              <a:latin typeface="+mj-lt"/>
              <a:ea typeface="+mn-ea"/>
              <a:cs typeface="+mn-cs"/>
            </a:rPr>
            <a:t>Valsts krusas mazināšanas tīkls</a:t>
          </a:r>
        </a:p>
      </dsp:txBody>
      <dsp:txXfrm>
        <a:off x="5568599" y="1543"/>
        <a:ext cx="2440588" cy="904605"/>
      </dsp:txXfrm>
    </dsp:sp>
    <dsp:sp modelId="{76FFF665-482E-4B4D-A8EE-2D4332F72136}">
      <dsp:nvSpPr>
        <dsp:cNvPr id="0" name=""/>
        <dsp:cNvSpPr/>
      </dsp:nvSpPr>
      <dsp:spPr>
        <a:xfrm>
          <a:off x="5568599" y="906149"/>
          <a:ext cx="2440588" cy="4765320"/>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lv-LV" sz="1400" b="1" kern="1200" dirty="0">
              <a:latin typeface="+mj-lt"/>
            </a:rPr>
            <a:t>Kopš 2018. gada</a:t>
          </a:r>
        </a:p>
        <a:p>
          <a:pPr marL="114300" lvl="1" indent="-114300" algn="l" defTabSz="622300">
            <a:lnSpc>
              <a:spcPct val="90000"/>
            </a:lnSpc>
            <a:spcBef>
              <a:spcPct val="0"/>
            </a:spcBef>
            <a:spcAft>
              <a:spcPct val="15000"/>
            </a:spcAft>
            <a:buChar char="•"/>
          </a:pPr>
          <a:r>
            <a:rPr lang="lv-LV" sz="1400" b="1" kern="1200" dirty="0">
              <a:latin typeface="+mj-lt"/>
            </a:rPr>
            <a:t>986 augsnes ģeneratori, no kuriem 219 ir automātiski</a:t>
          </a:r>
        </a:p>
        <a:p>
          <a:pPr marL="114300" lvl="1" indent="-114300" algn="l" defTabSz="622300">
            <a:lnSpc>
              <a:spcPct val="90000"/>
            </a:lnSpc>
            <a:spcBef>
              <a:spcPct val="0"/>
            </a:spcBef>
            <a:spcAft>
              <a:spcPct val="15000"/>
            </a:spcAft>
            <a:buChar char="•"/>
          </a:pPr>
          <a:r>
            <a:rPr lang="lv-LV" sz="1400" b="1" kern="1200" dirty="0">
              <a:latin typeface="+mj-lt"/>
            </a:rPr>
            <a:t>Darbības laiks: no 15. aprīļa līdz 30. septembrim</a:t>
          </a:r>
        </a:p>
        <a:p>
          <a:pPr marL="114300" lvl="1" indent="-114300" algn="l" defTabSz="622300">
            <a:lnSpc>
              <a:spcPct val="90000"/>
            </a:lnSpc>
            <a:spcBef>
              <a:spcPct val="0"/>
            </a:spcBef>
            <a:spcAft>
              <a:spcPct val="15000"/>
            </a:spcAft>
            <a:buChar char="•"/>
          </a:pPr>
          <a:r>
            <a:rPr lang="lv-LV" sz="1400" kern="1200" dirty="0">
              <a:latin typeface="+mj-lt"/>
            </a:rPr>
            <a:t>Ungārijas meteoroloģiskā dienesta sniegtās prognozes</a:t>
          </a:r>
          <a:endParaRPr lang="lv-LV" sz="1400" b="1" kern="1200" dirty="0">
            <a:latin typeface="+mj-lt"/>
          </a:endParaRPr>
        </a:p>
        <a:p>
          <a:pPr marL="114300" lvl="1" indent="-114300" algn="l" defTabSz="622300">
            <a:lnSpc>
              <a:spcPct val="90000"/>
            </a:lnSpc>
            <a:spcBef>
              <a:spcPct val="0"/>
            </a:spcBef>
            <a:spcAft>
              <a:spcPct val="15000"/>
            </a:spcAft>
            <a:buChar char="•"/>
          </a:pPr>
          <a:r>
            <a:rPr lang="lv-LV" sz="1400" kern="1200" dirty="0">
              <a:latin typeface="+mj-lt"/>
            </a:rPr>
            <a:t>Pamatojoties uz atlīdzību statistiku 2018.-2021. gadā </a:t>
          </a:r>
          <a:r>
            <a:rPr lang="lv-LV" sz="1400" b="1" kern="1200" dirty="0">
              <a:latin typeface="+mj-lt"/>
            </a:rPr>
            <a:t>krusas radītie postījumi samazinājušies par 43%, </a:t>
          </a:r>
          <a:r>
            <a:rPr lang="lv-LV" sz="1400" kern="1200" dirty="0">
              <a:latin typeface="+mj-lt"/>
            </a:rPr>
            <a:t>salīdzinot ar pārskata periodu 2015.-2017.</a:t>
          </a:r>
        </a:p>
        <a:p>
          <a:pPr marL="114300" lvl="1" indent="-114300" algn="l" defTabSz="622300">
            <a:lnSpc>
              <a:spcPct val="90000"/>
            </a:lnSpc>
            <a:spcBef>
              <a:spcPct val="0"/>
            </a:spcBef>
            <a:spcAft>
              <a:spcPct val="15000"/>
            </a:spcAft>
            <a:buChar char="•"/>
          </a:pPr>
          <a:r>
            <a:rPr lang="lv-LV" sz="1400" kern="1200" dirty="0">
              <a:latin typeface="+mj-lt"/>
            </a:rPr>
            <a:t>Aizsargā privāto un publisko īpašumu arī ārpus lauksaimniecības</a:t>
          </a:r>
        </a:p>
        <a:p>
          <a:pPr marL="114300" lvl="1" indent="-114300" algn="l" defTabSz="622300">
            <a:lnSpc>
              <a:spcPct val="90000"/>
            </a:lnSpc>
            <a:spcBef>
              <a:spcPct val="0"/>
            </a:spcBef>
            <a:spcAft>
              <a:spcPct val="15000"/>
            </a:spcAft>
            <a:buChar char="•"/>
          </a:pPr>
          <a:r>
            <a:rPr lang="lv-LV" sz="1400" kern="1200" dirty="0">
              <a:latin typeface="+mj-lt"/>
            </a:rPr>
            <a:t>KLP SP var nodrošināt papildu ieguldījumu atbalstu, lai turpinātu automatizēt ģeneratorus</a:t>
          </a:r>
        </a:p>
      </dsp:txBody>
      <dsp:txXfrm>
        <a:off x="5568599" y="906149"/>
        <a:ext cx="2440588" cy="4765320"/>
      </dsp:txXfrm>
    </dsp:sp>
    <dsp:sp modelId="{E8AD78BC-A95A-4633-A5CE-0A425F4DAAD0}">
      <dsp:nvSpPr>
        <dsp:cNvPr id="0" name=""/>
        <dsp:cNvSpPr/>
      </dsp:nvSpPr>
      <dsp:spPr>
        <a:xfrm>
          <a:off x="8350870" y="1543"/>
          <a:ext cx="2440588" cy="904605"/>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lv-LV" sz="1800" b="1" kern="1200" dirty="0">
              <a:solidFill>
                <a:prstClr val="white"/>
              </a:solidFill>
              <a:latin typeface="+mj-lt"/>
              <a:ea typeface="+mn-ea"/>
              <a:cs typeface="+mn-cs"/>
            </a:rPr>
            <a:t>Ienākumu stabilizācijas fonds</a:t>
          </a:r>
        </a:p>
      </dsp:txBody>
      <dsp:txXfrm>
        <a:off x="8350870" y="1543"/>
        <a:ext cx="2440588" cy="904605"/>
      </dsp:txXfrm>
    </dsp:sp>
    <dsp:sp modelId="{5602158E-79D5-4908-B023-9962E50BD5DC}">
      <dsp:nvSpPr>
        <dsp:cNvPr id="0" name=""/>
        <dsp:cNvSpPr/>
      </dsp:nvSpPr>
      <dsp:spPr>
        <a:xfrm>
          <a:off x="8350870" y="906149"/>
          <a:ext cx="2440588" cy="4765320"/>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lv-LV" sz="1400" b="1" kern="1200" dirty="0">
              <a:latin typeface="+mj-lt"/>
            </a:rPr>
            <a:t>Kopš 2021</a:t>
          </a:r>
        </a:p>
        <a:p>
          <a:pPr marL="114300" lvl="1" indent="-114300" algn="l" defTabSz="622300">
            <a:lnSpc>
              <a:spcPct val="90000"/>
            </a:lnSpc>
            <a:spcBef>
              <a:spcPct val="0"/>
            </a:spcBef>
            <a:spcAft>
              <a:spcPct val="15000"/>
            </a:spcAft>
            <a:buChar char="•"/>
          </a:pPr>
          <a:r>
            <a:rPr lang="lv-LV" sz="1400" b="1" kern="1200" dirty="0">
              <a:latin typeface="+mj-lt"/>
            </a:rPr>
            <a:t>Brīvprātīga iesaiste</a:t>
          </a:r>
        </a:p>
        <a:p>
          <a:pPr marL="114300" lvl="1" indent="-114300" algn="l" defTabSz="622300">
            <a:lnSpc>
              <a:spcPct val="90000"/>
            </a:lnSpc>
            <a:spcBef>
              <a:spcPct val="0"/>
            </a:spcBef>
            <a:spcAft>
              <a:spcPct val="15000"/>
            </a:spcAft>
            <a:buChar char="•"/>
          </a:pPr>
          <a:r>
            <a:rPr lang="lv-LV" sz="1400" b="1" kern="1200" dirty="0">
              <a:latin typeface="+mj-lt"/>
            </a:rPr>
            <a:t>200 dalībnieki </a:t>
          </a:r>
          <a:r>
            <a:rPr lang="lv-LV" sz="1400" kern="1200" dirty="0">
              <a:latin typeface="+mj-lt"/>
            </a:rPr>
            <a:t>(visas nozares)</a:t>
          </a:r>
        </a:p>
        <a:p>
          <a:pPr marL="114300" lvl="1" indent="-114300" algn="l" defTabSz="622300">
            <a:lnSpc>
              <a:spcPct val="90000"/>
            </a:lnSpc>
            <a:spcBef>
              <a:spcPct val="0"/>
            </a:spcBef>
            <a:spcAft>
              <a:spcPct val="15000"/>
            </a:spcAft>
            <a:buChar char="•"/>
          </a:pPr>
          <a:r>
            <a:rPr lang="lv-LV" sz="1400" b="1" kern="1200" dirty="0">
              <a:latin typeface="+mj-lt"/>
            </a:rPr>
            <a:t>Finansējuma apmērs 5 </a:t>
          </a:r>
          <a:r>
            <a:rPr lang="lv-LV" sz="1400" b="1" kern="1200" dirty="0" err="1">
              <a:latin typeface="+mj-lt"/>
            </a:rPr>
            <a:t>milj.euro</a:t>
          </a:r>
          <a:r>
            <a:rPr lang="lv-LV" sz="1400" b="1" kern="1200" dirty="0">
              <a:latin typeface="+mj-lt"/>
            </a:rPr>
            <a:t> (30% lauksaimnieku iemaksas, 70% KLP SP)</a:t>
          </a:r>
        </a:p>
        <a:p>
          <a:pPr marL="114300" lvl="1" indent="-114300" algn="l" defTabSz="622300">
            <a:lnSpc>
              <a:spcPct val="90000"/>
            </a:lnSpc>
            <a:spcBef>
              <a:spcPct val="0"/>
            </a:spcBef>
            <a:spcAft>
              <a:spcPct val="15000"/>
            </a:spcAft>
            <a:buChar char="•"/>
          </a:pPr>
          <a:r>
            <a:rPr lang="lv-LV" sz="1400" b="1" kern="1200" dirty="0">
              <a:latin typeface="+mj-lt"/>
            </a:rPr>
            <a:t>Sedz klimatiskos riskus, slimības, tirgus riskus</a:t>
          </a:r>
        </a:p>
        <a:p>
          <a:pPr marL="114300" lvl="1" indent="-114300" algn="l" defTabSz="622300">
            <a:lnSpc>
              <a:spcPct val="90000"/>
            </a:lnSpc>
            <a:spcBef>
              <a:spcPct val="0"/>
            </a:spcBef>
            <a:spcAft>
              <a:spcPct val="15000"/>
            </a:spcAft>
            <a:buChar char="•"/>
          </a:pPr>
          <a:r>
            <a:rPr lang="lv-LV" sz="1400" b="1" kern="1200" dirty="0">
              <a:latin typeface="+mj-lt"/>
            </a:rPr>
            <a:t>Gūtās atziņas: </a:t>
          </a:r>
          <a:r>
            <a:rPr lang="lv-LV" sz="1400" b="0" kern="1200" dirty="0">
              <a:latin typeface="+mj-lt"/>
            </a:rPr>
            <a:t>lauksaimnieku iesaiste krietni mazāka kā plānots, fonda sarežģītības dēļ</a:t>
          </a:r>
        </a:p>
      </dsp:txBody>
      <dsp:txXfrm>
        <a:off x="8350870" y="906149"/>
        <a:ext cx="2440588" cy="47653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8B7FCF-C7CF-4409-92B5-0E750D1EE711}">
      <dsp:nvSpPr>
        <dsp:cNvPr id="0" name=""/>
        <dsp:cNvSpPr/>
      </dsp:nvSpPr>
      <dsp:spPr>
        <a:xfrm>
          <a:off x="0" y="0"/>
          <a:ext cx="4092166" cy="4092166"/>
        </a:xfrm>
        <a:prstGeom prst="pie">
          <a:avLst>
            <a:gd name="adj1" fmla="val 5400000"/>
            <a:gd name="adj2" fmla="val 1620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73F6BE-5253-435E-A653-002DDFF028DD}">
      <dsp:nvSpPr>
        <dsp:cNvPr id="0" name=""/>
        <dsp:cNvSpPr/>
      </dsp:nvSpPr>
      <dsp:spPr>
        <a:xfrm>
          <a:off x="2046083" y="0"/>
          <a:ext cx="8307057" cy="4092166"/>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Font typeface="+mj-lt"/>
            <a:buNone/>
          </a:pPr>
          <a:r>
            <a:rPr lang="lv-LV" sz="2400" b="0" i="0" u="none" strike="noStrike" kern="1200" baseline="0" dirty="0">
              <a:latin typeface="+mj-lt"/>
            </a:rPr>
            <a:t>1. Konkurētspējīga un efektīva uzņēmējdarbība lauksaimniecībā, radot augstāku pievienoto vērtību tautsaimniecībai.</a:t>
          </a:r>
          <a:endParaRPr lang="lv-LV" sz="2400" kern="1200" dirty="0">
            <a:latin typeface="+mj-lt"/>
          </a:endParaRPr>
        </a:p>
      </dsp:txBody>
      <dsp:txXfrm>
        <a:off x="2046083" y="0"/>
        <a:ext cx="8307057" cy="869585"/>
      </dsp:txXfrm>
    </dsp:sp>
    <dsp:sp modelId="{91371688-60BE-477F-B33E-96D9FBC22E5B}">
      <dsp:nvSpPr>
        <dsp:cNvPr id="0" name=""/>
        <dsp:cNvSpPr/>
      </dsp:nvSpPr>
      <dsp:spPr>
        <a:xfrm>
          <a:off x="537096" y="869585"/>
          <a:ext cx="3017972" cy="3017972"/>
        </a:xfrm>
        <a:prstGeom prst="pie">
          <a:avLst>
            <a:gd name="adj1" fmla="val 5400000"/>
            <a:gd name="adj2" fmla="val 1620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8BAFEB-FECA-42F3-9745-845950D43667}">
      <dsp:nvSpPr>
        <dsp:cNvPr id="0" name=""/>
        <dsp:cNvSpPr/>
      </dsp:nvSpPr>
      <dsp:spPr>
        <a:xfrm>
          <a:off x="2046083" y="869585"/>
          <a:ext cx="8307057" cy="3017972"/>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Font typeface="+mj-lt"/>
            <a:buNone/>
          </a:pPr>
          <a:r>
            <a:rPr lang="lv-LV" sz="2400" b="0" i="0" u="none" strike="noStrike" kern="1200" baseline="0" dirty="0">
              <a:latin typeface="+mj-lt"/>
            </a:rPr>
            <a:t>2. Tirgus pieejamības un eksportspējas stiprināšana.</a:t>
          </a:r>
          <a:endParaRPr lang="lv-LV" sz="2400" kern="1200" dirty="0">
            <a:latin typeface="+mj-lt"/>
          </a:endParaRPr>
        </a:p>
      </dsp:txBody>
      <dsp:txXfrm>
        <a:off x="2046083" y="869585"/>
        <a:ext cx="8307057" cy="869585"/>
      </dsp:txXfrm>
    </dsp:sp>
    <dsp:sp modelId="{C9ABBBEE-6965-4368-AF75-800B04065659}">
      <dsp:nvSpPr>
        <dsp:cNvPr id="0" name=""/>
        <dsp:cNvSpPr/>
      </dsp:nvSpPr>
      <dsp:spPr>
        <a:xfrm>
          <a:off x="1074193" y="1739170"/>
          <a:ext cx="1943778" cy="1943778"/>
        </a:xfrm>
        <a:prstGeom prst="pie">
          <a:avLst>
            <a:gd name="adj1" fmla="val 5400000"/>
            <a:gd name="adj2" fmla="val 1620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86F792-863D-4577-82A4-4F3811263CC5}">
      <dsp:nvSpPr>
        <dsp:cNvPr id="0" name=""/>
        <dsp:cNvSpPr/>
      </dsp:nvSpPr>
      <dsp:spPr>
        <a:xfrm>
          <a:off x="2046083" y="1739170"/>
          <a:ext cx="8307057" cy="1943778"/>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Font typeface="+mj-lt"/>
            <a:buNone/>
          </a:pPr>
          <a:r>
            <a:rPr lang="lv-LV" sz="2400" b="0" i="0" u="none" strike="noStrike" kern="1200" baseline="0" dirty="0">
              <a:latin typeface="+mj-lt"/>
            </a:rPr>
            <a:t>3. Efektīva un ilgtspējīga nacionālo resursu izmantošana.</a:t>
          </a:r>
          <a:endParaRPr lang="lv-LV" sz="2400" kern="1200" dirty="0">
            <a:latin typeface="+mj-lt"/>
          </a:endParaRPr>
        </a:p>
      </dsp:txBody>
      <dsp:txXfrm>
        <a:off x="2046083" y="1739170"/>
        <a:ext cx="8307057" cy="869585"/>
      </dsp:txXfrm>
    </dsp:sp>
    <dsp:sp modelId="{2550D27E-E454-40D9-B2D8-B61DB16B57ED}">
      <dsp:nvSpPr>
        <dsp:cNvPr id="0" name=""/>
        <dsp:cNvSpPr/>
      </dsp:nvSpPr>
      <dsp:spPr>
        <a:xfrm>
          <a:off x="1611290" y="2608755"/>
          <a:ext cx="869585" cy="869585"/>
        </a:xfrm>
        <a:prstGeom prst="pie">
          <a:avLst>
            <a:gd name="adj1" fmla="val 5400000"/>
            <a:gd name="adj2" fmla="val 1620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2D7D69-AE47-4408-BCC6-78936B03386B}">
      <dsp:nvSpPr>
        <dsp:cNvPr id="0" name=""/>
        <dsp:cNvSpPr/>
      </dsp:nvSpPr>
      <dsp:spPr>
        <a:xfrm>
          <a:off x="2046083" y="2608755"/>
          <a:ext cx="8307057" cy="869585"/>
        </a:xfrm>
        <a:prstGeom prst="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lv-LV" sz="2400" b="0" i="0" u="none" strike="noStrike" kern="1200" baseline="0" dirty="0">
              <a:latin typeface="+mj-lt"/>
            </a:rPr>
            <a:t>4. Risku vadība ar līdzsvarotu atbildību.</a:t>
          </a:r>
          <a:endParaRPr lang="lv-LV" sz="2400" b="0" kern="1200" dirty="0">
            <a:latin typeface="+mj-lt"/>
          </a:endParaRPr>
        </a:p>
      </dsp:txBody>
      <dsp:txXfrm>
        <a:off x="2046083" y="2608755"/>
        <a:ext cx="8307057" cy="86958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rawings/_rels/drawing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rawings/drawing1.xml><?xml version="1.0" encoding="utf-8"?>
<c:userShapes xmlns:c="http://schemas.openxmlformats.org/drawingml/2006/chart">
  <cdr:relSizeAnchor xmlns:cdr="http://schemas.openxmlformats.org/drawingml/2006/chartDrawing">
    <cdr:from>
      <cdr:x>0.00979</cdr:x>
      <cdr:y>0.35052</cdr:y>
    </cdr:from>
    <cdr:to>
      <cdr:x>0.18982</cdr:x>
      <cdr:y>0.40623</cdr:y>
    </cdr:to>
    <cdr:sp macro="" textlink="">
      <cdr:nvSpPr>
        <cdr:cNvPr id="2" name="TextBox 2">
          <a:extLst xmlns:a="http://schemas.openxmlformats.org/drawingml/2006/main">
            <a:ext uri="{FF2B5EF4-FFF2-40B4-BE49-F238E27FC236}">
              <a16:creationId xmlns:a16="http://schemas.microsoft.com/office/drawing/2014/main" id="{C7987F2B-5699-4DAF-A1B4-9803A42FE682}"/>
            </a:ext>
          </a:extLst>
        </cdr:cNvPr>
        <cdr:cNvSpPr txBox="1"/>
      </cdr:nvSpPr>
      <cdr:spPr>
        <a:xfrm xmlns:a="http://schemas.openxmlformats.org/drawingml/2006/main">
          <a:off x="73660" y="1445260"/>
          <a:ext cx="1355271" cy="229689"/>
        </a:xfrm>
        <a:prstGeom xmlns:a="http://schemas.openxmlformats.org/drawingml/2006/main" prst="rect">
          <a:avLst/>
        </a:prstGeom>
        <a:solidFill xmlns:a="http://schemas.openxmlformats.org/drawingml/2006/main">
          <a:schemeClr val="bg1">
            <a:lumMod val="95000"/>
          </a:schemeClr>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lv-LV" sz="1200">
              <a:latin typeface="Segoe UI" panose="020B0502040204020203" pitchFamily="34" charset="0"/>
              <a:cs typeface="Segoe UI" panose="020B0502040204020203" pitchFamily="34" charset="0"/>
            </a:rPr>
            <a:t>Dārzkopība kopā</a:t>
          </a:r>
        </a:p>
      </cdr:txBody>
    </cdr:sp>
  </cdr:relSizeAnchor>
</c:userShapes>
</file>

<file path=ppt/drawings/drawing2.xml><?xml version="1.0" encoding="utf-8"?>
<c:userShapes xmlns:c="http://schemas.openxmlformats.org/drawingml/2006/chart">
  <cdr:relSizeAnchor xmlns:cdr="http://schemas.openxmlformats.org/drawingml/2006/chartDrawing">
    <cdr:from>
      <cdr:x>0.02478</cdr:x>
      <cdr:y>0.03506</cdr:y>
    </cdr:from>
    <cdr:to>
      <cdr:x>0.06041</cdr:x>
      <cdr:y>0.08808</cdr:y>
    </cdr:to>
    <cdr:pic>
      <cdr:nvPicPr>
        <cdr:cNvPr id="2" name="Picture 1" descr="Icon&#10;&#10;Description automatically generated">
          <a:extLst xmlns:a="http://schemas.openxmlformats.org/drawingml/2006/main">
            <a:ext uri="{FF2B5EF4-FFF2-40B4-BE49-F238E27FC236}">
              <a16:creationId xmlns:a16="http://schemas.microsoft.com/office/drawing/2014/main" id="{474554F0-4D59-9E90-F7D5-5F663044D985}"/>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145852" y="138708"/>
          <a:ext cx="209742" cy="209742"/>
        </a:xfrm>
        <a:prstGeom xmlns:a="http://schemas.openxmlformats.org/drawingml/2006/main" prst="rect">
          <a:avLst/>
        </a:prstGeom>
      </cdr:spPr>
    </cdr:pic>
  </cdr:relSizeAnchor>
  <cdr:relSizeAnchor xmlns:cdr="http://schemas.openxmlformats.org/drawingml/2006/chartDrawing">
    <cdr:from>
      <cdr:x>0.05969</cdr:x>
      <cdr:y>0.08651</cdr:y>
    </cdr:from>
    <cdr:to>
      <cdr:x>0.09817</cdr:x>
      <cdr:y>0.14646</cdr:y>
    </cdr:to>
    <cdr:pic>
      <cdr:nvPicPr>
        <cdr:cNvPr id="3" name="Picture 2" descr="Shape&#10;&#10;Description automatically generated with low confidence">
          <a:extLst xmlns:a="http://schemas.openxmlformats.org/drawingml/2006/main">
            <a:ext uri="{FF2B5EF4-FFF2-40B4-BE49-F238E27FC236}">
              <a16:creationId xmlns:a16="http://schemas.microsoft.com/office/drawing/2014/main" id="{CF2EAC05-706C-922C-36D0-FE8781337FB9}"/>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cstate="print">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351335" y="342227"/>
          <a:ext cx="226510" cy="237186"/>
        </a:xfrm>
        <a:prstGeom xmlns:a="http://schemas.openxmlformats.org/drawingml/2006/main" prst="rect">
          <a:avLst/>
        </a:prstGeom>
      </cdr:spPr>
    </cdr:pic>
  </cdr:relSizeAnchor>
  <cdr:relSizeAnchor xmlns:cdr="http://schemas.openxmlformats.org/drawingml/2006/chartDrawing">
    <cdr:from>
      <cdr:x>0.0805</cdr:x>
      <cdr:y>0.14092</cdr:y>
    </cdr:from>
    <cdr:to>
      <cdr:x>0.14132</cdr:x>
      <cdr:y>0.19246</cdr:y>
    </cdr:to>
    <cdr:pic>
      <cdr:nvPicPr>
        <cdr:cNvPr id="4" name="Picture 3" descr="Icon&#10;&#10;Description automatically generated">
          <a:extLst xmlns:a="http://schemas.openxmlformats.org/drawingml/2006/main">
            <a:ext uri="{FF2B5EF4-FFF2-40B4-BE49-F238E27FC236}">
              <a16:creationId xmlns:a16="http://schemas.microsoft.com/office/drawing/2014/main" id="{9B37799C-A2FB-F221-40B1-1710F579C1A3}"/>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3" cstate="print">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473839" y="557498"/>
          <a:ext cx="358005" cy="203879"/>
        </a:xfrm>
        <a:prstGeom xmlns:a="http://schemas.openxmlformats.org/drawingml/2006/main" prst="rect">
          <a:avLst/>
        </a:prstGeom>
      </cdr:spPr>
    </cdr:pic>
  </cdr:relSizeAnchor>
  <cdr:relSizeAnchor xmlns:cdr="http://schemas.openxmlformats.org/drawingml/2006/chartDrawing">
    <cdr:from>
      <cdr:x>0.47084</cdr:x>
      <cdr:y>0.45247</cdr:y>
    </cdr:from>
    <cdr:to>
      <cdr:x>0.50369</cdr:x>
      <cdr:y>0.67186</cdr:y>
    </cdr:to>
    <cdr:sp macro="" textlink="">
      <cdr:nvSpPr>
        <cdr:cNvPr id="5" name="Rectangle 4">
          <a:extLst xmlns:a="http://schemas.openxmlformats.org/drawingml/2006/main">
            <a:ext uri="{FF2B5EF4-FFF2-40B4-BE49-F238E27FC236}">
              <a16:creationId xmlns:a16="http://schemas.microsoft.com/office/drawing/2014/main" id="{C905BF1B-6604-C95F-C53E-329521D44CD7}"/>
            </a:ext>
          </a:extLst>
        </cdr:cNvPr>
        <cdr:cNvSpPr/>
      </cdr:nvSpPr>
      <cdr:spPr>
        <a:xfrm xmlns:a="http://schemas.openxmlformats.org/drawingml/2006/main">
          <a:off x="3762244" y="2326838"/>
          <a:ext cx="262466" cy="1128198"/>
        </a:xfrm>
        <a:prstGeom xmlns:a="http://schemas.openxmlformats.org/drawingml/2006/main" prst="rect">
          <a:avLst/>
        </a:prstGeom>
        <a:noFill xmlns:a="http://schemas.openxmlformats.org/drawingml/2006/main"/>
        <a:ln xmlns:a="http://schemas.openxmlformats.org/drawingml/2006/main" w="25400">
          <a:solidFill>
            <a:srgbClr val="C00000"/>
          </a:solidFill>
          <a:prstDash val="dash"/>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lv-LV" b="1"/>
        </a:p>
      </cdr:txBody>
    </cdr:sp>
  </cdr:relSizeAnchor>
</c:userShapes>
</file>

<file path=ppt/drawings/drawing3.xml><?xml version="1.0" encoding="utf-8"?>
<c:userShapes xmlns:c="http://schemas.openxmlformats.org/drawingml/2006/chart">
  <cdr:relSizeAnchor xmlns:cdr="http://schemas.openxmlformats.org/drawingml/2006/chartDrawing">
    <cdr:from>
      <cdr:x>0.60243</cdr:x>
      <cdr:y>0.42057</cdr:y>
    </cdr:from>
    <cdr:to>
      <cdr:x>0.63664</cdr:x>
      <cdr:y>0.48345</cdr:y>
    </cdr:to>
    <cdr:pic>
      <cdr:nvPicPr>
        <cdr:cNvPr id="2" name="Picture 1" descr="Icon&#10;&#10;Description automatically generated">
          <a:extLst xmlns:a="http://schemas.openxmlformats.org/drawingml/2006/main">
            <a:ext uri="{FF2B5EF4-FFF2-40B4-BE49-F238E27FC236}">
              <a16:creationId xmlns:a16="http://schemas.microsoft.com/office/drawing/2014/main" id="{D6258648-59C3-69EC-CF64-2C8C5313535E}"/>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5289304" y="2040865"/>
          <a:ext cx="300362" cy="305136"/>
        </a:xfrm>
        <a:prstGeom xmlns:a="http://schemas.openxmlformats.org/drawingml/2006/main" prst="rect">
          <a:avLst/>
        </a:prstGeom>
      </cdr:spPr>
    </cdr:pic>
  </cdr:relSizeAnchor>
  <cdr:relSizeAnchor xmlns:cdr="http://schemas.openxmlformats.org/drawingml/2006/chartDrawing">
    <cdr:from>
      <cdr:x>0.19806</cdr:x>
      <cdr:y>0.25042</cdr:y>
    </cdr:from>
    <cdr:to>
      <cdr:x>0.2351</cdr:x>
      <cdr:y>0.31863</cdr:y>
    </cdr:to>
    <cdr:pic>
      <cdr:nvPicPr>
        <cdr:cNvPr id="3" name="Picture 2" descr="Shape&#10;&#10;Description automatically generated with low confidence">
          <a:extLst xmlns:a="http://schemas.openxmlformats.org/drawingml/2006/main">
            <a:ext uri="{FF2B5EF4-FFF2-40B4-BE49-F238E27FC236}">
              <a16:creationId xmlns:a16="http://schemas.microsoft.com/office/drawing/2014/main" id="{CD03EC43-8D28-7330-5EC8-5D9FD793D1F3}"/>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cstate="print">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1738922" y="1215227"/>
          <a:ext cx="325208" cy="331001"/>
        </a:xfrm>
        <a:prstGeom xmlns:a="http://schemas.openxmlformats.org/drawingml/2006/main" prst="rect">
          <a:avLst/>
        </a:prstGeom>
      </cdr:spPr>
    </cdr:pic>
  </cdr:relSizeAnchor>
  <cdr:relSizeAnchor xmlns:cdr="http://schemas.openxmlformats.org/drawingml/2006/chartDrawing">
    <cdr:from>
      <cdr:x>0.85668</cdr:x>
      <cdr:y>0.59593</cdr:y>
    </cdr:from>
    <cdr:to>
      <cdr:x>0.9143</cdr:x>
      <cdr:y>0.65932</cdr:y>
    </cdr:to>
    <cdr:pic>
      <cdr:nvPicPr>
        <cdr:cNvPr id="4" name="Picture 3" descr="Icon&#10;&#10;Description automatically generated">
          <a:extLst xmlns:a="http://schemas.openxmlformats.org/drawingml/2006/main">
            <a:ext uri="{FF2B5EF4-FFF2-40B4-BE49-F238E27FC236}">
              <a16:creationId xmlns:a16="http://schemas.microsoft.com/office/drawing/2014/main" id="{A6DB0602-5AB0-EC5B-0524-83E78162B07E}"/>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3" cstate="print">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7521583" y="2891837"/>
          <a:ext cx="505899" cy="307611"/>
        </a:xfrm>
        <a:prstGeom xmlns:a="http://schemas.openxmlformats.org/drawingml/2006/main" prst="rect">
          <a:avLst/>
        </a:prstGeom>
      </cdr:spPr>
    </cdr:pic>
  </cdr:relSizeAnchor>
  <cdr:relSizeAnchor xmlns:cdr="http://schemas.openxmlformats.org/drawingml/2006/chartDrawing">
    <cdr:from>
      <cdr:x>0.43394</cdr:x>
      <cdr:y>0.45164</cdr:y>
    </cdr:from>
    <cdr:to>
      <cdr:x>0.4677</cdr:x>
      <cdr:y>0.93812</cdr:y>
    </cdr:to>
    <cdr:sp macro="" textlink="">
      <cdr:nvSpPr>
        <cdr:cNvPr id="5" name="Rectangle 4">
          <a:extLst xmlns:a="http://schemas.openxmlformats.org/drawingml/2006/main">
            <a:ext uri="{FF2B5EF4-FFF2-40B4-BE49-F238E27FC236}">
              <a16:creationId xmlns:a16="http://schemas.microsoft.com/office/drawing/2014/main" id="{A4D6C4D2-3C9E-6F94-E7F4-5052F8C43BD9}"/>
            </a:ext>
          </a:extLst>
        </cdr:cNvPr>
        <cdr:cNvSpPr/>
      </cdr:nvSpPr>
      <cdr:spPr>
        <a:xfrm xmlns:a="http://schemas.openxmlformats.org/drawingml/2006/main">
          <a:off x="3810000" y="2191647"/>
          <a:ext cx="296334" cy="2360740"/>
        </a:xfrm>
        <a:prstGeom xmlns:a="http://schemas.openxmlformats.org/drawingml/2006/main" prst="rect">
          <a:avLst/>
        </a:prstGeom>
        <a:noFill xmlns:a="http://schemas.openxmlformats.org/drawingml/2006/main"/>
        <a:ln xmlns:a="http://schemas.openxmlformats.org/drawingml/2006/main" w="28575">
          <a:solidFill>
            <a:srgbClr val="C00000"/>
          </a:solidFill>
          <a:prstDash val="dash"/>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lv-LV" b="1"/>
        </a:p>
      </cdr:txBody>
    </cdr:sp>
  </cdr:relSizeAnchor>
</c:userShapes>
</file>

<file path=ppt/drawings/drawing4.xml><?xml version="1.0" encoding="utf-8"?>
<c:userShapes xmlns:c="http://schemas.openxmlformats.org/drawingml/2006/chart">
  <cdr:relSizeAnchor xmlns:cdr="http://schemas.openxmlformats.org/drawingml/2006/chartDrawing">
    <cdr:from>
      <cdr:x>0.19903</cdr:x>
      <cdr:y>0.21057</cdr:y>
    </cdr:from>
    <cdr:to>
      <cdr:x>0.42251</cdr:x>
      <cdr:y>0.31926</cdr:y>
    </cdr:to>
    <cdr:sp macro="" textlink="">
      <cdr:nvSpPr>
        <cdr:cNvPr id="2" name="TextBox 3">
          <a:extLst xmlns:a="http://schemas.openxmlformats.org/drawingml/2006/main">
            <a:ext uri="{FF2B5EF4-FFF2-40B4-BE49-F238E27FC236}">
              <a16:creationId xmlns:a16="http://schemas.microsoft.com/office/drawing/2014/main" id="{F29124C7-728A-B95D-B3CF-E05756A2081E}"/>
            </a:ext>
          </a:extLst>
        </cdr:cNvPr>
        <cdr:cNvSpPr txBox="1"/>
      </cdr:nvSpPr>
      <cdr:spPr>
        <a:xfrm xmlns:a="http://schemas.openxmlformats.org/drawingml/2006/main">
          <a:off x="909953" y="577633"/>
          <a:ext cx="1021743" cy="298152"/>
        </a:xfrm>
        <a:prstGeom xmlns:a="http://schemas.openxmlformats.org/drawingml/2006/main" prst="rect">
          <a:avLst/>
        </a:prstGeom>
        <a:solidFill xmlns:a="http://schemas.openxmlformats.org/drawingml/2006/main">
          <a:schemeClr val="tx2">
            <a:lumMod val="10000"/>
            <a:lumOff val="90000"/>
          </a:schemeClr>
        </a:solidFill>
        <a:ln xmlns:a="http://schemas.openxmlformats.org/drawingml/2006/main" w="9525" cmpd="sng">
          <a:solidFill>
            <a:schemeClr val="bg2">
              <a:lumMod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lv-LV" sz="1100" dirty="0"/>
            <a:t>117,5 tūkst.t.</a:t>
          </a:r>
        </a:p>
      </cdr:txBody>
    </cdr:sp>
  </cdr:relSizeAnchor>
  <cdr:relSizeAnchor xmlns:cdr="http://schemas.openxmlformats.org/drawingml/2006/chartDrawing">
    <cdr:from>
      <cdr:x>0.6338</cdr:x>
      <cdr:y>0.20756</cdr:y>
    </cdr:from>
    <cdr:to>
      <cdr:x>0.85727</cdr:x>
      <cdr:y>0.31625</cdr:y>
    </cdr:to>
    <cdr:sp macro="" textlink="">
      <cdr:nvSpPr>
        <cdr:cNvPr id="3" name="TextBox 3">
          <a:extLst xmlns:a="http://schemas.openxmlformats.org/drawingml/2006/main">
            <a:ext uri="{FF2B5EF4-FFF2-40B4-BE49-F238E27FC236}">
              <a16:creationId xmlns:a16="http://schemas.microsoft.com/office/drawing/2014/main" id="{336A5B64-F87D-A8EB-DF17-FE9CC66AC04F}"/>
            </a:ext>
          </a:extLst>
        </cdr:cNvPr>
        <cdr:cNvSpPr txBox="1"/>
      </cdr:nvSpPr>
      <cdr:spPr>
        <a:xfrm xmlns:a="http://schemas.openxmlformats.org/drawingml/2006/main">
          <a:off x="2897717" y="569384"/>
          <a:ext cx="1021743" cy="298152"/>
        </a:xfrm>
        <a:prstGeom xmlns:a="http://schemas.openxmlformats.org/drawingml/2006/main" prst="rect">
          <a:avLst/>
        </a:prstGeom>
        <a:solidFill xmlns:a="http://schemas.openxmlformats.org/drawingml/2006/main">
          <a:schemeClr val="tx2">
            <a:lumMod val="10000"/>
            <a:lumOff val="90000"/>
          </a:schemeClr>
        </a:solidFill>
        <a:ln xmlns:a="http://schemas.openxmlformats.org/drawingml/2006/main" w="9525" cmpd="sng">
          <a:solidFill>
            <a:schemeClr val="bg2">
              <a:lumMod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lv-LV" sz="1100" dirty="0"/>
            <a:t>125,0 tūkst.t.</a:t>
          </a:r>
        </a:p>
      </cdr:txBody>
    </cdr:sp>
  </cdr:relSizeAnchor>
  <cdr:relSizeAnchor xmlns:cdr="http://schemas.openxmlformats.org/drawingml/2006/chartDrawing">
    <cdr:from>
      <cdr:x>0.47074</cdr:x>
      <cdr:y>0.22148</cdr:y>
    </cdr:from>
    <cdr:to>
      <cdr:x>0.61796</cdr:x>
      <cdr:y>0.31026</cdr:y>
    </cdr:to>
    <cdr:sp macro="" textlink="">
      <cdr:nvSpPr>
        <cdr:cNvPr id="4" name="TextBox 1">
          <a:extLst xmlns:a="http://schemas.openxmlformats.org/drawingml/2006/main">
            <a:ext uri="{FF2B5EF4-FFF2-40B4-BE49-F238E27FC236}">
              <a16:creationId xmlns:a16="http://schemas.microsoft.com/office/drawing/2014/main" id="{977242BE-6B71-AF27-CF16-0CA0E4C75111}"/>
            </a:ext>
          </a:extLst>
        </cdr:cNvPr>
        <cdr:cNvSpPr txBox="1"/>
      </cdr:nvSpPr>
      <cdr:spPr>
        <a:xfrm xmlns:a="http://schemas.openxmlformats.org/drawingml/2006/main">
          <a:off x="1993446" y="607564"/>
          <a:ext cx="623407" cy="24354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1200" b="1" dirty="0">
              <a:solidFill>
                <a:srgbClr val="C00000"/>
              </a:solidFill>
              <a:latin typeface="+mj-lt"/>
            </a:rPr>
            <a:t>+6,3%</a:t>
          </a:r>
        </a:p>
      </cdr:txBody>
    </cdr:sp>
  </cdr:relSizeAnchor>
</c:userShapes>
</file>

<file path=ppt/drawings/drawing5.xml><?xml version="1.0" encoding="utf-8"?>
<c:userShapes xmlns:c="http://schemas.openxmlformats.org/drawingml/2006/chart">
  <cdr:relSizeAnchor xmlns:cdr="http://schemas.openxmlformats.org/drawingml/2006/chartDrawing">
    <cdr:from>
      <cdr:x>0.63918</cdr:x>
      <cdr:y>0.18306</cdr:y>
    </cdr:from>
    <cdr:to>
      <cdr:x>0.90008</cdr:x>
      <cdr:y>0.29339</cdr:y>
    </cdr:to>
    <cdr:sp macro="" textlink="">
      <cdr:nvSpPr>
        <cdr:cNvPr id="3" name="TextBox 3">
          <a:extLst xmlns:a="http://schemas.openxmlformats.org/drawingml/2006/main">
            <a:ext uri="{FF2B5EF4-FFF2-40B4-BE49-F238E27FC236}">
              <a16:creationId xmlns:a16="http://schemas.microsoft.com/office/drawing/2014/main" id="{AAB6E9E6-0B73-CE38-8E8D-97DD23D10871}"/>
            </a:ext>
          </a:extLst>
        </cdr:cNvPr>
        <cdr:cNvSpPr txBox="1"/>
      </cdr:nvSpPr>
      <cdr:spPr>
        <a:xfrm xmlns:a="http://schemas.openxmlformats.org/drawingml/2006/main">
          <a:off x="2874800" y="560478"/>
          <a:ext cx="1173431" cy="337795"/>
        </a:xfrm>
        <a:prstGeom xmlns:a="http://schemas.openxmlformats.org/drawingml/2006/main" prst="rect">
          <a:avLst/>
        </a:prstGeom>
        <a:solidFill xmlns:a="http://schemas.openxmlformats.org/drawingml/2006/main">
          <a:schemeClr val="tx2">
            <a:lumMod val="10000"/>
            <a:lumOff val="90000"/>
          </a:schemeClr>
        </a:solidFill>
        <a:ln xmlns:a="http://schemas.openxmlformats.org/drawingml/2006/main" w="9525" cmpd="sng">
          <a:solidFill>
            <a:schemeClr val="bg2">
              <a:lumMod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lv-LV" sz="1100" dirty="0"/>
            <a:t>43,4 tūkst.t.</a:t>
          </a:r>
        </a:p>
      </cdr:txBody>
    </cdr:sp>
  </cdr:relSizeAnchor>
  <cdr:relSizeAnchor xmlns:cdr="http://schemas.openxmlformats.org/drawingml/2006/chartDrawing">
    <cdr:from>
      <cdr:x>0.46033</cdr:x>
      <cdr:y>0.19717</cdr:y>
    </cdr:from>
    <cdr:to>
      <cdr:x>0.61701</cdr:x>
      <cdr:y>0.29641</cdr:y>
    </cdr:to>
    <cdr:sp macro="" textlink="">
      <cdr:nvSpPr>
        <cdr:cNvPr id="4" name="TextBox 1">
          <a:extLst xmlns:a="http://schemas.openxmlformats.org/drawingml/2006/main">
            <a:ext uri="{FF2B5EF4-FFF2-40B4-BE49-F238E27FC236}">
              <a16:creationId xmlns:a16="http://schemas.microsoft.com/office/drawing/2014/main" id="{776BCB57-53B8-02E4-460C-72C63BFC417D}"/>
            </a:ext>
          </a:extLst>
        </cdr:cNvPr>
        <cdr:cNvSpPr txBox="1"/>
      </cdr:nvSpPr>
      <cdr:spPr>
        <a:xfrm xmlns:a="http://schemas.openxmlformats.org/drawingml/2006/main">
          <a:off x="1802731" y="532820"/>
          <a:ext cx="613564" cy="26818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1200" b="1" dirty="0">
              <a:solidFill>
                <a:srgbClr val="C00000"/>
              </a:solidFill>
              <a:latin typeface="+mj-lt"/>
            </a:rPr>
            <a:t>+16,4%</a:t>
          </a:r>
        </a:p>
      </cdr:txBody>
    </cdr:sp>
  </cdr:relSizeAnchor>
  <cdr:relSizeAnchor xmlns:cdr="http://schemas.openxmlformats.org/drawingml/2006/chartDrawing">
    <cdr:from>
      <cdr:x>0.19656</cdr:x>
      <cdr:y>0.18534</cdr:y>
    </cdr:from>
    <cdr:to>
      <cdr:x>0.43822</cdr:x>
      <cdr:y>0.29567</cdr:y>
    </cdr:to>
    <cdr:sp macro="" textlink="">
      <cdr:nvSpPr>
        <cdr:cNvPr id="5" name="TextBox 3">
          <a:extLst xmlns:a="http://schemas.openxmlformats.org/drawingml/2006/main">
            <a:ext uri="{FF2B5EF4-FFF2-40B4-BE49-F238E27FC236}">
              <a16:creationId xmlns:a16="http://schemas.microsoft.com/office/drawing/2014/main" id="{426B1509-575D-F8A9-73A5-7251830F70D6}"/>
            </a:ext>
          </a:extLst>
        </cdr:cNvPr>
        <cdr:cNvSpPr txBox="1"/>
      </cdr:nvSpPr>
      <cdr:spPr>
        <a:xfrm xmlns:a="http://schemas.openxmlformats.org/drawingml/2006/main">
          <a:off x="769758" y="500846"/>
          <a:ext cx="946363" cy="298158"/>
        </a:xfrm>
        <a:prstGeom xmlns:a="http://schemas.openxmlformats.org/drawingml/2006/main" prst="rect">
          <a:avLst/>
        </a:prstGeom>
        <a:solidFill xmlns:a="http://schemas.openxmlformats.org/drawingml/2006/main">
          <a:schemeClr val="tx2">
            <a:lumMod val="10000"/>
            <a:lumOff val="90000"/>
          </a:schemeClr>
        </a:solidFill>
        <a:ln xmlns:a="http://schemas.openxmlformats.org/drawingml/2006/main" w="9525" cmpd="sng">
          <a:solidFill>
            <a:schemeClr val="bg2">
              <a:lumMod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lv-LV" sz="1100" dirty="0"/>
            <a:t>117,5 tūkst.t.</a:t>
          </a:r>
        </a:p>
      </cdr:txBody>
    </cdr:sp>
  </cdr:relSizeAnchor>
</c:userShapes>
</file>

<file path=ppt/drawings/drawing6.xml><?xml version="1.0" encoding="utf-8"?>
<c:userShapes xmlns:c="http://schemas.openxmlformats.org/drawingml/2006/chart">
  <cdr:relSizeAnchor xmlns:cdr="http://schemas.openxmlformats.org/drawingml/2006/chartDrawing">
    <cdr:from>
      <cdr:x>0.31603</cdr:x>
      <cdr:y>0.04907</cdr:y>
    </cdr:from>
    <cdr:to>
      <cdr:x>0.31766</cdr:x>
      <cdr:y>0.88579</cdr:y>
    </cdr:to>
    <cdr:cxnSp macro="">
      <cdr:nvCxnSpPr>
        <cdr:cNvPr id="2" name="Straight Connector 1">
          <a:extLst xmlns:a="http://schemas.openxmlformats.org/drawingml/2006/main">
            <a:ext uri="{FF2B5EF4-FFF2-40B4-BE49-F238E27FC236}">
              <a16:creationId xmlns:a16="http://schemas.microsoft.com/office/drawing/2014/main" id="{99652120-B2F7-4566-BAC3-B3D234590C66}"/>
            </a:ext>
          </a:extLst>
        </cdr:cNvPr>
        <cdr:cNvCxnSpPr>
          <a:cxnSpLocks xmlns:a="http://schemas.openxmlformats.org/drawingml/2006/main"/>
        </cdr:cNvCxnSpPr>
      </cdr:nvCxnSpPr>
      <cdr:spPr>
        <a:xfrm xmlns:a="http://schemas.openxmlformats.org/drawingml/2006/main">
          <a:off x="2048935" y="195526"/>
          <a:ext cx="10582" cy="3334018"/>
        </a:xfrm>
        <a:prstGeom xmlns:a="http://schemas.openxmlformats.org/drawingml/2006/main" prst="line">
          <a:avLst/>
        </a:prstGeom>
        <a:ln xmlns:a="http://schemas.openxmlformats.org/drawingml/2006/main" w="28575">
          <a:solidFill>
            <a:schemeClr val="accent3">
              <a:lumMod val="50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576C2B3D-3E0C-43F9-A0BA-D32CBFC0E7E4}" type="datetimeFigureOut">
              <a:rPr lang="lv-LV" smtClean="0"/>
              <a:t>14.02.2025</a:t>
            </a:fld>
            <a:endParaRPr lang="lv-LV"/>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A0E538A8-29B4-4769-BE9D-B29A8DB239AC}" type="slidenum">
              <a:rPr lang="lv-LV" smtClean="0"/>
              <a:t>‹#›</a:t>
            </a:fld>
            <a:endParaRPr lang="lv-LV"/>
          </a:p>
        </p:txBody>
      </p:sp>
    </p:spTree>
    <p:extLst>
      <p:ext uri="{BB962C8B-B14F-4D97-AF65-F5344CB8AC3E}">
        <p14:creationId xmlns:p14="http://schemas.microsoft.com/office/powerpoint/2010/main" val="3538392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endParaRPr lang="lv-LV" sz="1800" dirty="0">
              <a:effectLst/>
              <a:latin typeface="Aptos" panose="020B0004020202020204" pitchFamily="34" charset="0"/>
              <a:ea typeface="Aptos" panose="020B0004020202020204" pitchFamily="34" charset="0"/>
              <a:cs typeface="Aptos" panose="020B0004020202020204" pitchFamily="34" charset="0"/>
            </a:endParaRPr>
          </a:p>
        </p:txBody>
      </p:sp>
      <p:sp>
        <p:nvSpPr>
          <p:cNvPr id="4" name="Slide Number Placeholder 3"/>
          <p:cNvSpPr>
            <a:spLocks noGrp="1"/>
          </p:cNvSpPr>
          <p:nvPr>
            <p:ph type="sldNum" sz="quarter" idx="5"/>
          </p:nvPr>
        </p:nvSpPr>
        <p:spPr/>
        <p:txBody>
          <a:bodyPr/>
          <a:lstStyle/>
          <a:p>
            <a:fld id="{A0E538A8-29B4-4769-BE9D-B29A8DB239AC}" type="slidenum">
              <a:rPr lang="lv-LV" smtClean="0"/>
              <a:t>2</a:t>
            </a:fld>
            <a:endParaRPr lang="lv-LV"/>
          </a:p>
        </p:txBody>
      </p:sp>
    </p:spTree>
    <p:extLst>
      <p:ext uri="{BB962C8B-B14F-4D97-AF65-F5344CB8AC3E}">
        <p14:creationId xmlns:p14="http://schemas.microsoft.com/office/powerpoint/2010/main" val="3811920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lv-LV"/>
              <a:t>1)</a:t>
            </a:r>
          </a:p>
        </p:txBody>
      </p:sp>
      <p:sp>
        <p:nvSpPr>
          <p:cNvPr id="4" name="Slide Number Placeholder 3"/>
          <p:cNvSpPr>
            <a:spLocks noGrp="1"/>
          </p:cNvSpPr>
          <p:nvPr>
            <p:ph type="sldNum" sz="quarter" idx="5"/>
          </p:nvPr>
        </p:nvSpPr>
        <p:spPr/>
        <p:txBody>
          <a:bodyPr/>
          <a:lstStyle/>
          <a:p>
            <a:fld id="{09B01047-0636-4A01-97DC-9B38DE6496C5}" type="slidenum">
              <a:rPr lang="lv-LV" smtClean="0"/>
              <a:t>21</a:t>
            </a:fld>
            <a:endParaRPr lang="lv-LV"/>
          </a:p>
        </p:txBody>
      </p:sp>
    </p:spTree>
    <p:extLst>
      <p:ext uri="{BB962C8B-B14F-4D97-AF65-F5344CB8AC3E}">
        <p14:creationId xmlns:p14="http://schemas.microsoft.com/office/powerpoint/2010/main" val="1090869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endParaRPr lang="lv-LV" sz="1800" dirty="0">
              <a:effectLst/>
              <a:latin typeface="Aptos" panose="020B0004020202020204" pitchFamily="34" charset="0"/>
              <a:ea typeface="Aptos" panose="020B0004020202020204" pitchFamily="34" charset="0"/>
              <a:cs typeface="Aptos" panose="020B0004020202020204" pitchFamily="34" charset="0"/>
            </a:endParaRPr>
          </a:p>
        </p:txBody>
      </p:sp>
      <p:sp>
        <p:nvSpPr>
          <p:cNvPr id="4" name="Slide Number Placeholder 3"/>
          <p:cNvSpPr>
            <a:spLocks noGrp="1"/>
          </p:cNvSpPr>
          <p:nvPr>
            <p:ph type="sldNum" sz="quarter" idx="5"/>
          </p:nvPr>
        </p:nvSpPr>
        <p:spPr/>
        <p:txBody>
          <a:bodyPr/>
          <a:lstStyle/>
          <a:p>
            <a:fld id="{A0E538A8-29B4-4769-BE9D-B29A8DB239AC}" type="slidenum">
              <a:rPr lang="lv-LV" smtClean="0"/>
              <a:t>22</a:t>
            </a:fld>
            <a:endParaRPr lang="lv-LV"/>
          </a:p>
        </p:txBody>
      </p:sp>
    </p:spTree>
    <p:extLst>
      <p:ext uri="{BB962C8B-B14F-4D97-AF65-F5344CB8AC3E}">
        <p14:creationId xmlns:p14="http://schemas.microsoft.com/office/powerpoint/2010/main" val="202445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A0E538A8-29B4-4769-BE9D-B29A8DB239AC}" type="slidenum">
              <a:rPr lang="lv-LV" smtClean="0"/>
              <a:t>23</a:t>
            </a:fld>
            <a:endParaRPr lang="lv-LV"/>
          </a:p>
        </p:txBody>
      </p:sp>
    </p:spTree>
    <p:extLst>
      <p:ext uri="{BB962C8B-B14F-4D97-AF65-F5344CB8AC3E}">
        <p14:creationId xmlns:p14="http://schemas.microsoft.com/office/powerpoint/2010/main" val="4181116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35225" y="960438"/>
            <a:ext cx="4603750" cy="2590800"/>
          </a:xfrm>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a:defRPr/>
            </a:pPr>
            <a:fld id="{76B5B73F-16B7-4FDF-B327-266F58BF090D}" type="slidenum">
              <a:rPr lang="lv-LV" altLang="en-US" smtClean="0"/>
              <a:pPr>
                <a:defRPr/>
              </a:pPr>
              <a:t>26</a:t>
            </a:fld>
            <a:endParaRPr lang="lv-LV" altLang="en-US"/>
          </a:p>
        </p:txBody>
      </p:sp>
    </p:spTree>
    <p:extLst>
      <p:ext uri="{BB962C8B-B14F-4D97-AF65-F5344CB8AC3E}">
        <p14:creationId xmlns:p14="http://schemas.microsoft.com/office/powerpoint/2010/main" val="3195375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dirty="0">
                <a:effectLst/>
                <a:latin typeface="Aptos" panose="020B0004020202020204" pitchFamily="34" charset="0"/>
                <a:ea typeface="Aptos" panose="020B0004020202020204" pitchFamily="34" charset="0"/>
                <a:cs typeface="Aptos" panose="020B0004020202020204" pitchFamily="34" charset="0"/>
              </a:rPr>
              <a:t>Lielākā daļa lauksaimnieku NVO neatbalsta riska fonda izveidi, tā vietā ir jāstiprina apdrošināšana un investīcijas </a:t>
            </a:r>
            <a:r>
              <a:rPr lang="lv-LV" sz="1200" dirty="0" err="1">
                <a:effectLst/>
                <a:latin typeface="Aptos" panose="020B0004020202020204" pitchFamily="34" charset="0"/>
                <a:ea typeface="Aptos" panose="020B0004020202020204" pitchFamily="34" charset="0"/>
                <a:cs typeface="Aptos" panose="020B0004020202020204" pitchFamily="34" charset="0"/>
              </a:rPr>
              <a:t>prevencijā</a:t>
            </a:r>
            <a:r>
              <a:rPr lang="lv-LV" sz="1200" dirty="0">
                <a:effectLst/>
                <a:latin typeface="Aptos" panose="020B0004020202020204" pitchFamily="34" charset="0"/>
                <a:ea typeface="Aptos" panose="020B0004020202020204" pitchFamily="34" charset="0"/>
                <a:cs typeface="Aptos" panose="020B00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lv-LV" b="1" dirty="0" err="1">
                <a:solidFill>
                  <a:srgbClr val="FF0000"/>
                </a:solidFill>
              </a:rPr>
              <a:t>Vereinigte</a:t>
            </a:r>
            <a:r>
              <a:rPr lang="lv-LV" b="1" dirty="0">
                <a:solidFill>
                  <a:srgbClr val="FF0000"/>
                </a:solidFill>
              </a:rPr>
              <a:t> </a:t>
            </a:r>
            <a:r>
              <a:rPr lang="lv-LV" b="1" dirty="0" err="1">
                <a:solidFill>
                  <a:srgbClr val="FF0000"/>
                </a:solidFill>
              </a:rPr>
              <a:t>Hagel</a:t>
            </a:r>
            <a:r>
              <a:rPr lang="lv-LV" b="1" dirty="0">
                <a:solidFill>
                  <a:srgbClr val="FF0000"/>
                </a:solidFill>
              </a:rPr>
              <a:t> pagājušogad apdrošinājās 20 augļkopji un dārzkopji.</a:t>
            </a:r>
          </a:p>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Aptaujājām otrdien apdrošinātājus:</a:t>
            </a:r>
          </a:p>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Viens apdrošinātājs norādīja, ka </a:t>
            </a:r>
            <a:r>
              <a:rPr lang="lv-LV" sz="1800" dirty="0">
                <a:effectLst/>
                <a:latin typeface="Aptos" panose="020B0004020202020204" pitchFamily="34" charset="0"/>
                <a:ea typeface="Aptos" panose="020B0004020202020204" pitchFamily="34" charset="0"/>
                <a:cs typeface="Aptos" panose="020B0004020202020204" pitchFamily="34" charset="0"/>
              </a:rPr>
              <a:t>šogad vēl neplāno piedāvājumu augļiem, dārzeņiem, jo no audzētājiem pašiem neesot nekāda interese. </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800" dirty="0">
                <a:effectLst/>
                <a:latin typeface="Aptos" panose="020B0004020202020204" pitchFamily="34" charset="0"/>
                <a:ea typeface="Aptos" panose="020B0004020202020204" pitchFamily="34" charset="0"/>
                <a:cs typeface="Aptos" panose="020B0004020202020204" pitchFamily="34" charset="0"/>
              </a:rPr>
              <a:t>Otrs apdrošinātājs arī šogad neplāno, bet vēros, kā veicas Latraps (VH), un ja Latraps pieredze būs veiksmīga, tad arī viņi varētu plānot uz nākam gadu kādu piedāvājumu.</a:t>
            </a:r>
          </a:p>
          <a:p>
            <a:endParaRPr lang="lv-LV" dirty="0"/>
          </a:p>
        </p:txBody>
      </p:sp>
      <p:sp>
        <p:nvSpPr>
          <p:cNvPr id="4" name="Slide Number Placeholder 3"/>
          <p:cNvSpPr>
            <a:spLocks noGrp="1"/>
          </p:cNvSpPr>
          <p:nvPr>
            <p:ph type="sldNum" sz="quarter" idx="5"/>
          </p:nvPr>
        </p:nvSpPr>
        <p:spPr/>
        <p:txBody>
          <a:bodyPr/>
          <a:lstStyle/>
          <a:p>
            <a:fld id="{A0E538A8-29B4-4769-BE9D-B29A8DB239AC}" type="slidenum">
              <a:rPr lang="lv-LV" smtClean="0"/>
              <a:t>28</a:t>
            </a:fld>
            <a:endParaRPr lang="lv-LV"/>
          </a:p>
        </p:txBody>
      </p:sp>
    </p:spTree>
    <p:extLst>
      <p:ext uri="{BB962C8B-B14F-4D97-AF65-F5344CB8AC3E}">
        <p14:creationId xmlns:p14="http://schemas.microsoft.com/office/powerpoint/2010/main" val="2397724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endParaRPr lang="lv-LV" sz="1800" dirty="0">
              <a:effectLst/>
              <a:latin typeface="Aptos" panose="020B0004020202020204" pitchFamily="34" charset="0"/>
              <a:ea typeface="Aptos" panose="020B0004020202020204" pitchFamily="34" charset="0"/>
              <a:cs typeface="Aptos" panose="020B0004020202020204" pitchFamily="34" charset="0"/>
            </a:endParaRPr>
          </a:p>
        </p:txBody>
      </p:sp>
      <p:sp>
        <p:nvSpPr>
          <p:cNvPr id="4" name="Slide Number Placeholder 3"/>
          <p:cNvSpPr>
            <a:spLocks noGrp="1"/>
          </p:cNvSpPr>
          <p:nvPr>
            <p:ph type="sldNum" sz="quarter" idx="5"/>
          </p:nvPr>
        </p:nvSpPr>
        <p:spPr/>
        <p:txBody>
          <a:bodyPr/>
          <a:lstStyle/>
          <a:p>
            <a:fld id="{A0E538A8-29B4-4769-BE9D-B29A8DB239AC}" type="slidenum">
              <a:rPr lang="lv-LV" smtClean="0"/>
              <a:t>30</a:t>
            </a:fld>
            <a:endParaRPr lang="lv-LV"/>
          </a:p>
        </p:txBody>
      </p:sp>
    </p:spTree>
    <p:extLst>
      <p:ext uri="{BB962C8B-B14F-4D97-AF65-F5344CB8AC3E}">
        <p14:creationId xmlns:p14="http://schemas.microsoft.com/office/powerpoint/2010/main" val="3427174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A0E538A8-29B4-4769-BE9D-B29A8DB239AC}" type="slidenum">
              <a:rPr lang="lv-LV" smtClean="0"/>
              <a:t>32</a:t>
            </a:fld>
            <a:endParaRPr lang="lv-LV"/>
          </a:p>
        </p:txBody>
      </p:sp>
    </p:spTree>
    <p:extLst>
      <p:ext uri="{BB962C8B-B14F-4D97-AF65-F5344CB8AC3E}">
        <p14:creationId xmlns:p14="http://schemas.microsoft.com/office/powerpoint/2010/main" val="3036888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endParaRPr lang="lv-LV" sz="1800" dirty="0">
              <a:effectLst/>
              <a:latin typeface="Aptos" panose="020B0004020202020204" pitchFamily="34" charset="0"/>
              <a:ea typeface="Aptos" panose="020B0004020202020204" pitchFamily="34" charset="0"/>
              <a:cs typeface="Aptos" panose="020B0004020202020204" pitchFamily="34" charset="0"/>
            </a:endParaRPr>
          </a:p>
        </p:txBody>
      </p:sp>
      <p:sp>
        <p:nvSpPr>
          <p:cNvPr id="4" name="Slide Number Placeholder 3"/>
          <p:cNvSpPr>
            <a:spLocks noGrp="1"/>
          </p:cNvSpPr>
          <p:nvPr>
            <p:ph type="sldNum" sz="quarter" idx="5"/>
          </p:nvPr>
        </p:nvSpPr>
        <p:spPr/>
        <p:txBody>
          <a:bodyPr/>
          <a:lstStyle/>
          <a:p>
            <a:fld id="{A0E538A8-29B4-4769-BE9D-B29A8DB239AC}" type="slidenum">
              <a:rPr lang="lv-LV" smtClean="0"/>
              <a:t>33</a:t>
            </a:fld>
            <a:endParaRPr lang="lv-LV"/>
          </a:p>
        </p:txBody>
      </p:sp>
    </p:spTree>
    <p:extLst>
      <p:ext uri="{BB962C8B-B14F-4D97-AF65-F5344CB8AC3E}">
        <p14:creationId xmlns:p14="http://schemas.microsoft.com/office/powerpoint/2010/main" val="28198504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A0E538A8-29B4-4769-BE9D-B29A8DB239AC}" type="slidenum">
              <a:rPr lang="lv-LV" smtClean="0"/>
              <a:t>34</a:t>
            </a:fld>
            <a:endParaRPr lang="lv-LV"/>
          </a:p>
        </p:txBody>
      </p:sp>
    </p:spTree>
    <p:extLst>
      <p:ext uri="{BB962C8B-B14F-4D97-AF65-F5344CB8AC3E}">
        <p14:creationId xmlns:p14="http://schemas.microsoft.com/office/powerpoint/2010/main" val="22218465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A0E538A8-29B4-4769-BE9D-B29A8DB239AC}" type="slidenum">
              <a:rPr lang="lv-LV" smtClean="0"/>
              <a:t>35</a:t>
            </a:fld>
            <a:endParaRPr lang="lv-LV"/>
          </a:p>
        </p:txBody>
      </p:sp>
    </p:spTree>
    <p:extLst>
      <p:ext uri="{BB962C8B-B14F-4D97-AF65-F5344CB8AC3E}">
        <p14:creationId xmlns:p14="http://schemas.microsoft.com/office/powerpoint/2010/main" val="651389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5CEDFBB8-0CB6-40E5-BA01-CB0CBEEB78CB}" type="slidenum">
              <a:rPr lang="lv-LV" altLang="en-US" smtClean="0"/>
              <a:pPr/>
              <a:t>6</a:t>
            </a:fld>
            <a:endParaRPr lang="lv-LV" altLang="en-US"/>
          </a:p>
        </p:txBody>
      </p:sp>
    </p:spTree>
    <p:extLst>
      <p:ext uri="{BB962C8B-B14F-4D97-AF65-F5344CB8AC3E}">
        <p14:creationId xmlns:p14="http://schemas.microsoft.com/office/powerpoint/2010/main" val="3568904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endParaRPr lang="lv-LV" sz="1800" dirty="0">
              <a:effectLst/>
              <a:latin typeface="Aptos" panose="020B0004020202020204" pitchFamily="34" charset="0"/>
              <a:ea typeface="Aptos" panose="020B0004020202020204" pitchFamily="34" charset="0"/>
              <a:cs typeface="Aptos" panose="020B0004020202020204" pitchFamily="34" charset="0"/>
            </a:endParaRPr>
          </a:p>
        </p:txBody>
      </p:sp>
      <p:sp>
        <p:nvSpPr>
          <p:cNvPr id="4" name="Slide Number Placeholder 3"/>
          <p:cNvSpPr>
            <a:spLocks noGrp="1"/>
          </p:cNvSpPr>
          <p:nvPr>
            <p:ph type="sldNum" sz="quarter" idx="5"/>
          </p:nvPr>
        </p:nvSpPr>
        <p:spPr/>
        <p:txBody>
          <a:bodyPr/>
          <a:lstStyle/>
          <a:p>
            <a:fld id="{A0E538A8-29B4-4769-BE9D-B29A8DB239AC}" type="slidenum">
              <a:rPr lang="lv-LV" smtClean="0"/>
              <a:t>11</a:t>
            </a:fld>
            <a:endParaRPr lang="lv-LV"/>
          </a:p>
        </p:txBody>
      </p:sp>
    </p:spTree>
    <p:extLst>
      <p:ext uri="{BB962C8B-B14F-4D97-AF65-F5344CB8AC3E}">
        <p14:creationId xmlns:p14="http://schemas.microsoft.com/office/powerpoint/2010/main" val="2297190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lv-LV" sz="1800" b="0" dirty="0">
                <a:effectLst/>
                <a:latin typeface="Aptos" panose="020B0004020202020204" pitchFamily="34" charset="0"/>
                <a:ea typeface="Times New Roman" panose="02020603050405020304" pitchFamily="18" charset="0"/>
                <a:cs typeface="Aptos" panose="020B0004020202020204" pitchFamily="34" charset="0"/>
              </a:rPr>
              <a:t>ZM vienmēr ir iestājusies gan par samazinātās PVN likmes augļiem, ogām un dārzeņiem ieviešanu, gan arī tās saglabāšanu. Ņemot vērā ZM iniciatīvu sākot ar 2018.gada 1.janvāri PVN likme svaigiem augļiem, ogām un dārzeņiem tika samazināta no 21 līdz 5%. No 2024.gada 1.janvāra PVN likmi svaigiem augļiem, ogām un dārzeņiem noteica 12% apmērā un tobrīd arī kā pārejas normu tikai uz vienu gadu. Ņemot vērā ZM nenogurstošos priekšlikumus ar 2025.gadu samazinātā PVN likme svaigiem augļiem, ogām un dārzeņiem Pievienotās vērtības nodokļa likumā noteikta kā patstāvīga tiesību norma.</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lv-LV" sz="1800" b="1" dirty="0">
                <a:effectLst/>
                <a:latin typeface="Aptos" panose="020B0004020202020204" pitchFamily="34" charset="0"/>
                <a:ea typeface="Times New Roman" panose="02020603050405020304" pitchFamily="18" charset="0"/>
                <a:cs typeface="Aptos" panose="020B0004020202020204" pitchFamily="34" charset="0"/>
              </a:rPr>
              <a:t>Arī jautājums par PVN samazinātās likmes ieviešanu Latvijā citiem pārtikas produktiem ir vairākkārt izskanējis. Tomēr šis priekšlikums nav guvis politisko atbalstu. Tāpat kā šobrīd nav politiskais atbalsts PVN 5% likmes atgriešanai.</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lv-LV" sz="1800" b="1" dirty="0">
                <a:effectLst/>
                <a:latin typeface="Aptos" panose="020B0004020202020204" pitchFamily="34" charset="0"/>
                <a:ea typeface="Aptos" panose="020B0004020202020204" pitchFamily="34" charset="0"/>
                <a:cs typeface="Aptos" panose="020B0004020202020204" pitchFamily="34" charset="0"/>
              </a:rPr>
              <a:t>Nav FM pieprasīts </a:t>
            </a:r>
            <a:r>
              <a:rPr lang="lv-LV" sz="1800" b="1" dirty="0">
                <a:solidFill>
                  <a:srgbClr val="333333"/>
                </a:solidFill>
                <a:effectLst/>
                <a:latin typeface="Arial" panose="020B0604020202020204" pitchFamily="34" charset="0"/>
                <a:ea typeface="Times New Roman" panose="02020603050405020304" pitchFamily="18" charset="0"/>
              </a:rPr>
              <a:t>aprēķins par šo 7% PVN pielikuma budžeta ieguvumiem un kā ir ar ,,melnā tirgus" </a:t>
            </a:r>
            <a:r>
              <a:rPr lang="lv-LV" sz="1800" b="1" dirty="0" err="1">
                <a:solidFill>
                  <a:srgbClr val="333333"/>
                </a:solidFill>
                <a:effectLst/>
                <a:latin typeface="Arial" panose="020B0604020202020204" pitchFamily="34" charset="0"/>
                <a:ea typeface="Times New Roman" panose="02020603050405020304" pitchFamily="18" charset="0"/>
              </a:rPr>
              <a:t>izvērtējums</a:t>
            </a:r>
            <a:r>
              <a:rPr lang="lv-LV" sz="1800" b="1" dirty="0">
                <a:solidFill>
                  <a:srgbClr val="333333"/>
                </a:solidFill>
                <a:effectLst/>
                <a:latin typeface="Arial" panose="020B0604020202020204" pitchFamily="34" charset="0"/>
                <a:ea typeface="Times New Roman" panose="02020603050405020304" pitchFamily="18" charset="0"/>
              </a:rPr>
              <a:t>?</a:t>
            </a:r>
            <a:r>
              <a:rPr lang="lv-LV" sz="1800" b="1" dirty="0">
                <a:solidFill>
                  <a:srgbClr val="333333"/>
                </a:solidFill>
                <a:effectLst/>
                <a:latin typeface="Helvetica" panose="020B0604020202020204" pitchFamily="34" charset="0"/>
                <a:ea typeface="Times New Roman" panose="02020603050405020304" pitchFamily="18" charset="0"/>
              </a:rPr>
              <a:t>  Tā kā to nav uzdevis Ministru kabinets, FM to </a:t>
            </a:r>
            <a:r>
              <a:rPr lang="lv-LV" sz="1800" b="1">
                <a:solidFill>
                  <a:srgbClr val="333333"/>
                </a:solidFill>
                <a:effectLst/>
                <a:latin typeface="Helvetica" panose="020B0604020202020204" pitchFamily="34" charset="0"/>
                <a:ea typeface="Times New Roman" panose="02020603050405020304" pitchFamily="18" charset="0"/>
              </a:rPr>
              <a:t>arī neveiks.</a:t>
            </a:r>
            <a:endParaRPr lang="lv-LV" sz="1800" b="1" dirty="0">
              <a:effectLst/>
              <a:latin typeface="Aptos" panose="020B0004020202020204" pitchFamily="34" charset="0"/>
              <a:ea typeface="Aptos" panose="020B0004020202020204" pitchFamily="34" charset="0"/>
              <a:cs typeface="Aptos" panose="020B0004020202020204" pitchFamily="34" charset="0"/>
            </a:endParaRPr>
          </a:p>
          <a:p>
            <a:pPr marL="0" lvl="0" indent="0">
              <a:buFont typeface="+mj-lt"/>
              <a:buNone/>
            </a:pPr>
            <a:endParaRPr lang="lv-LV" sz="1800" dirty="0">
              <a:effectLst/>
              <a:latin typeface="Aptos" panose="020B0004020202020204" pitchFamily="34" charset="0"/>
              <a:ea typeface="Aptos" panose="020B0004020202020204" pitchFamily="34" charset="0"/>
              <a:cs typeface="Aptos" panose="020B0004020202020204" pitchFamily="34" charset="0"/>
            </a:endParaRPr>
          </a:p>
        </p:txBody>
      </p:sp>
      <p:sp>
        <p:nvSpPr>
          <p:cNvPr id="4" name="Slide Number Placeholder 3"/>
          <p:cNvSpPr>
            <a:spLocks noGrp="1"/>
          </p:cNvSpPr>
          <p:nvPr>
            <p:ph type="sldNum" sz="quarter" idx="5"/>
          </p:nvPr>
        </p:nvSpPr>
        <p:spPr/>
        <p:txBody>
          <a:bodyPr/>
          <a:lstStyle/>
          <a:p>
            <a:fld id="{A0E538A8-29B4-4769-BE9D-B29A8DB239AC}" type="slidenum">
              <a:rPr lang="lv-LV" smtClean="0"/>
              <a:t>12</a:t>
            </a:fld>
            <a:endParaRPr lang="lv-LV"/>
          </a:p>
        </p:txBody>
      </p:sp>
    </p:spTree>
    <p:extLst>
      <p:ext uri="{BB962C8B-B14F-4D97-AF65-F5344CB8AC3E}">
        <p14:creationId xmlns:p14="http://schemas.microsoft.com/office/powerpoint/2010/main" val="364445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B7D106F8-55BE-4375-99CB-999F6EDDA859}" type="slidenum">
              <a:rPr lang="lv-LV" smtClean="0"/>
              <a:t>13</a:t>
            </a:fld>
            <a:endParaRPr lang="lv-LV"/>
          </a:p>
        </p:txBody>
      </p:sp>
    </p:spTree>
    <p:extLst>
      <p:ext uri="{BB962C8B-B14F-4D97-AF65-F5344CB8AC3E}">
        <p14:creationId xmlns:p14="http://schemas.microsoft.com/office/powerpoint/2010/main" val="581133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A0E538A8-29B4-4769-BE9D-B29A8DB239AC}" type="slidenum">
              <a:rPr lang="lv-LV" smtClean="0"/>
              <a:t>15</a:t>
            </a:fld>
            <a:endParaRPr lang="lv-LV"/>
          </a:p>
        </p:txBody>
      </p:sp>
    </p:spTree>
    <p:extLst>
      <p:ext uri="{BB962C8B-B14F-4D97-AF65-F5344CB8AC3E}">
        <p14:creationId xmlns:p14="http://schemas.microsoft.com/office/powerpoint/2010/main" val="39228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endParaRPr lang="lv-LV" sz="1800" dirty="0">
              <a:effectLst/>
              <a:latin typeface="Aptos" panose="020B0004020202020204" pitchFamily="34" charset="0"/>
              <a:ea typeface="Aptos" panose="020B0004020202020204" pitchFamily="34" charset="0"/>
              <a:cs typeface="Aptos" panose="020B0004020202020204" pitchFamily="34" charset="0"/>
            </a:endParaRPr>
          </a:p>
        </p:txBody>
      </p:sp>
      <p:sp>
        <p:nvSpPr>
          <p:cNvPr id="4" name="Slide Number Placeholder 3"/>
          <p:cNvSpPr>
            <a:spLocks noGrp="1"/>
          </p:cNvSpPr>
          <p:nvPr>
            <p:ph type="sldNum" sz="quarter" idx="5"/>
          </p:nvPr>
        </p:nvSpPr>
        <p:spPr/>
        <p:txBody>
          <a:bodyPr/>
          <a:lstStyle/>
          <a:p>
            <a:fld id="{A0E538A8-29B4-4769-BE9D-B29A8DB239AC}" type="slidenum">
              <a:rPr lang="lv-LV" smtClean="0"/>
              <a:t>17</a:t>
            </a:fld>
            <a:endParaRPr lang="lv-LV"/>
          </a:p>
        </p:txBody>
      </p:sp>
    </p:spTree>
    <p:extLst>
      <p:ext uri="{BB962C8B-B14F-4D97-AF65-F5344CB8AC3E}">
        <p14:creationId xmlns:p14="http://schemas.microsoft.com/office/powerpoint/2010/main" val="1991019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B7D106F8-55BE-4375-99CB-999F6EDDA859}" type="slidenum">
              <a:rPr lang="lv-LV" smtClean="0"/>
              <a:t>18</a:t>
            </a:fld>
            <a:endParaRPr lang="lv-LV"/>
          </a:p>
        </p:txBody>
      </p:sp>
    </p:spTree>
    <p:extLst>
      <p:ext uri="{BB962C8B-B14F-4D97-AF65-F5344CB8AC3E}">
        <p14:creationId xmlns:p14="http://schemas.microsoft.com/office/powerpoint/2010/main" val="1132675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B7D106F8-55BE-4375-99CB-999F6EDDA859}" type="slidenum">
              <a:rPr lang="lv-LV" smtClean="0"/>
              <a:t>19</a:t>
            </a:fld>
            <a:endParaRPr lang="lv-LV"/>
          </a:p>
        </p:txBody>
      </p:sp>
    </p:spTree>
    <p:extLst>
      <p:ext uri="{BB962C8B-B14F-4D97-AF65-F5344CB8AC3E}">
        <p14:creationId xmlns:p14="http://schemas.microsoft.com/office/powerpoint/2010/main" val="1957031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04BDA-572F-4B93-B55A-A54F87474D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75B5A026-1F97-42C7-B321-EC2B0325FD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D5355CBE-F5AE-49D3-9299-C596B799DCD4}"/>
              </a:ext>
            </a:extLst>
          </p:cNvPr>
          <p:cNvSpPr>
            <a:spLocks noGrp="1"/>
          </p:cNvSpPr>
          <p:nvPr>
            <p:ph type="dt" sz="half" idx="10"/>
          </p:nvPr>
        </p:nvSpPr>
        <p:spPr/>
        <p:txBody>
          <a:bodyPr/>
          <a:lstStyle/>
          <a:p>
            <a:fld id="{3BAE3D57-3A24-4713-B1F8-E40A423C44D6}" type="datetimeFigureOut">
              <a:rPr lang="lv-LV" smtClean="0"/>
              <a:t>14.02.2025</a:t>
            </a:fld>
            <a:endParaRPr lang="lv-LV"/>
          </a:p>
        </p:txBody>
      </p:sp>
      <p:sp>
        <p:nvSpPr>
          <p:cNvPr id="5" name="Footer Placeholder 4">
            <a:extLst>
              <a:ext uri="{FF2B5EF4-FFF2-40B4-BE49-F238E27FC236}">
                <a16:creationId xmlns:a16="http://schemas.microsoft.com/office/drawing/2014/main" id="{A70A1BCE-0C8B-43FC-9A6D-C6C3834CB131}"/>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7DDEB640-4C5F-4DD9-B524-951F8C68007B}"/>
              </a:ext>
            </a:extLst>
          </p:cNvPr>
          <p:cNvSpPr>
            <a:spLocks noGrp="1"/>
          </p:cNvSpPr>
          <p:nvPr>
            <p:ph type="sldNum" sz="quarter" idx="12"/>
          </p:nvPr>
        </p:nvSpPr>
        <p:spPr/>
        <p:txBody>
          <a:bodyPr/>
          <a:lstStyle/>
          <a:p>
            <a:fld id="{C884E8CA-9C90-4B64-AB60-0254E9630F86}" type="slidenum">
              <a:rPr lang="lv-LV" smtClean="0"/>
              <a:t>‹#›</a:t>
            </a:fld>
            <a:endParaRPr lang="lv-LV"/>
          </a:p>
        </p:txBody>
      </p:sp>
    </p:spTree>
    <p:extLst>
      <p:ext uri="{BB962C8B-B14F-4D97-AF65-F5344CB8AC3E}">
        <p14:creationId xmlns:p14="http://schemas.microsoft.com/office/powerpoint/2010/main" val="764634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1FAE8-9B21-44EB-978B-EB7D7F2A03E1}"/>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32F81820-1A38-458C-A1F7-DD2B4FC1E5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250C59C3-2A11-4801-8B42-8A929D5E4EE1}"/>
              </a:ext>
            </a:extLst>
          </p:cNvPr>
          <p:cNvSpPr>
            <a:spLocks noGrp="1"/>
          </p:cNvSpPr>
          <p:nvPr>
            <p:ph type="dt" sz="half" idx="10"/>
          </p:nvPr>
        </p:nvSpPr>
        <p:spPr/>
        <p:txBody>
          <a:bodyPr/>
          <a:lstStyle/>
          <a:p>
            <a:fld id="{3BAE3D57-3A24-4713-B1F8-E40A423C44D6}" type="datetimeFigureOut">
              <a:rPr lang="lv-LV" smtClean="0"/>
              <a:t>14.02.2025</a:t>
            </a:fld>
            <a:endParaRPr lang="lv-LV"/>
          </a:p>
        </p:txBody>
      </p:sp>
      <p:sp>
        <p:nvSpPr>
          <p:cNvPr id="5" name="Footer Placeholder 4">
            <a:extLst>
              <a:ext uri="{FF2B5EF4-FFF2-40B4-BE49-F238E27FC236}">
                <a16:creationId xmlns:a16="http://schemas.microsoft.com/office/drawing/2014/main" id="{0D15D83D-D693-454C-84BB-D81BB0991F2B}"/>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0AAB2F2D-02AC-452C-A6C2-3787FED2EC01}"/>
              </a:ext>
            </a:extLst>
          </p:cNvPr>
          <p:cNvSpPr>
            <a:spLocks noGrp="1"/>
          </p:cNvSpPr>
          <p:nvPr>
            <p:ph type="sldNum" sz="quarter" idx="12"/>
          </p:nvPr>
        </p:nvSpPr>
        <p:spPr/>
        <p:txBody>
          <a:bodyPr/>
          <a:lstStyle/>
          <a:p>
            <a:fld id="{C884E8CA-9C90-4B64-AB60-0254E9630F86}" type="slidenum">
              <a:rPr lang="lv-LV" smtClean="0"/>
              <a:t>‹#›</a:t>
            </a:fld>
            <a:endParaRPr lang="lv-LV"/>
          </a:p>
        </p:txBody>
      </p:sp>
    </p:spTree>
    <p:extLst>
      <p:ext uri="{BB962C8B-B14F-4D97-AF65-F5344CB8AC3E}">
        <p14:creationId xmlns:p14="http://schemas.microsoft.com/office/powerpoint/2010/main" val="669570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ABCEED-BCC7-4615-BCF7-95D9D3ADB1F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4978E29F-8C14-4081-9E36-0B850CFBD4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5DB236D9-457E-4DA1-8CB3-97311FA86F31}"/>
              </a:ext>
            </a:extLst>
          </p:cNvPr>
          <p:cNvSpPr>
            <a:spLocks noGrp="1"/>
          </p:cNvSpPr>
          <p:nvPr>
            <p:ph type="dt" sz="half" idx="10"/>
          </p:nvPr>
        </p:nvSpPr>
        <p:spPr/>
        <p:txBody>
          <a:bodyPr/>
          <a:lstStyle/>
          <a:p>
            <a:fld id="{3BAE3D57-3A24-4713-B1F8-E40A423C44D6}" type="datetimeFigureOut">
              <a:rPr lang="lv-LV" smtClean="0"/>
              <a:t>14.02.2025</a:t>
            </a:fld>
            <a:endParaRPr lang="lv-LV"/>
          </a:p>
        </p:txBody>
      </p:sp>
      <p:sp>
        <p:nvSpPr>
          <p:cNvPr id="5" name="Footer Placeholder 4">
            <a:extLst>
              <a:ext uri="{FF2B5EF4-FFF2-40B4-BE49-F238E27FC236}">
                <a16:creationId xmlns:a16="http://schemas.microsoft.com/office/drawing/2014/main" id="{0F7159EE-FF70-492D-A6A1-B98FD3D075B1}"/>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5FEAA8BE-4B46-4EAC-8091-D8F6F7D7E423}"/>
              </a:ext>
            </a:extLst>
          </p:cNvPr>
          <p:cNvSpPr>
            <a:spLocks noGrp="1"/>
          </p:cNvSpPr>
          <p:nvPr>
            <p:ph type="sldNum" sz="quarter" idx="12"/>
          </p:nvPr>
        </p:nvSpPr>
        <p:spPr/>
        <p:txBody>
          <a:bodyPr/>
          <a:lstStyle/>
          <a:p>
            <a:fld id="{C884E8CA-9C90-4B64-AB60-0254E9630F86}" type="slidenum">
              <a:rPr lang="lv-LV" smtClean="0"/>
              <a:t>‹#›</a:t>
            </a:fld>
            <a:endParaRPr lang="lv-LV"/>
          </a:p>
        </p:txBody>
      </p:sp>
    </p:spTree>
    <p:extLst>
      <p:ext uri="{BB962C8B-B14F-4D97-AF65-F5344CB8AC3E}">
        <p14:creationId xmlns:p14="http://schemas.microsoft.com/office/powerpoint/2010/main" val="4140073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54400" y="381000"/>
            <a:ext cx="8128000" cy="1036642"/>
          </a:xfrm>
        </p:spPr>
        <p:txBody>
          <a:bodyPr anchor="t">
            <a:normAutofit/>
          </a:bodyPr>
          <a:lstStyle>
            <a:lvl1pPr algn="l">
              <a:defRPr sz="18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3454400" y="1752605"/>
            <a:ext cx="8128000" cy="4373573"/>
          </a:xfrm>
        </p:spPr>
        <p:txBody>
          <a:bodyPr>
            <a:normAutofit/>
          </a:bodyPr>
          <a:lstStyle>
            <a:lvl1pPr marL="0" indent="0">
              <a:buNone/>
              <a:defRPr sz="1500">
                <a:latin typeface="Verdana" panose="020B0604030504040204" pitchFamily="34" charset="0"/>
                <a:ea typeface="Verdana" panose="020B0604030504040204" pitchFamily="34" charset="0"/>
                <a:cs typeface="Verdana" panose="020B0604030504040204" pitchFamily="34" charset="0"/>
              </a:defRPr>
            </a:lvl1pPr>
            <a:lvl2pPr>
              <a:defRPr sz="1500">
                <a:latin typeface="Times New Roman" panose="02020603050405020304" pitchFamily="18" charset="0"/>
                <a:cs typeface="Times New Roman" panose="02020603050405020304" pitchFamily="18" charset="0"/>
              </a:defRPr>
            </a:lvl2pPr>
            <a:lvl3pPr>
              <a:defRPr sz="1500">
                <a:latin typeface="Times New Roman" panose="02020603050405020304" pitchFamily="18" charset="0"/>
                <a:cs typeface="Times New Roman" panose="02020603050405020304" pitchFamily="18" charset="0"/>
              </a:defRPr>
            </a:lvl3pPr>
            <a:lvl4pPr>
              <a:defRPr sz="1500">
                <a:latin typeface="Times New Roman" panose="02020603050405020304" pitchFamily="18" charset="0"/>
                <a:cs typeface="Times New Roman" panose="02020603050405020304" pitchFamily="18" charset="0"/>
              </a:defRPr>
            </a:lvl4pPr>
            <a:lvl5pPr>
              <a:defRPr sz="15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75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7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pic>
        <p:nvPicPr>
          <p:cNvPr id="4" name="Picture 6">
            <a:extLst>
              <a:ext uri="{FF2B5EF4-FFF2-40B4-BE49-F238E27FC236}">
                <a16:creationId xmlns:a16="http://schemas.microsoft.com/office/drawing/2014/main" id="{FCC25F74-2669-4CB3-0A77-3AA22D5F296F}"/>
              </a:ext>
            </a:extLst>
          </p:cNvPr>
          <p:cNvPicPr>
            <a:picLocks noChangeAspect="1"/>
          </p:cNvPicPr>
          <p:nvPr userDrawn="1"/>
        </p:nvPicPr>
        <p:blipFill>
          <a:blip r:embed="rId2" cstate="print"/>
          <a:srcRect/>
          <a:stretch>
            <a:fillRect/>
          </a:stretch>
        </p:blipFill>
        <p:spPr bwMode="auto">
          <a:xfrm>
            <a:off x="289561" y="-1"/>
            <a:ext cx="1836420" cy="2077605"/>
          </a:xfrm>
          <a:prstGeom prst="rect">
            <a:avLst/>
          </a:prstGeom>
          <a:noFill/>
          <a:ln w="9525">
            <a:noFill/>
            <a:miter lim="800000"/>
            <a:headEnd/>
            <a:tailEnd/>
          </a:ln>
        </p:spPr>
      </p:pic>
    </p:spTree>
    <p:extLst>
      <p:ext uri="{BB962C8B-B14F-4D97-AF65-F5344CB8AC3E}">
        <p14:creationId xmlns:p14="http://schemas.microsoft.com/office/powerpoint/2010/main" val="1562504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34544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fld id="{C7791650-4AD2-40DC-8F7D-55546131F906}" type="slidenum">
              <a:rPr lang="en-US" altLang="en-US"/>
              <a:pPr/>
              <a:t>‹#›</a:t>
            </a:fld>
            <a:endParaRPr lang="en-US" altLang="en-US"/>
          </a:p>
        </p:txBody>
      </p:sp>
    </p:spTree>
    <p:extLst>
      <p:ext uri="{BB962C8B-B14F-4D97-AF65-F5344CB8AC3E}">
        <p14:creationId xmlns:p14="http://schemas.microsoft.com/office/powerpoint/2010/main" val="304456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34544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fld id="{C7791650-4AD2-40DC-8F7D-55546131F906}" type="slidenum">
              <a:rPr lang="en-US" altLang="en-US"/>
              <a:pPr/>
              <a:t>‹#›</a:t>
            </a:fld>
            <a:endParaRPr lang="en-US" altLang="en-US"/>
          </a:p>
        </p:txBody>
      </p:sp>
    </p:spTree>
    <p:extLst>
      <p:ext uri="{BB962C8B-B14F-4D97-AF65-F5344CB8AC3E}">
        <p14:creationId xmlns:p14="http://schemas.microsoft.com/office/powerpoint/2010/main" val="2175387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5D3FC-7369-4435-9B39-6AA3E737CD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CB3B98E5-AC4B-4C1F-A29C-0E09C36AEC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64B0F253-0D3A-41BB-BE65-5F9AD3576142}"/>
              </a:ext>
            </a:extLst>
          </p:cNvPr>
          <p:cNvSpPr>
            <a:spLocks noGrp="1"/>
          </p:cNvSpPr>
          <p:nvPr>
            <p:ph type="dt" sz="half" idx="10"/>
          </p:nvPr>
        </p:nvSpPr>
        <p:spPr/>
        <p:txBody>
          <a:bodyPr/>
          <a:lstStyle/>
          <a:p>
            <a:fld id="{4A7591CC-9E8B-4450-AA82-6A65B84F539A}" type="datetimeFigureOut">
              <a:rPr lang="lv-LV" smtClean="0"/>
              <a:t>14.02.2025</a:t>
            </a:fld>
            <a:endParaRPr lang="lv-LV"/>
          </a:p>
        </p:txBody>
      </p:sp>
      <p:sp>
        <p:nvSpPr>
          <p:cNvPr id="5" name="Footer Placeholder 4">
            <a:extLst>
              <a:ext uri="{FF2B5EF4-FFF2-40B4-BE49-F238E27FC236}">
                <a16:creationId xmlns:a16="http://schemas.microsoft.com/office/drawing/2014/main" id="{8E030007-0883-49D3-878B-FE3B238453C5}"/>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F4F92E50-E273-497D-B6BC-0D1D40BD692D}"/>
              </a:ext>
            </a:extLst>
          </p:cNvPr>
          <p:cNvSpPr>
            <a:spLocks noGrp="1"/>
          </p:cNvSpPr>
          <p:nvPr>
            <p:ph type="sldNum" sz="quarter" idx="12"/>
          </p:nvPr>
        </p:nvSpPr>
        <p:spPr/>
        <p:txBody>
          <a:bodyPr/>
          <a:lstStyle/>
          <a:p>
            <a:fld id="{2C12CE05-129F-4B36-B86F-B3926ACF5275}" type="slidenum">
              <a:rPr lang="lv-LV" smtClean="0"/>
              <a:t>‹#›</a:t>
            </a:fld>
            <a:endParaRPr lang="lv-LV"/>
          </a:p>
        </p:txBody>
      </p:sp>
    </p:spTree>
    <p:extLst>
      <p:ext uri="{BB962C8B-B14F-4D97-AF65-F5344CB8AC3E}">
        <p14:creationId xmlns:p14="http://schemas.microsoft.com/office/powerpoint/2010/main" val="2932811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C52FC-42D3-460F-8F73-DDB78FE88C41}"/>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99C1D989-4D2F-4058-BE6C-13EF17B199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D9B77A94-A9CE-4E55-83CF-0C39692BBAD4}"/>
              </a:ext>
            </a:extLst>
          </p:cNvPr>
          <p:cNvSpPr>
            <a:spLocks noGrp="1"/>
          </p:cNvSpPr>
          <p:nvPr>
            <p:ph type="dt" sz="half" idx="10"/>
          </p:nvPr>
        </p:nvSpPr>
        <p:spPr/>
        <p:txBody>
          <a:bodyPr/>
          <a:lstStyle/>
          <a:p>
            <a:fld id="{4A7591CC-9E8B-4450-AA82-6A65B84F539A}" type="datetimeFigureOut">
              <a:rPr lang="lv-LV" smtClean="0"/>
              <a:t>14.02.2025</a:t>
            </a:fld>
            <a:endParaRPr lang="lv-LV"/>
          </a:p>
        </p:txBody>
      </p:sp>
      <p:sp>
        <p:nvSpPr>
          <p:cNvPr id="5" name="Footer Placeholder 4">
            <a:extLst>
              <a:ext uri="{FF2B5EF4-FFF2-40B4-BE49-F238E27FC236}">
                <a16:creationId xmlns:a16="http://schemas.microsoft.com/office/drawing/2014/main" id="{1C67C7C3-662D-4935-9715-E4CED058DD3B}"/>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9F228B99-6D79-4C88-A9C5-9F8F6CC27B07}"/>
              </a:ext>
            </a:extLst>
          </p:cNvPr>
          <p:cNvSpPr>
            <a:spLocks noGrp="1"/>
          </p:cNvSpPr>
          <p:nvPr>
            <p:ph type="sldNum" sz="quarter" idx="12"/>
          </p:nvPr>
        </p:nvSpPr>
        <p:spPr/>
        <p:txBody>
          <a:bodyPr/>
          <a:lstStyle/>
          <a:p>
            <a:fld id="{2C12CE05-129F-4B36-B86F-B3926ACF5275}" type="slidenum">
              <a:rPr lang="lv-LV" smtClean="0"/>
              <a:t>‹#›</a:t>
            </a:fld>
            <a:endParaRPr lang="lv-LV"/>
          </a:p>
        </p:txBody>
      </p:sp>
    </p:spTree>
    <p:extLst>
      <p:ext uri="{BB962C8B-B14F-4D97-AF65-F5344CB8AC3E}">
        <p14:creationId xmlns:p14="http://schemas.microsoft.com/office/powerpoint/2010/main" val="3629339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AB461-F7A6-4E89-874E-327CEE22BF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8F159EE7-BEAF-41A7-83FE-245E911D02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3A3937-6CE1-4ECA-AEDE-976436F73D79}"/>
              </a:ext>
            </a:extLst>
          </p:cNvPr>
          <p:cNvSpPr>
            <a:spLocks noGrp="1"/>
          </p:cNvSpPr>
          <p:nvPr>
            <p:ph type="dt" sz="half" idx="10"/>
          </p:nvPr>
        </p:nvSpPr>
        <p:spPr/>
        <p:txBody>
          <a:bodyPr/>
          <a:lstStyle/>
          <a:p>
            <a:fld id="{4A7591CC-9E8B-4450-AA82-6A65B84F539A}" type="datetimeFigureOut">
              <a:rPr lang="lv-LV" smtClean="0"/>
              <a:t>14.02.2025</a:t>
            </a:fld>
            <a:endParaRPr lang="lv-LV"/>
          </a:p>
        </p:txBody>
      </p:sp>
      <p:sp>
        <p:nvSpPr>
          <p:cNvPr id="5" name="Footer Placeholder 4">
            <a:extLst>
              <a:ext uri="{FF2B5EF4-FFF2-40B4-BE49-F238E27FC236}">
                <a16:creationId xmlns:a16="http://schemas.microsoft.com/office/drawing/2014/main" id="{6F1B3FF5-202C-4626-9F10-00B7A58BCECD}"/>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A27242DA-F82E-4AE5-84E4-B1FE4F4559FD}"/>
              </a:ext>
            </a:extLst>
          </p:cNvPr>
          <p:cNvSpPr>
            <a:spLocks noGrp="1"/>
          </p:cNvSpPr>
          <p:nvPr>
            <p:ph type="sldNum" sz="quarter" idx="12"/>
          </p:nvPr>
        </p:nvSpPr>
        <p:spPr/>
        <p:txBody>
          <a:bodyPr/>
          <a:lstStyle/>
          <a:p>
            <a:fld id="{2C12CE05-129F-4B36-B86F-B3926ACF5275}" type="slidenum">
              <a:rPr lang="lv-LV" smtClean="0"/>
              <a:t>‹#›</a:t>
            </a:fld>
            <a:endParaRPr lang="lv-LV"/>
          </a:p>
        </p:txBody>
      </p:sp>
    </p:spTree>
    <p:extLst>
      <p:ext uri="{BB962C8B-B14F-4D97-AF65-F5344CB8AC3E}">
        <p14:creationId xmlns:p14="http://schemas.microsoft.com/office/powerpoint/2010/main" val="38749568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5230E-A38D-451F-88B3-8FF1D978C6DF}"/>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D0F9B46B-516B-4988-A964-E5BEB681E8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48A26DC6-60BE-413F-AB8B-9A8D06ABF4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7B7FC5AE-8657-49C5-B7F6-E3635FBCE9A6}"/>
              </a:ext>
            </a:extLst>
          </p:cNvPr>
          <p:cNvSpPr>
            <a:spLocks noGrp="1"/>
          </p:cNvSpPr>
          <p:nvPr>
            <p:ph type="dt" sz="half" idx="10"/>
          </p:nvPr>
        </p:nvSpPr>
        <p:spPr/>
        <p:txBody>
          <a:bodyPr/>
          <a:lstStyle/>
          <a:p>
            <a:fld id="{4A7591CC-9E8B-4450-AA82-6A65B84F539A}" type="datetimeFigureOut">
              <a:rPr lang="lv-LV" smtClean="0"/>
              <a:t>14.02.2025</a:t>
            </a:fld>
            <a:endParaRPr lang="lv-LV"/>
          </a:p>
        </p:txBody>
      </p:sp>
      <p:sp>
        <p:nvSpPr>
          <p:cNvPr id="6" name="Footer Placeholder 5">
            <a:extLst>
              <a:ext uri="{FF2B5EF4-FFF2-40B4-BE49-F238E27FC236}">
                <a16:creationId xmlns:a16="http://schemas.microsoft.com/office/drawing/2014/main" id="{08C98D40-67FA-48AC-A1B7-361FF6D9997F}"/>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323DB4FE-B1EA-4C2C-BC7B-7C548891F613}"/>
              </a:ext>
            </a:extLst>
          </p:cNvPr>
          <p:cNvSpPr>
            <a:spLocks noGrp="1"/>
          </p:cNvSpPr>
          <p:nvPr>
            <p:ph type="sldNum" sz="quarter" idx="12"/>
          </p:nvPr>
        </p:nvSpPr>
        <p:spPr/>
        <p:txBody>
          <a:bodyPr/>
          <a:lstStyle/>
          <a:p>
            <a:fld id="{2C12CE05-129F-4B36-B86F-B3926ACF5275}" type="slidenum">
              <a:rPr lang="lv-LV" smtClean="0"/>
              <a:t>‹#›</a:t>
            </a:fld>
            <a:endParaRPr lang="lv-LV"/>
          </a:p>
        </p:txBody>
      </p:sp>
    </p:spTree>
    <p:extLst>
      <p:ext uri="{BB962C8B-B14F-4D97-AF65-F5344CB8AC3E}">
        <p14:creationId xmlns:p14="http://schemas.microsoft.com/office/powerpoint/2010/main" val="8288543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C8BFD-0922-4001-8FFC-46839BBD2609}"/>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02594D08-185E-4732-B7C6-B7E17CD398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021FAC-53F5-4750-82F7-59358EFF36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86F9E7E2-E6B3-4901-89FA-6DC03D9706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5556BD-7968-41A4-9B8A-65F249879C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EF5FC8D0-CBFF-463C-AA6D-AAB48A937830}"/>
              </a:ext>
            </a:extLst>
          </p:cNvPr>
          <p:cNvSpPr>
            <a:spLocks noGrp="1"/>
          </p:cNvSpPr>
          <p:nvPr>
            <p:ph type="dt" sz="half" idx="10"/>
          </p:nvPr>
        </p:nvSpPr>
        <p:spPr/>
        <p:txBody>
          <a:bodyPr/>
          <a:lstStyle/>
          <a:p>
            <a:fld id="{4A7591CC-9E8B-4450-AA82-6A65B84F539A}" type="datetimeFigureOut">
              <a:rPr lang="lv-LV" smtClean="0"/>
              <a:t>14.02.2025</a:t>
            </a:fld>
            <a:endParaRPr lang="lv-LV"/>
          </a:p>
        </p:txBody>
      </p:sp>
      <p:sp>
        <p:nvSpPr>
          <p:cNvPr id="8" name="Footer Placeholder 7">
            <a:extLst>
              <a:ext uri="{FF2B5EF4-FFF2-40B4-BE49-F238E27FC236}">
                <a16:creationId xmlns:a16="http://schemas.microsoft.com/office/drawing/2014/main" id="{5C60E25D-AF27-49A6-A43B-E251F547E3E5}"/>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C351E896-14B8-406C-8118-72B2BD9DB1BB}"/>
              </a:ext>
            </a:extLst>
          </p:cNvPr>
          <p:cNvSpPr>
            <a:spLocks noGrp="1"/>
          </p:cNvSpPr>
          <p:nvPr>
            <p:ph type="sldNum" sz="quarter" idx="12"/>
          </p:nvPr>
        </p:nvSpPr>
        <p:spPr/>
        <p:txBody>
          <a:bodyPr/>
          <a:lstStyle/>
          <a:p>
            <a:fld id="{2C12CE05-129F-4B36-B86F-B3926ACF5275}" type="slidenum">
              <a:rPr lang="lv-LV" smtClean="0"/>
              <a:t>‹#›</a:t>
            </a:fld>
            <a:endParaRPr lang="lv-LV"/>
          </a:p>
        </p:txBody>
      </p:sp>
    </p:spTree>
    <p:extLst>
      <p:ext uri="{BB962C8B-B14F-4D97-AF65-F5344CB8AC3E}">
        <p14:creationId xmlns:p14="http://schemas.microsoft.com/office/powerpoint/2010/main" val="161119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23B76-F4F1-4F52-91E5-FD97344306BE}"/>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28CA5059-1380-4897-AB89-F64BE1E421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62BD65D7-1355-48B8-9C4F-FAF5656A97FB}"/>
              </a:ext>
            </a:extLst>
          </p:cNvPr>
          <p:cNvSpPr>
            <a:spLocks noGrp="1"/>
          </p:cNvSpPr>
          <p:nvPr>
            <p:ph type="dt" sz="half" idx="10"/>
          </p:nvPr>
        </p:nvSpPr>
        <p:spPr/>
        <p:txBody>
          <a:bodyPr/>
          <a:lstStyle/>
          <a:p>
            <a:fld id="{3BAE3D57-3A24-4713-B1F8-E40A423C44D6}" type="datetimeFigureOut">
              <a:rPr lang="lv-LV" smtClean="0"/>
              <a:t>14.02.2025</a:t>
            </a:fld>
            <a:endParaRPr lang="lv-LV"/>
          </a:p>
        </p:txBody>
      </p:sp>
      <p:sp>
        <p:nvSpPr>
          <p:cNvPr id="5" name="Footer Placeholder 4">
            <a:extLst>
              <a:ext uri="{FF2B5EF4-FFF2-40B4-BE49-F238E27FC236}">
                <a16:creationId xmlns:a16="http://schemas.microsoft.com/office/drawing/2014/main" id="{FBD20684-3722-4EA4-B17A-EC00F6F3B6DC}"/>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FA41A8A3-3FAB-49D3-B314-5588BFA12559}"/>
              </a:ext>
            </a:extLst>
          </p:cNvPr>
          <p:cNvSpPr>
            <a:spLocks noGrp="1"/>
          </p:cNvSpPr>
          <p:nvPr>
            <p:ph type="sldNum" sz="quarter" idx="12"/>
          </p:nvPr>
        </p:nvSpPr>
        <p:spPr/>
        <p:txBody>
          <a:bodyPr/>
          <a:lstStyle/>
          <a:p>
            <a:fld id="{C884E8CA-9C90-4B64-AB60-0254E9630F86}" type="slidenum">
              <a:rPr lang="lv-LV" smtClean="0"/>
              <a:t>‹#›</a:t>
            </a:fld>
            <a:endParaRPr lang="lv-LV"/>
          </a:p>
        </p:txBody>
      </p:sp>
    </p:spTree>
    <p:extLst>
      <p:ext uri="{BB962C8B-B14F-4D97-AF65-F5344CB8AC3E}">
        <p14:creationId xmlns:p14="http://schemas.microsoft.com/office/powerpoint/2010/main" val="10590018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149A5-DC28-4A0C-891C-50EB1F2506BE}"/>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1FB4D9BD-B4CB-4C03-A319-E75F7E7A4A87}"/>
              </a:ext>
            </a:extLst>
          </p:cNvPr>
          <p:cNvSpPr>
            <a:spLocks noGrp="1"/>
          </p:cNvSpPr>
          <p:nvPr>
            <p:ph type="dt" sz="half" idx="10"/>
          </p:nvPr>
        </p:nvSpPr>
        <p:spPr/>
        <p:txBody>
          <a:bodyPr/>
          <a:lstStyle/>
          <a:p>
            <a:fld id="{4A7591CC-9E8B-4450-AA82-6A65B84F539A}" type="datetimeFigureOut">
              <a:rPr lang="lv-LV" smtClean="0"/>
              <a:t>14.02.2025</a:t>
            </a:fld>
            <a:endParaRPr lang="lv-LV"/>
          </a:p>
        </p:txBody>
      </p:sp>
      <p:sp>
        <p:nvSpPr>
          <p:cNvPr id="4" name="Footer Placeholder 3">
            <a:extLst>
              <a:ext uri="{FF2B5EF4-FFF2-40B4-BE49-F238E27FC236}">
                <a16:creationId xmlns:a16="http://schemas.microsoft.com/office/drawing/2014/main" id="{58C89DD7-697F-412E-806D-F500D7F23113}"/>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6EA72E93-245B-4A65-8346-8187F7D8B13C}"/>
              </a:ext>
            </a:extLst>
          </p:cNvPr>
          <p:cNvSpPr>
            <a:spLocks noGrp="1"/>
          </p:cNvSpPr>
          <p:nvPr>
            <p:ph type="sldNum" sz="quarter" idx="12"/>
          </p:nvPr>
        </p:nvSpPr>
        <p:spPr/>
        <p:txBody>
          <a:bodyPr/>
          <a:lstStyle/>
          <a:p>
            <a:fld id="{2C12CE05-129F-4B36-B86F-B3926ACF5275}" type="slidenum">
              <a:rPr lang="lv-LV" smtClean="0"/>
              <a:t>‹#›</a:t>
            </a:fld>
            <a:endParaRPr lang="lv-LV"/>
          </a:p>
        </p:txBody>
      </p:sp>
    </p:spTree>
    <p:extLst>
      <p:ext uri="{BB962C8B-B14F-4D97-AF65-F5344CB8AC3E}">
        <p14:creationId xmlns:p14="http://schemas.microsoft.com/office/powerpoint/2010/main" val="32608315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21957D-9A6B-4629-B052-EB03474A4FE7}"/>
              </a:ext>
            </a:extLst>
          </p:cNvPr>
          <p:cNvSpPr>
            <a:spLocks noGrp="1"/>
          </p:cNvSpPr>
          <p:nvPr>
            <p:ph type="dt" sz="half" idx="10"/>
          </p:nvPr>
        </p:nvSpPr>
        <p:spPr/>
        <p:txBody>
          <a:bodyPr/>
          <a:lstStyle/>
          <a:p>
            <a:fld id="{4A7591CC-9E8B-4450-AA82-6A65B84F539A}" type="datetimeFigureOut">
              <a:rPr lang="lv-LV" smtClean="0"/>
              <a:t>14.02.2025</a:t>
            </a:fld>
            <a:endParaRPr lang="lv-LV"/>
          </a:p>
        </p:txBody>
      </p:sp>
      <p:sp>
        <p:nvSpPr>
          <p:cNvPr id="3" name="Footer Placeholder 2">
            <a:extLst>
              <a:ext uri="{FF2B5EF4-FFF2-40B4-BE49-F238E27FC236}">
                <a16:creationId xmlns:a16="http://schemas.microsoft.com/office/drawing/2014/main" id="{1D20C7AA-8AD0-4E8E-B069-21B79C882CA8}"/>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EAF99293-E059-46A4-96F7-6ABDAA662971}"/>
              </a:ext>
            </a:extLst>
          </p:cNvPr>
          <p:cNvSpPr>
            <a:spLocks noGrp="1"/>
          </p:cNvSpPr>
          <p:nvPr>
            <p:ph type="sldNum" sz="quarter" idx="12"/>
          </p:nvPr>
        </p:nvSpPr>
        <p:spPr/>
        <p:txBody>
          <a:bodyPr/>
          <a:lstStyle/>
          <a:p>
            <a:fld id="{2C12CE05-129F-4B36-B86F-B3926ACF5275}" type="slidenum">
              <a:rPr lang="lv-LV" smtClean="0"/>
              <a:t>‹#›</a:t>
            </a:fld>
            <a:endParaRPr lang="lv-LV"/>
          </a:p>
        </p:txBody>
      </p:sp>
    </p:spTree>
    <p:extLst>
      <p:ext uri="{BB962C8B-B14F-4D97-AF65-F5344CB8AC3E}">
        <p14:creationId xmlns:p14="http://schemas.microsoft.com/office/powerpoint/2010/main" val="582450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8A3AF-B37A-4564-80BD-887D2D3A8F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69C541F9-5461-406A-9DAF-0704B63AC6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AD75620A-F11B-4ADF-939B-B55B4E4312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78EF0F-5F4F-4A72-AE08-B213CB45C90A}"/>
              </a:ext>
            </a:extLst>
          </p:cNvPr>
          <p:cNvSpPr>
            <a:spLocks noGrp="1"/>
          </p:cNvSpPr>
          <p:nvPr>
            <p:ph type="dt" sz="half" idx="10"/>
          </p:nvPr>
        </p:nvSpPr>
        <p:spPr/>
        <p:txBody>
          <a:bodyPr/>
          <a:lstStyle/>
          <a:p>
            <a:fld id="{4A7591CC-9E8B-4450-AA82-6A65B84F539A}" type="datetimeFigureOut">
              <a:rPr lang="lv-LV" smtClean="0"/>
              <a:t>14.02.2025</a:t>
            </a:fld>
            <a:endParaRPr lang="lv-LV"/>
          </a:p>
        </p:txBody>
      </p:sp>
      <p:sp>
        <p:nvSpPr>
          <p:cNvPr id="6" name="Footer Placeholder 5">
            <a:extLst>
              <a:ext uri="{FF2B5EF4-FFF2-40B4-BE49-F238E27FC236}">
                <a16:creationId xmlns:a16="http://schemas.microsoft.com/office/drawing/2014/main" id="{E0C7F8B1-4995-44E2-AE76-7D21A8AFC914}"/>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75585A4B-296F-4B12-B007-7EE3F095AB1E}"/>
              </a:ext>
            </a:extLst>
          </p:cNvPr>
          <p:cNvSpPr>
            <a:spLocks noGrp="1"/>
          </p:cNvSpPr>
          <p:nvPr>
            <p:ph type="sldNum" sz="quarter" idx="12"/>
          </p:nvPr>
        </p:nvSpPr>
        <p:spPr/>
        <p:txBody>
          <a:bodyPr/>
          <a:lstStyle/>
          <a:p>
            <a:fld id="{2C12CE05-129F-4B36-B86F-B3926ACF5275}" type="slidenum">
              <a:rPr lang="lv-LV" smtClean="0"/>
              <a:t>‹#›</a:t>
            </a:fld>
            <a:endParaRPr lang="lv-LV"/>
          </a:p>
        </p:txBody>
      </p:sp>
    </p:spTree>
    <p:extLst>
      <p:ext uri="{BB962C8B-B14F-4D97-AF65-F5344CB8AC3E}">
        <p14:creationId xmlns:p14="http://schemas.microsoft.com/office/powerpoint/2010/main" val="28686202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303A2-DF89-4217-82A1-2DA5C1E1D0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95C5ED2B-39EE-48D4-AE55-754F5351D4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90412C62-E241-46F6-8CF4-03DD7DDB1E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E5FFB0-F6CB-46D5-BC41-E5653025463B}"/>
              </a:ext>
            </a:extLst>
          </p:cNvPr>
          <p:cNvSpPr>
            <a:spLocks noGrp="1"/>
          </p:cNvSpPr>
          <p:nvPr>
            <p:ph type="dt" sz="half" idx="10"/>
          </p:nvPr>
        </p:nvSpPr>
        <p:spPr/>
        <p:txBody>
          <a:bodyPr/>
          <a:lstStyle/>
          <a:p>
            <a:fld id="{4A7591CC-9E8B-4450-AA82-6A65B84F539A}" type="datetimeFigureOut">
              <a:rPr lang="lv-LV" smtClean="0"/>
              <a:t>14.02.2025</a:t>
            </a:fld>
            <a:endParaRPr lang="lv-LV"/>
          </a:p>
        </p:txBody>
      </p:sp>
      <p:sp>
        <p:nvSpPr>
          <p:cNvPr id="6" name="Footer Placeholder 5">
            <a:extLst>
              <a:ext uri="{FF2B5EF4-FFF2-40B4-BE49-F238E27FC236}">
                <a16:creationId xmlns:a16="http://schemas.microsoft.com/office/drawing/2014/main" id="{D91B3898-DA25-4DB2-9C4A-0BFD0B7B6527}"/>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9F2AE6BE-09FD-4968-9A4E-7FEA195296F1}"/>
              </a:ext>
            </a:extLst>
          </p:cNvPr>
          <p:cNvSpPr>
            <a:spLocks noGrp="1"/>
          </p:cNvSpPr>
          <p:nvPr>
            <p:ph type="sldNum" sz="quarter" idx="12"/>
          </p:nvPr>
        </p:nvSpPr>
        <p:spPr/>
        <p:txBody>
          <a:bodyPr/>
          <a:lstStyle/>
          <a:p>
            <a:fld id="{2C12CE05-129F-4B36-B86F-B3926ACF5275}" type="slidenum">
              <a:rPr lang="lv-LV" smtClean="0"/>
              <a:t>‹#›</a:t>
            </a:fld>
            <a:endParaRPr lang="lv-LV"/>
          </a:p>
        </p:txBody>
      </p:sp>
    </p:spTree>
    <p:extLst>
      <p:ext uri="{BB962C8B-B14F-4D97-AF65-F5344CB8AC3E}">
        <p14:creationId xmlns:p14="http://schemas.microsoft.com/office/powerpoint/2010/main" val="33462265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CF889-82A8-4E53-93B9-F7A87A9F1F53}"/>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A62EE2B0-5495-4F6C-9822-DC26FFC90B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2BBAAECF-1BBB-43C9-BC6B-F7AC108602C7}"/>
              </a:ext>
            </a:extLst>
          </p:cNvPr>
          <p:cNvSpPr>
            <a:spLocks noGrp="1"/>
          </p:cNvSpPr>
          <p:nvPr>
            <p:ph type="dt" sz="half" idx="10"/>
          </p:nvPr>
        </p:nvSpPr>
        <p:spPr/>
        <p:txBody>
          <a:bodyPr/>
          <a:lstStyle/>
          <a:p>
            <a:fld id="{4A7591CC-9E8B-4450-AA82-6A65B84F539A}" type="datetimeFigureOut">
              <a:rPr lang="lv-LV" smtClean="0"/>
              <a:t>14.02.2025</a:t>
            </a:fld>
            <a:endParaRPr lang="lv-LV"/>
          </a:p>
        </p:txBody>
      </p:sp>
      <p:sp>
        <p:nvSpPr>
          <p:cNvPr id="5" name="Footer Placeholder 4">
            <a:extLst>
              <a:ext uri="{FF2B5EF4-FFF2-40B4-BE49-F238E27FC236}">
                <a16:creationId xmlns:a16="http://schemas.microsoft.com/office/drawing/2014/main" id="{32E4D4DE-F348-49DD-A966-571BA123A767}"/>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B054885F-0B72-46E3-886A-FC99316E5ED9}"/>
              </a:ext>
            </a:extLst>
          </p:cNvPr>
          <p:cNvSpPr>
            <a:spLocks noGrp="1"/>
          </p:cNvSpPr>
          <p:nvPr>
            <p:ph type="sldNum" sz="quarter" idx="12"/>
          </p:nvPr>
        </p:nvSpPr>
        <p:spPr/>
        <p:txBody>
          <a:bodyPr/>
          <a:lstStyle/>
          <a:p>
            <a:fld id="{2C12CE05-129F-4B36-B86F-B3926ACF5275}" type="slidenum">
              <a:rPr lang="lv-LV" smtClean="0"/>
              <a:t>‹#›</a:t>
            </a:fld>
            <a:endParaRPr lang="lv-LV"/>
          </a:p>
        </p:txBody>
      </p:sp>
    </p:spTree>
    <p:extLst>
      <p:ext uri="{BB962C8B-B14F-4D97-AF65-F5344CB8AC3E}">
        <p14:creationId xmlns:p14="http://schemas.microsoft.com/office/powerpoint/2010/main" val="958726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6675A3-C3B2-4702-A56A-912DE59A70D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865BA74E-221C-4E68-B5E2-8853E4FFF14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1D255033-B59C-47FE-815E-2A7B019AAB03}"/>
              </a:ext>
            </a:extLst>
          </p:cNvPr>
          <p:cNvSpPr>
            <a:spLocks noGrp="1"/>
          </p:cNvSpPr>
          <p:nvPr>
            <p:ph type="dt" sz="half" idx="10"/>
          </p:nvPr>
        </p:nvSpPr>
        <p:spPr/>
        <p:txBody>
          <a:bodyPr/>
          <a:lstStyle/>
          <a:p>
            <a:fld id="{4A7591CC-9E8B-4450-AA82-6A65B84F539A}" type="datetimeFigureOut">
              <a:rPr lang="lv-LV" smtClean="0"/>
              <a:t>14.02.2025</a:t>
            </a:fld>
            <a:endParaRPr lang="lv-LV"/>
          </a:p>
        </p:txBody>
      </p:sp>
      <p:sp>
        <p:nvSpPr>
          <p:cNvPr id="5" name="Footer Placeholder 4">
            <a:extLst>
              <a:ext uri="{FF2B5EF4-FFF2-40B4-BE49-F238E27FC236}">
                <a16:creationId xmlns:a16="http://schemas.microsoft.com/office/drawing/2014/main" id="{A636FF5F-AB33-425E-8485-7E9C6BA4DCBB}"/>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B9450A05-B7E0-4BD3-A51D-B27B49AE79FA}"/>
              </a:ext>
            </a:extLst>
          </p:cNvPr>
          <p:cNvSpPr>
            <a:spLocks noGrp="1"/>
          </p:cNvSpPr>
          <p:nvPr>
            <p:ph type="sldNum" sz="quarter" idx="12"/>
          </p:nvPr>
        </p:nvSpPr>
        <p:spPr/>
        <p:txBody>
          <a:bodyPr/>
          <a:lstStyle/>
          <a:p>
            <a:fld id="{2C12CE05-129F-4B36-B86F-B3926ACF5275}" type="slidenum">
              <a:rPr lang="lv-LV" smtClean="0"/>
              <a:t>‹#›</a:t>
            </a:fld>
            <a:endParaRPr lang="lv-LV"/>
          </a:p>
        </p:txBody>
      </p:sp>
    </p:spTree>
    <p:extLst>
      <p:ext uri="{BB962C8B-B14F-4D97-AF65-F5344CB8AC3E}">
        <p14:creationId xmlns:p14="http://schemas.microsoft.com/office/powerpoint/2010/main" val="6867234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77167" y="0"/>
            <a:ext cx="5037667"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11560596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34544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11379200" y="6324600"/>
            <a:ext cx="406400" cy="304800"/>
          </a:xfrm>
        </p:spPr>
        <p:txBody>
          <a:bodyPr/>
          <a:lstStyle>
            <a:lvl1pPr>
              <a:defRPr sz="1000">
                <a:latin typeface="Verdana" pitchFamily="34" charset="0"/>
              </a:defRPr>
            </a:lvl1pPr>
          </a:lstStyle>
          <a:p>
            <a:pPr>
              <a:defRPr/>
            </a:pPr>
            <a:fld id="{B8719ED3-7948-4C12-A114-DC93F50FCF9D}" type="slidenum">
              <a:rPr lang="en-US" altLang="en-US"/>
              <a:pPr>
                <a:defRPr/>
              </a:pPr>
              <a:t>‹#›</a:t>
            </a:fld>
            <a:endParaRPr lang="en-US" altLang="en-US"/>
          </a:p>
        </p:txBody>
      </p:sp>
    </p:spTree>
    <p:extLst>
      <p:ext uri="{BB962C8B-B14F-4D97-AF65-F5344CB8AC3E}">
        <p14:creationId xmlns:p14="http://schemas.microsoft.com/office/powerpoint/2010/main" val="34061428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34544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11379200" y="6324600"/>
            <a:ext cx="406400" cy="304800"/>
          </a:xfrm>
        </p:spPr>
        <p:txBody>
          <a:bodyPr/>
          <a:lstStyle>
            <a:lvl1pPr>
              <a:defRPr sz="1000">
                <a:latin typeface="Verdana" pitchFamily="34" charset="0"/>
              </a:defRPr>
            </a:lvl1pPr>
          </a:lstStyle>
          <a:p>
            <a:pPr>
              <a:defRPr/>
            </a:pPr>
            <a:fld id="{B8719ED3-7948-4C12-A114-DC93F50FCF9D}" type="slidenum">
              <a:rPr lang="en-US" altLang="en-US"/>
              <a:pPr>
                <a:defRPr/>
              </a:pPr>
              <a:t>‹#›</a:t>
            </a:fld>
            <a:endParaRPr lang="en-US" altLang="en-US"/>
          </a:p>
        </p:txBody>
      </p:sp>
    </p:spTree>
    <p:extLst>
      <p:ext uri="{BB962C8B-B14F-4D97-AF65-F5344CB8AC3E}">
        <p14:creationId xmlns:p14="http://schemas.microsoft.com/office/powerpoint/2010/main" val="40353978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6" name="Text Placeholder 15"/>
          <p:cNvSpPr>
            <a:spLocks noGrp="1"/>
          </p:cNvSpPr>
          <p:nvPr>
            <p:ph type="body" sz="quarter" idx="10"/>
          </p:nvPr>
        </p:nvSpPr>
        <p:spPr>
          <a:xfrm>
            <a:off x="3454400" y="6324600"/>
            <a:ext cx="2641600" cy="304800"/>
          </a:xfrm>
        </p:spPr>
        <p:txBody>
          <a:bodyPr>
            <a:normAutofit/>
          </a:bodyPr>
          <a:lstStyle>
            <a:lvl1pPr marL="0" indent="0">
              <a:buNone/>
              <a:defRPr sz="75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6502400" y="6324600"/>
            <a:ext cx="4876800" cy="304800"/>
          </a:xfrm>
        </p:spPr>
        <p:txBody>
          <a:bodyPr>
            <a:normAutofit/>
          </a:bodyPr>
          <a:lstStyle>
            <a:lvl1pPr marL="0" indent="0" algn="r">
              <a:buNone/>
              <a:defRPr sz="7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pic>
        <p:nvPicPr>
          <p:cNvPr id="8"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9"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3715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3E9EB-8CA5-4F42-879B-4039315940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7E5AD724-2377-433B-879A-37B1F01932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EF1445-AF6D-40D3-918B-60EA1A4A0256}"/>
              </a:ext>
            </a:extLst>
          </p:cNvPr>
          <p:cNvSpPr>
            <a:spLocks noGrp="1"/>
          </p:cNvSpPr>
          <p:nvPr>
            <p:ph type="dt" sz="half" idx="10"/>
          </p:nvPr>
        </p:nvSpPr>
        <p:spPr/>
        <p:txBody>
          <a:bodyPr/>
          <a:lstStyle/>
          <a:p>
            <a:fld id="{3BAE3D57-3A24-4713-B1F8-E40A423C44D6}" type="datetimeFigureOut">
              <a:rPr lang="lv-LV" smtClean="0"/>
              <a:t>14.02.2025</a:t>
            </a:fld>
            <a:endParaRPr lang="lv-LV"/>
          </a:p>
        </p:txBody>
      </p:sp>
      <p:sp>
        <p:nvSpPr>
          <p:cNvPr id="5" name="Footer Placeholder 4">
            <a:extLst>
              <a:ext uri="{FF2B5EF4-FFF2-40B4-BE49-F238E27FC236}">
                <a16:creationId xmlns:a16="http://schemas.microsoft.com/office/drawing/2014/main" id="{F0F6AD1E-28CF-40B6-9F97-E5F96E8DE1F6}"/>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A83259F6-31A4-4860-A20A-0573A54C31B9}"/>
              </a:ext>
            </a:extLst>
          </p:cNvPr>
          <p:cNvSpPr>
            <a:spLocks noGrp="1"/>
          </p:cNvSpPr>
          <p:nvPr>
            <p:ph type="sldNum" sz="quarter" idx="12"/>
          </p:nvPr>
        </p:nvSpPr>
        <p:spPr/>
        <p:txBody>
          <a:bodyPr/>
          <a:lstStyle/>
          <a:p>
            <a:fld id="{C884E8CA-9C90-4B64-AB60-0254E9630F86}" type="slidenum">
              <a:rPr lang="lv-LV" smtClean="0"/>
              <a:t>‹#›</a:t>
            </a:fld>
            <a:endParaRPr lang="lv-LV"/>
          </a:p>
        </p:txBody>
      </p:sp>
    </p:spTree>
    <p:extLst>
      <p:ext uri="{BB962C8B-B14F-4D97-AF65-F5344CB8AC3E}">
        <p14:creationId xmlns:p14="http://schemas.microsoft.com/office/powerpoint/2010/main" val="10915827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34544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11379200" y="6324600"/>
            <a:ext cx="406400" cy="304800"/>
          </a:xfrm>
        </p:spPr>
        <p:txBody>
          <a:bodyPr/>
          <a:lstStyle>
            <a:lvl1pPr>
              <a:defRPr sz="1000">
                <a:latin typeface="Verdana" pitchFamily="34" charset="0"/>
              </a:defRPr>
            </a:lvl1pPr>
          </a:lstStyle>
          <a:p>
            <a:pPr>
              <a:defRPr/>
            </a:pPr>
            <a:fld id="{B8719ED3-7948-4C12-A114-DC93F50FCF9D}" type="slidenum">
              <a:rPr lang="en-US" altLang="en-US"/>
              <a:pPr>
                <a:defRPr/>
              </a:pPr>
              <a:t>‹#›</a:t>
            </a:fld>
            <a:endParaRPr lang="en-US" altLang="en-US"/>
          </a:p>
        </p:txBody>
      </p:sp>
    </p:spTree>
    <p:extLst>
      <p:ext uri="{BB962C8B-B14F-4D97-AF65-F5344CB8AC3E}">
        <p14:creationId xmlns:p14="http://schemas.microsoft.com/office/powerpoint/2010/main" val="2464459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mj-lt"/>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mj-lt"/>
                <a:ea typeface="Verdana" panose="020B0604030504040204" pitchFamily="34" charset="0"/>
                <a:cs typeface="Verdana" panose="020B0604030504040204" pitchFamily="34" charset="0"/>
              </a:defRPr>
            </a:lvl1pPr>
          </a:lstStyle>
          <a:p>
            <a:pPr lvl="0"/>
            <a:r>
              <a:rPr lang="en-US"/>
              <a:t>Click to edit Master text styles</a:t>
            </a:r>
          </a:p>
        </p:txBody>
      </p:sp>
      <p:pic>
        <p:nvPicPr>
          <p:cNvPr id="2" name="Picture 6">
            <a:extLst>
              <a:ext uri="{FF2B5EF4-FFF2-40B4-BE49-F238E27FC236}">
                <a16:creationId xmlns:a16="http://schemas.microsoft.com/office/drawing/2014/main" id="{A39282B0-EF91-B495-B01C-D4137DBCB8F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6471" r="17320" b="31212"/>
          <a:stretch/>
        </p:blipFill>
        <p:spPr bwMode="auto">
          <a:xfrm>
            <a:off x="4737463" y="0"/>
            <a:ext cx="2717074" cy="286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2256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A5C1A-9A36-400E-906F-CA0F8E5ABF38}"/>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CCED08E7-6D94-454D-8335-BBD1825E28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4379B737-4BED-423A-A9BC-3CAE91A32F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94835A9C-A03D-49AE-A74A-9D4B82165452}"/>
              </a:ext>
            </a:extLst>
          </p:cNvPr>
          <p:cNvSpPr>
            <a:spLocks noGrp="1"/>
          </p:cNvSpPr>
          <p:nvPr>
            <p:ph type="dt" sz="half" idx="10"/>
          </p:nvPr>
        </p:nvSpPr>
        <p:spPr/>
        <p:txBody>
          <a:bodyPr/>
          <a:lstStyle/>
          <a:p>
            <a:fld id="{3BAE3D57-3A24-4713-B1F8-E40A423C44D6}" type="datetimeFigureOut">
              <a:rPr lang="lv-LV" smtClean="0"/>
              <a:t>14.02.2025</a:t>
            </a:fld>
            <a:endParaRPr lang="lv-LV"/>
          </a:p>
        </p:txBody>
      </p:sp>
      <p:sp>
        <p:nvSpPr>
          <p:cNvPr id="6" name="Footer Placeholder 5">
            <a:extLst>
              <a:ext uri="{FF2B5EF4-FFF2-40B4-BE49-F238E27FC236}">
                <a16:creationId xmlns:a16="http://schemas.microsoft.com/office/drawing/2014/main" id="{F8AEAE15-743D-4EF7-BE04-0B1F2DA19C58}"/>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E80F8690-3AEF-4D2B-A39C-2AB23BD45E69}"/>
              </a:ext>
            </a:extLst>
          </p:cNvPr>
          <p:cNvSpPr>
            <a:spLocks noGrp="1"/>
          </p:cNvSpPr>
          <p:nvPr>
            <p:ph type="sldNum" sz="quarter" idx="12"/>
          </p:nvPr>
        </p:nvSpPr>
        <p:spPr/>
        <p:txBody>
          <a:bodyPr/>
          <a:lstStyle/>
          <a:p>
            <a:fld id="{C884E8CA-9C90-4B64-AB60-0254E9630F86}" type="slidenum">
              <a:rPr lang="lv-LV" smtClean="0"/>
              <a:t>‹#›</a:t>
            </a:fld>
            <a:endParaRPr lang="lv-LV"/>
          </a:p>
        </p:txBody>
      </p:sp>
    </p:spTree>
    <p:extLst>
      <p:ext uri="{BB962C8B-B14F-4D97-AF65-F5344CB8AC3E}">
        <p14:creationId xmlns:p14="http://schemas.microsoft.com/office/powerpoint/2010/main" val="580199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DFE0D-55AA-4BBF-9391-156DEEEE848B}"/>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5178264E-326E-43D4-AC9D-18CA1575EE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3D4F59-170F-4083-906B-F49A4337F3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E0BB71D1-CDEC-444F-945C-E623D21540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D15057-0B6E-497D-89BD-2B76843C08E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F29DED07-326E-4E79-A083-EFAC0DE4DF18}"/>
              </a:ext>
            </a:extLst>
          </p:cNvPr>
          <p:cNvSpPr>
            <a:spLocks noGrp="1"/>
          </p:cNvSpPr>
          <p:nvPr>
            <p:ph type="dt" sz="half" idx="10"/>
          </p:nvPr>
        </p:nvSpPr>
        <p:spPr/>
        <p:txBody>
          <a:bodyPr/>
          <a:lstStyle/>
          <a:p>
            <a:fld id="{3BAE3D57-3A24-4713-B1F8-E40A423C44D6}" type="datetimeFigureOut">
              <a:rPr lang="lv-LV" smtClean="0"/>
              <a:t>14.02.2025</a:t>
            </a:fld>
            <a:endParaRPr lang="lv-LV"/>
          </a:p>
        </p:txBody>
      </p:sp>
      <p:sp>
        <p:nvSpPr>
          <p:cNvPr id="8" name="Footer Placeholder 7">
            <a:extLst>
              <a:ext uri="{FF2B5EF4-FFF2-40B4-BE49-F238E27FC236}">
                <a16:creationId xmlns:a16="http://schemas.microsoft.com/office/drawing/2014/main" id="{CC8E6F39-D1F5-4855-BD03-D66F07E324BB}"/>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C8EDDAD7-A8C4-4E7F-8664-D87B2C1CB3D8}"/>
              </a:ext>
            </a:extLst>
          </p:cNvPr>
          <p:cNvSpPr>
            <a:spLocks noGrp="1"/>
          </p:cNvSpPr>
          <p:nvPr>
            <p:ph type="sldNum" sz="quarter" idx="12"/>
          </p:nvPr>
        </p:nvSpPr>
        <p:spPr/>
        <p:txBody>
          <a:bodyPr/>
          <a:lstStyle/>
          <a:p>
            <a:fld id="{C884E8CA-9C90-4B64-AB60-0254E9630F86}" type="slidenum">
              <a:rPr lang="lv-LV" smtClean="0"/>
              <a:t>‹#›</a:t>
            </a:fld>
            <a:endParaRPr lang="lv-LV"/>
          </a:p>
        </p:txBody>
      </p:sp>
    </p:spTree>
    <p:extLst>
      <p:ext uri="{BB962C8B-B14F-4D97-AF65-F5344CB8AC3E}">
        <p14:creationId xmlns:p14="http://schemas.microsoft.com/office/powerpoint/2010/main" val="4080581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68FC0-4738-4287-A7A6-328B2A3B0F4A}"/>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8AF932CA-247A-4067-A047-39B681527B7E}"/>
              </a:ext>
            </a:extLst>
          </p:cNvPr>
          <p:cNvSpPr>
            <a:spLocks noGrp="1"/>
          </p:cNvSpPr>
          <p:nvPr>
            <p:ph type="dt" sz="half" idx="10"/>
          </p:nvPr>
        </p:nvSpPr>
        <p:spPr/>
        <p:txBody>
          <a:bodyPr/>
          <a:lstStyle/>
          <a:p>
            <a:fld id="{3BAE3D57-3A24-4713-B1F8-E40A423C44D6}" type="datetimeFigureOut">
              <a:rPr lang="lv-LV" smtClean="0"/>
              <a:t>14.02.2025</a:t>
            </a:fld>
            <a:endParaRPr lang="lv-LV"/>
          </a:p>
        </p:txBody>
      </p:sp>
      <p:sp>
        <p:nvSpPr>
          <p:cNvPr id="4" name="Footer Placeholder 3">
            <a:extLst>
              <a:ext uri="{FF2B5EF4-FFF2-40B4-BE49-F238E27FC236}">
                <a16:creationId xmlns:a16="http://schemas.microsoft.com/office/drawing/2014/main" id="{C4A26FFB-1725-43DB-B773-25A2161E5381}"/>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DE421623-A545-4BC0-9FAC-AE80FD6A9058}"/>
              </a:ext>
            </a:extLst>
          </p:cNvPr>
          <p:cNvSpPr>
            <a:spLocks noGrp="1"/>
          </p:cNvSpPr>
          <p:nvPr>
            <p:ph type="sldNum" sz="quarter" idx="12"/>
          </p:nvPr>
        </p:nvSpPr>
        <p:spPr/>
        <p:txBody>
          <a:bodyPr/>
          <a:lstStyle/>
          <a:p>
            <a:fld id="{C884E8CA-9C90-4B64-AB60-0254E9630F86}" type="slidenum">
              <a:rPr lang="lv-LV" smtClean="0"/>
              <a:t>‹#›</a:t>
            </a:fld>
            <a:endParaRPr lang="lv-LV"/>
          </a:p>
        </p:txBody>
      </p:sp>
    </p:spTree>
    <p:extLst>
      <p:ext uri="{BB962C8B-B14F-4D97-AF65-F5344CB8AC3E}">
        <p14:creationId xmlns:p14="http://schemas.microsoft.com/office/powerpoint/2010/main" val="1762660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7EE1D1-6F65-4330-92C7-F626A2CB579F}"/>
              </a:ext>
            </a:extLst>
          </p:cNvPr>
          <p:cNvSpPr>
            <a:spLocks noGrp="1"/>
          </p:cNvSpPr>
          <p:nvPr>
            <p:ph type="dt" sz="half" idx="10"/>
          </p:nvPr>
        </p:nvSpPr>
        <p:spPr/>
        <p:txBody>
          <a:bodyPr/>
          <a:lstStyle/>
          <a:p>
            <a:fld id="{3BAE3D57-3A24-4713-B1F8-E40A423C44D6}" type="datetimeFigureOut">
              <a:rPr lang="lv-LV" smtClean="0"/>
              <a:t>14.02.2025</a:t>
            </a:fld>
            <a:endParaRPr lang="lv-LV"/>
          </a:p>
        </p:txBody>
      </p:sp>
      <p:sp>
        <p:nvSpPr>
          <p:cNvPr id="3" name="Footer Placeholder 2">
            <a:extLst>
              <a:ext uri="{FF2B5EF4-FFF2-40B4-BE49-F238E27FC236}">
                <a16:creationId xmlns:a16="http://schemas.microsoft.com/office/drawing/2014/main" id="{D922F0AF-E179-4E0B-8555-5CF36BD570C0}"/>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633D991F-88E4-4488-B862-E78CA4876A71}"/>
              </a:ext>
            </a:extLst>
          </p:cNvPr>
          <p:cNvSpPr>
            <a:spLocks noGrp="1"/>
          </p:cNvSpPr>
          <p:nvPr>
            <p:ph type="sldNum" sz="quarter" idx="12"/>
          </p:nvPr>
        </p:nvSpPr>
        <p:spPr/>
        <p:txBody>
          <a:bodyPr/>
          <a:lstStyle/>
          <a:p>
            <a:fld id="{C884E8CA-9C90-4B64-AB60-0254E9630F86}" type="slidenum">
              <a:rPr lang="lv-LV" smtClean="0"/>
              <a:t>‹#›</a:t>
            </a:fld>
            <a:endParaRPr lang="lv-LV"/>
          </a:p>
        </p:txBody>
      </p:sp>
    </p:spTree>
    <p:extLst>
      <p:ext uri="{BB962C8B-B14F-4D97-AF65-F5344CB8AC3E}">
        <p14:creationId xmlns:p14="http://schemas.microsoft.com/office/powerpoint/2010/main" val="1104019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561A2-13CC-43D1-9C0B-8752A0527E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BE96494B-5BE0-4B0D-B55D-7E10AC8705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03554F51-6DE8-4307-A36C-C006A158FC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503360-618E-4035-AEB3-A132442E2B3D}"/>
              </a:ext>
            </a:extLst>
          </p:cNvPr>
          <p:cNvSpPr>
            <a:spLocks noGrp="1"/>
          </p:cNvSpPr>
          <p:nvPr>
            <p:ph type="dt" sz="half" idx="10"/>
          </p:nvPr>
        </p:nvSpPr>
        <p:spPr/>
        <p:txBody>
          <a:bodyPr/>
          <a:lstStyle/>
          <a:p>
            <a:fld id="{3BAE3D57-3A24-4713-B1F8-E40A423C44D6}" type="datetimeFigureOut">
              <a:rPr lang="lv-LV" smtClean="0"/>
              <a:t>14.02.2025</a:t>
            </a:fld>
            <a:endParaRPr lang="lv-LV"/>
          </a:p>
        </p:txBody>
      </p:sp>
      <p:sp>
        <p:nvSpPr>
          <p:cNvPr id="6" name="Footer Placeholder 5">
            <a:extLst>
              <a:ext uri="{FF2B5EF4-FFF2-40B4-BE49-F238E27FC236}">
                <a16:creationId xmlns:a16="http://schemas.microsoft.com/office/drawing/2014/main" id="{D6CD3D15-EF25-4B6E-B953-F3DA750DD7E5}"/>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245B6282-5422-483A-8425-D36DA6D75A8E}"/>
              </a:ext>
            </a:extLst>
          </p:cNvPr>
          <p:cNvSpPr>
            <a:spLocks noGrp="1"/>
          </p:cNvSpPr>
          <p:nvPr>
            <p:ph type="sldNum" sz="quarter" idx="12"/>
          </p:nvPr>
        </p:nvSpPr>
        <p:spPr/>
        <p:txBody>
          <a:bodyPr/>
          <a:lstStyle/>
          <a:p>
            <a:fld id="{C884E8CA-9C90-4B64-AB60-0254E9630F86}" type="slidenum">
              <a:rPr lang="lv-LV" smtClean="0"/>
              <a:t>‹#›</a:t>
            </a:fld>
            <a:endParaRPr lang="lv-LV"/>
          </a:p>
        </p:txBody>
      </p:sp>
    </p:spTree>
    <p:extLst>
      <p:ext uri="{BB962C8B-B14F-4D97-AF65-F5344CB8AC3E}">
        <p14:creationId xmlns:p14="http://schemas.microsoft.com/office/powerpoint/2010/main" val="3651337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2F59F-37E0-4FFD-9AA4-0EA3BB59D2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5DF2BFD5-A521-4F6D-83AE-C503791A4D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FDD03330-3EC2-408C-A821-530D04A840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E6C548-31A3-496D-81F0-5D37E2D5BAF2}"/>
              </a:ext>
            </a:extLst>
          </p:cNvPr>
          <p:cNvSpPr>
            <a:spLocks noGrp="1"/>
          </p:cNvSpPr>
          <p:nvPr>
            <p:ph type="dt" sz="half" idx="10"/>
          </p:nvPr>
        </p:nvSpPr>
        <p:spPr/>
        <p:txBody>
          <a:bodyPr/>
          <a:lstStyle/>
          <a:p>
            <a:fld id="{3BAE3D57-3A24-4713-B1F8-E40A423C44D6}" type="datetimeFigureOut">
              <a:rPr lang="lv-LV" smtClean="0"/>
              <a:t>14.02.2025</a:t>
            </a:fld>
            <a:endParaRPr lang="lv-LV"/>
          </a:p>
        </p:txBody>
      </p:sp>
      <p:sp>
        <p:nvSpPr>
          <p:cNvPr id="6" name="Footer Placeholder 5">
            <a:extLst>
              <a:ext uri="{FF2B5EF4-FFF2-40B4-BE49-F238E27FC236}">
                <a16:creationId xmlns:a16="http://schemas.microsoft.com/office/drawing/2014/main" id="{6D161AFA-9E09-4E01-8F6B-59507B97BB19}"/>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B9A9EBC5-581B-4372-BF75-08D837B847BC}"/>
              </a:ext>
            </a:extLst>
          </p:cNvPr>
          <p:cNvSpPr>
            <a:spLocks noGrp="1"/>
          </p:cNvSpPr>
          <p:nvPr>
            <p:ph type="sldNum" sz="quarter" idx="12"/>
          </p:nvPr>
        </p:nvSpPr>
        <p:spPr/>
        <p:txBody>
          <a:bodyPr/>
          <a:lstStyle/>
          <a:p>
            <a:fld id="{C884E8CA-9C90-4B64-AB60-0254E9630F86}" type="slidenum">
              <a:rPr lang="lv-LV" smtClean="0"/>
              <a:t>‹#›</a:t>
            </a:fld>
            <a:endParaRPr lang="lv-LV"/>
          </a:p>
        </p:txBody>
      </p:sp>
    </p:spTree>
    <p:extLst>
      <p:ext uri="{BB962C8B-B14F-4D97-AF65-F5344CB8AC3E}">
        <p14:creationId xmlns:p14="http://schemas.microsoft.com/office/powerpoint/2010/main" val="917021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0A6652-575E-4B0E-80B8-7B9FCA232A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285023A1-07F6-41F9-BE17-4ECAEA13B2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8573B8AD-A865-410F-A3C4-19C964B1DA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AE3D57-3A24-4713-B1F8-E40A423C44D6}" type="datetimeFigureOut">
              <a:rPr lang="lv-LV" smtClean="0"/>
              <a:t>14.02.2025</a:t>
            </a:fld>
            <a:endParaRPr lang="lv-LV"/>
          </a:p>
        </p:txBody>
      </p:sp>
      <p:sp>
        <p:nvSpPr>
          <p:cNvPr id="5" name="Footer Placeholder 4">
            <a:extLst>
              <a:ext uri="{FF2B5EF4-FFF2-40B4-BE49-F238E27FC236}">
                <a16:creationId xmlns:a16="http://schemas.microsoft.com/office/drawing/2014/main" id="{8BEB3296-800B-49EB-90BD-D3EC59E33C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FA72E0F0-CA72-4FEF-A663-2330F192BA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84E8CA-9C90-4B64-AB60-0254E9630F86}" type="slidenum">
              <a:rPr lang="lv-LV" smtClean="0"/>
              <a:t>‹#›</a:t>
            </a:fld>
            <a:endParaRPr lang="lv-LV"/>
          </a:p>
        </p:txBody>
      </p:sp>
    </p:spTree>
    <p:extLst>
      <p:ext uri="{BB962C8B-B14F-4D97-AF65-F5344CB8AC3E}">
        <p14:creationId xmlns:p14="http://schemas.microsoft.com/office/powerpoint/2010/main" val="1788127933"/>
      </p:ext>
    </p:extLst>
  </p:cSld>
  <p:clrMap bg1="lt1" tx1="dk1" bg2="lt2" tx2="dk2" accent1="accent1" accent2="accent2" accent3="accent3" accent4="accent4" accent5="accent5" accent6="accent6" hlink="hlink" folHlink="folHlink"/>
  <p:sldLayoutIdLst>
    <p:sldLayoutId id="2147483733" r:id="rId1"/>
    <p:sldLayoutId id="2147483682" r:id="rId2"/>
    <p:sldLayoutId id="2147483734" r:id="rId3"/>
    <p:sldLayoutId id="2147483679"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878" r:id="rId13"/>
    <p:sldLayoutId id="214748388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40C2B8-4D0F-4552-8909-BA4894AF03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C1D6A06E-1CF7-4D57-A278-1A3CF4D859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1BC30CD8-A1AA-4574-8846-C61CECD7A2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591CC-9E8B-4450-AA82-6A65B84F539A}" type="datetimeFigureOut">
              <a:rPr lang="lv-LV" smtClean="0"/>
              <a:t>14.02.2025</a:t>
            </a:fld>
            <a:endParaRPr lang="lv-LV"/>
          </a:p>
        </p:txBody>
      </p:sp>
      <p:sp>
        <p:nvSpPr>
          <p:cNvPr id="5" name="Footer Placeholder 4">
            <a:extLst>
              <a:ext uri="{FF2B5EF4-FFF2-40B4-BE49-F238E27FC236}">
                <a16:creationId xmlns:a16="http://schemas.microsoft.com/office/drawing/2014/main" id="{A491246D-AA4F-46F1-AA76-9037BA7970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DD8DD0EC-04F7-467E-8307-2070D35455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12CE05-129F-4B36-B86F-B3926ACF5275}" type="slidenum">
              <a:rPr lang="lv-LV" smtClean="0"/>
              <a:t>‹#›</a:t>
            </a:fld>
            <a:endParaRPr lang="lv-LV"/>
          </a:p>
        </p:txBody>
      </p:sp>
    </p:spTree>
    <p:extLst>
      <p:ext uri="{BB962C8B-B14F-4D97-AF65-F5344CB8AC3E}">
        <p14:creationId xmlns:p14="http://schemas.microsoft.com/office/powerpoint/2010/main" val="1438197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6" r:id="rId12"/>
    <p:sldLayoutId id="2147483873" r:id="rId13"/>
    <p:sldLayoutId id="2147483874" r:id="rId14"/>
    <p:sldLayoutId id="2147483875" r:id="rId15"/>
    <p:sldLayoutId id="2147483876" r:id="rId16"/>
    <p:sldLayoutId id="214748387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hyperlink" Target="http://www.flickr.com/photos/infomatique/3035848382/"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30.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7.jpeg"/><Relationship Id="rId1" Type="http://schemas.openxmlformats.org/officeDocument/2006/relationships/slideLayout" Target="../slideLayouts/slideLayout28.xml"/><Relationship Id="rId6" Type="http://schemas.openxmlformats.org/officeDocument/2006/relationships/image" Target="../media/image32.svg"/><Relationship Id="rId11" Type="http://schemas.openxmlformats.org/officeDocument/2006/relationships/chart" Target="../charts/chart10.xml"/><Relationship Id="rId5" Type="http://schemas.openxmlformats.org/officeDocument/2006/relationships/image" Target="../media/image31.png"/><Relationship Id="rId10" Type="http://schemas.openxmlformats.org/officeDocument/2006/relationships/chart" Target="../charts/chart9.xml"/><Relationship Id="rId4" Type="http://schemas.openxmlformats.org/officeDocument/2006/relationships/image" Target="../media/image30.svg"/><Relationship Id="rId9" Type="http://schemas.openxmlformats.org/officeDocument/2006/relationships/chart" Target="../charts/chart8.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7.xml"/><Relationship Id="rId4" Type="http://schemas.openxmlformats.org/officeDocument/2006/relationships/hyperlink" Target="http://www.flickr.com/photos/infomatique/3035848382/" TargetMode="Externa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8.xml"/><Relationship Id="rId1" Type="http://schemas.openxmlformats.org/officeDocument/2006/relationships/slideLayout" Target="../slideLayouts/slideLayout27.xml"/><Relationship Id="rId4" Type="http://schemas.openxmlformats.org/officeDocument/2006/relationships/chart" Target="../charts/chart12.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9.xml"/><Relationship Id="rId1" Type="http://schemas.openxmlformats.org/officeDocument/2006/relationships/slideLayout" Target="../slideLayouts/slideLayout27.xml"/><Relationship Id="rId4" Type="http://schemas.openxmlformats.org/officeDocument/2006/relationships/chart" Target="../charts/chart1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www.flickr.com/photos/infomatique/3035848382/"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7.xml"/><Relationship Id="rId4" Type="http://schemas.openxmlformats.org/officeDocument/2006/relationships/hyperlink" Target="http://www.flickr.com/photos/infomatique/3035848382/"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9.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svg"/><Relationship Id="rId7" Type="http://schemas.openxmlformats.org/officeDocument/2006/relationships/image" Target="../media/image44.svg"/><Relationship Id="rId2" Type="http://schemas.openxmlformats.org/officeDocument/2006/relationships/image" Target="../media/image39.png"/><Relationship Id="rId1" Type="http://schemas.openxmlformats.org/officeDocument/2006/relationships/slideLayout" Target="../slideLayouts/slideLayout29.xml"/><Relationship Id="rId6" Type="http://schemas.openxmlformats.org/officeDocument/2006/relationships/image" Target="../media/image43.png"/><Relationship Id="rId5" Type="http://schemas.openxmlformats.org/officeDocument/2006/relationships/image" Target="../media/image42.svg"/><Relationship Id="rId4" Type="http://schemas.openxmlformats.org/officeDocument/2006/relationships/image" Target="../media/image41.png"/><Relationship Id="rId9" Type="http://schemas.openxmlformats.org/officeDocument/2006/relationships/image" Target="../media/image46.svg"/></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27.xml"/><Relationship Id="rId4" Type="http://schemas.openxmlformats.org/officeDocument/2006/relationships/image" Target="../media/image48.svg"/></Relationships>
</file>

<file path=ppt/slides/_rels/slide27.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svg"/><Relationship Id="rId7" Type="http://schemas.openxmlformats.org/officeDocument/2006/relationships/image" Target="../media/image54.svg"/><Relationship Id="rId2" Type="http://schemas.openxmlformats.org/officeDocument/2006/relationships/image" Target="../media/image49.png"/><Relationship Id="rId1" Type="http://schemas.openxmlformats.org/officeDocument/2006/relationships/slideLayout" Target="../slideLayouts/slideLayout29.xml"/><Relationship Id="rId6" Type="http://schemas.openxmlformats.org/officeDocument/2006/relationships/image" Target="../media/image53.png"/><Relationship Id="rId5" Type="http://schemas.openxmlformats.org/officeDocument/2006/relationships/image" Target="../media/image52.svg"/><Relationship Id="rId4" Type="http://schemas.openxmlformats.org/officeDocument/2006/relationships/image" Target="../media/image51.png"/><Relationship Id="rId9" Type="http://schemas.openxmlformats.org/officeDocument/2006/relationships/image" Target="../media/image56.svg"/></Relationships>
</file>

<file path=ppt/slides/_rels/slide2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57.png"/><Relationship Id="rId7" Type="http://schemas.openxmlformats.org/officeDocument/2006/relationships/image" Target="../media/image58.svg"/><Relationship Id="rId2" Type="http://schemas.openxmlformats.org/officeDocument/2006/relationships/notesSlide" Target="../notesSlides/notesSlide14.xml"/><Relationship Id="rId1" Type="http://schemas.openxmlformats.org/officeDocument/2006/relationships/slideLayout" Target="../slideLayouts/slideLayout27.xml"/><Relationship Id="rId6" Type="http://schemas.openxmlformats.org/officeDocument/2006/relationships/image" Target="../media/image55.png"/><Relationship Id="rId5" Type="http://schemas.openxmlformats.org/officeDocument/2006/relationships/image" Target="../media/image48.svg"/><Relationship Id="rId4" Type="http://schemas.openxmlformats.org/officeDocument/2006/relationships/image" Target="../media/image47.png"/><Relationship Id="rId9" Type="http://schemas.openxmlformats.org/officeDocument/2006/relationships/image" Target="../media/image34.svg"/></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xml"/><Relationship Id="rId1" Type="http://schemas.openxmlformats.org/officeDocument/2006/relationships/slideLayout" Target="../slideLayouts/slideLayout14.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27.xml"/><Relationship Id="rId4" Type="http://schemas.openxmlformats.org/officeDocument/2006/relationships/hyperlink" Target="http://www.flickr.com/photos/infomatique/3035848382/" TargetMode="External"/></Relationships>
</file>

<file path=ppt/slides/_rels/slide3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6.xml"/><Relationship Id="rId1" Type="http://schemas.openxmlformats.org/officeDocument/2006/relationships/slideLayout" Target="../slideLayouts/slideLayout29.xml"/><Relationship Id="rId4" Type="http://schemas.openxmlformats.org/officeDocument/2006/relationships/image" Target="../media/image59.png"/></Relationships>
</file>

<file path=ppt/slides/_rels/slide3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27.xml"/><Relationship Id="rId4" Type="http://schemas.openxmlformats.org/officeDocument/2006/relationships/hyperlink" Target="http://www.flickr.com/photos/infomatique/3035848382/" TargetMode="Externa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3.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5D9FEB8-0177-419B-A718-D27D3C738C8B}"/>
              </a:ext>
            </a:extLst>
          </p:cNvPr>
          <p:cNvSpPr txBox="1">
            <a:spLocks/>
          </p:cNvSpPr>
          <p:nvPr/>
        </p:nvSpPr>
        <p:spPr bwMode="auto">
          <a:xfrm>
            <a:off x="3404017" y="2118563"/>
            <a:ext cx="8138409" cy="262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algn="l" defTabSz="938213" rtl="0" eaLnBrk="0" fontAlgn="base" hangingPunct="0">
              <a:spcBef>
                <a:spcPct val="0"/>
              </a:spcBef>
              <a:spcAft>
                <a:spcPct val="0"/>
              </a:spcAft>
              <a:defRPr sz="2800" b="1" kern="1200">
                <a:solidFill>
                  <a:schemeClr val="tx1"/>
                </a:solidFill>
                <a:latin typeface="+mj-lt"/>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ctr"/>
            <a:r>
              <a:rPr lang="lv-LV" sz="4400" dirty="0">
                <a:solidFill>
                  <a:srgbClr val="3E1E1F"/>
                </a:solidFill>
                <a:ea typeface="Verdana"/>
                <a:cs typeface="Times New Roman" panose="02020603050405020304" pitchFamily="18" charset="0"/>
              </a:rPr>
              <a:t>Dārzkopības nozares izvērtējums 2024 un nākotnes tendences</a:t>
            </a:r>
          </a:p>
        </p:txBody>
      </p:sp>
      <p:grpSp>
        <p:nvGrpSpPr>
          <p:cNvPr id="11" name="Group 10">
            <a:extLst>
              <a:ext uri="{FF2B5EF4-FFF2-40B4-BE49-F238E27FC236}">
                <a16:creationId xmlns:a16="http://schemas.microsoft.com/office/drawing/2014/main" id="{F5476481-E7BF-4D15-BE1C-057351A31944}"/>
              </a:ext>
            </a:extLst>
          </p:cNvPr>
          <p:cNvGrpSpPr/>
          <p:nvPr/>
        </p:nvGrpSpPr>
        <p:grpSpPr>
          <a:xfrm>
            <a:off x="1" y="1531401"/>
            <a:ext cx="3404017" cy="5348796"/>
            <a:chOff x="0" y="1531399"/>
            <a:chExt cx="3404017" cy="5348796"/>
          </a:xfrm>
        </p:grpSpPr>
        <p:pic>
          <p:nvPicPr>
            <p:cNvPr id="12" name="Picture 11" descr="A picture containing plant&#10;&#10;Description automatically generated">
              <a:extLst>
                <a:ext uri="{FF2B5EF4-FFF2-40B4-BE49-F238E27FC236}">
                  <a16:creationId xmlns:a16="http://schemas.microsoft.com/office/drawing/2014/main" id="{C7F5786E-6F4A-4A8C-8F29-E62FC6447289}"/>
                </a:ext>
              </a:extLst>
            </p:cNvPr>
            <p:cNvPicPr>
              <a:picLocks noChangeAspect="1"/>
            </p:cNvPicPr>
            <p:nvPr/>
          </p:nvPicPr>
          <p:blipFill rotWithShape="1">
            <a:blip r:embed="rId2" cstate="print">
              <a:alphaModFix amt="85000"/>
              <a:extLst>
                <a:ext uri="{BEBA8EAE-BF5A-486C-A8C5-ECC9F3942E4B}">
                  <a14:imgProps xmlns:a14="http://schemas.microsoft.com/office/drawing/2010/main">
                    <a14:imgLayer r:embed="rId3">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l="23592" r="33981"/>
            <a:stretch/>
          </p:blipFill>
          <p:spPr>
            <a:xfrm>
              <a:off x="0" y="1531399"/>
              <a:ext cx="3404016" cy="5348796"/>
            </a:xfrm>
            <a:prstGeom prst="rect">
              <a:avLst/>
            </a:prstGeom>
          </p:spPr>
        </p:pic>
        <p:sp>
          <p:nvSpPr>
            <p:cNvPr id="13" name="Rectangle 12">
              <a:extLst>
                <a:ext uri="{FF2B5EF4-FFF2-40B4-BE49-F238E27FC236}">
                  <a16:creationId xmlns:a16="http://schemas.microsoft.com/office/drawing/2014/main" id="{B2920D25-6310-41F3-84DB-98261F7443EC}"/>
                </a:ext>
              </a:extLst>
            </p:cNvPr>
            <p:cNvSpPr/>
            <p:nvPr/>
          </p:nvSpPr>
          <p:spPr>
            <a:xfrm>
              <a:off x="1" y="1531399"/>
              <a:ext cx="3404016" cy="2916314"/>
            </a:xfrm>
            <a:prstGeom prst="rect">
              <a:avLst/>
            </a:prstGeom>
            <a:gradFill flip="none" rotWithShape="1">
              <a:gsLst>
                <a:gs pos="0">
                  <a:schemeClr val="bg1"/>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sp>
        <p:nvSpPr>
          <p:cNvPr id="2" name="Text Placeholder 2">
            <a:extLst>
              <a:ext uri="{FF2B5EF4-FFF2-40B4-BE49-F238E27FC236}">
                <a16:creationId xmlns:a16="http://schemas.microsoft.com/office/drawing/2014/main" id="{697F03E7-5C1E-C161-DA48-360741E3E933}"/>
              </a:ext>
            </a:extLst>
          </p:cNvPr>
          <p:cNvSpPr txBox="1">
            <a:spLocks/>
          </p:cNvSpPr>
          <p:nvPr/>
        </p:nvSpPr>
        <p:spPr bwMode="auto">
          <a:xfrm>
            <a:off x="3467593" y="5876917"/>
            <a:ext cx="7772400" cy="598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marL="0" indent="0" algn="ctr" defTabSz="938213" rtl="0" eaLnBrk="0" fontAlgn="base" hangingPunct="0">
              <a:spcBef>
                <a:spcPct val="20000"/>
              </a:spcBef>
              <a:spcAft>
                <a:spcPct val="0"/>
              </a:spcAft>
              <a:buFont typeface="Arial" panose="020B0604020202020204" pitchFamily="34" charset="0"/>
              <a:buNone/>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a:lnSpc>
                <a:spcPct val="90000"/>
              </a:lnSpc>
            </a:pPr>
            <a:r>
              <a:rPr lang="lv-LV" altLang="en-US" i="1" dirty="0">
                <a:solidFill>
                  <a:schemeClr val="tx1">
                    <a:lumMod val="85000"/>
                    <a:lumOff val="15000"/>
                  </a:schemeClr>
                </a:solidFill>
                <a:latin typeface="+mj-lt"/>
                <a:ea typeface="Segoe UI Black"/>
                <a:cs typeface="Times New Roman" panose="02020603050405020304" pitchFamily="18" charset="0"/>
              </a:rPr>
              <a:t>2025. gada 14. februāris</a:t>
            </a:r>
          </a:p>
          <a:p>
            <a:pPr>
              <a:lnSpc>
                <a:spcPct val="90000"/>
              </a:lnSpc>
            </a:pPr>
            <a:r>
              <a:rPr lang="lv-LV" altLang="en-US" i="1" dirty="0">
                <a:solidFill>
                  <a:schemeClr val="tx1">
                    <a:lumMod val="85000"/>
                    <a:lumOff val="15000"/>
                  </a:schemeClr>
                </a:solidFill>
                <a:latin typeface="+mj-lt"/>
                <a:ea typeface="Segoe UI Black"/>
                <a:cs typeface="Times New Roman" panose="02020603050405020304" pitchFamily="18" charset="0"/>
              </a:rPr>
              <a:t>Bulduri</a:t>
            </a:r>
            <a:endParaRPr lang="lv-LV" altLang="en-US" i="1" dirty="0">
              <a:solidFill>
                <a:schemeClr val="tx1">
                  <a:lumMod val="85000"/>
                  <a:lumOff val="15000"/>
                </a:schemeClr>
              </a:solidFill>
              <a:latin typeface="+mj-lt"/>
              <a:ea typeface="Segoe UI Black" panose="020B0A02040204020203" pitchFamily="34" charset="0"/>
              <a:cs typeface="Times New Roman" panose="02020603050405020304" pitchFamily="18" charset="0"/>
            </a:endParaRPr>
          </a:p>
        </p:txBody>
      </p:sp>
    </p:spTree>
    <p:extLst>
      <p:ext uri="{BB962C8B-B14F-4D97-AF65-F5344CB8AC3E}">
        <p14:creationId xmlns:p14="http://schemas.microsoft.com/office/powerpoint/2010/main" val="1476143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63EC6-30A0-81A6-6921-FBAE29749DC4}"/>
              </a:ext>
            </a:extLst>
          </p:cNvPr>
          <p:cNvSpPr>
            <a:spLocks noGrp="1"/>
          </p:cNvSpPr>
          <p:nvPr>
            <p:ph type="title"/>
          </p:nvPr>
        </p:nvSpPr>
        <p:spPr>
          <a:xfrm>
            <a:off x="2817780" y="59518"/>
            <a:ext cx="7191910" cy="663083"/>
          </a:xfrm>
        </p:spPr>
        <p:txBody>
          <a:bodyPr>
            <a:normAutofit/>
          </a:bodyPr>
          <a:lstStyle/>
          <a:p>
            <a:pPr algn="ctr"/>
            <a:r>
              <a:rPr lang="lv-LV" sz="2600" dirty="0">
                <a:solidFill>
                  <a:srgbClr val="3E1E1F"/>
                </a:solidFill>
                <a:latin typeface="+mj-lt"/>
                <a:cs typeface="Segoe UI" panose="020B0502040204020203" pitchFamily="34" charset="0"/>
              </a:rPr>
              <a:t>Eiropas Komisijas prognozes sektoram 2024-2035</a:t>
            </a:r>
            <a:endParaRPr lang="lv-LV" sz="2600" dirty="0">
              <a:solidFill>
                <a:srgbClr val="3E1E1F"/>
              </a:solidFill>
              <a:latin typeface="+mj-lt"/>
            </a:endParaRPr>
          </a:p>
        </p:txBody>
      </p:sp>
      <p:sp>
        <p:nvSpPr>
          <p:cNvPr id="6" name="Slide Number Placeholder 5">
            <a:extLst>
              <a:ext uri="{FF2B5EF4-FFF2-40B4-BE49-F238E27FC236}">
                <a16:creationId xmlns:a16="http://schemas.microsoft.com/office/drawing/2014/main" id="{ED2BCF50-CDCB-0C45-D2FD-AC67AE53D5FC}"/>
              </a:ext>
            </a:extLst>
          </p:cNvPr>
          <p:cNvSpPr>
            <a:spLocks noGrp="1"/>
          </p:cNvSpPr>
          <p:nvPr>
            <p:ph type="sldNum" sz="quarter" idx="13"/>
          </p:nvPr>
        </p:nvSpPr>
        <p:spPr>
          <a:xfrm>
            <a:off x="10058400" y="6324600"/>
            <a:ext cx="455488" cy="304800"/>
          </a:xfrm>
        </p:spPr>
        <p:txBody>
          <a:bodyPr/>
          <a:lstStyle/>
          <a:p>
            <a:fld id="{C7791650-4AD2-40DC-8F7D-55546131F906}" type="slidenum">
              <a:rPr lang="en-US" altLang="en-US" smtClean="0"/>
              <a:pPr/>
              <a:t>10</a:t>
            </a:fld>
            <a:endParaRPr lang="en-US" altLang="en-US"/>
          </a:p>
        </p:txBody>
      </p:sp>
      <p:sp>
        <p:nvSpPr>
          <p:cNvPr id="5" name="Rectangle 4">
            <a:extLst>
              <a:ext uri="{FF2B5EF4-FFF2-40B4-BE49-F238E27FC236}">
                <a16:creationId xmlns:a16="http://schemas.microsoft.com/office/drawing/2014/main" id="{365BA425-3F44-0256-5D40-81DD960DBE58}"/>
              </a:ext>
            </a:extLst>
          </p:cNvPr>
          <p:cNvSpPr/>
          <p:nvPr/>
        </p:nvSpPr>
        <p:spPr>
          <a:xfrm>
            <a:off x="4274681" y="527832"/>
            <a:ext cx="3171159" cy="1409477"/>
          </a:xfrm>
          <a:custGeom>
            <a:avLst/>
            <a:gdLst>
              <a:gd name="connsiteX0" fmla="*/ 0 w 3171159"/>
              <a:gd name="connsiteY0" fmla="*/ 0 h 1409477"/>
              <a:gd name="connsiteX1" fmla="*/ 3171159 w 3171159"/>
              <a:gd name="connsiteY1" fmla="*/ 0 h 1409477"/>
              <a:gd name="connsiteX2" fmla="*/ 3171159 w 3171159"/>
              <a:gd name="connsiteY2" fmla="*/ 1409477 h 1409477"/>
              <a:gd name="connsiteX3" fmla="*/ 0 w 3171159"/>
              <a:gd name="connsiteY3" fmla="*/ 1409477 h 1409477"/>
              <a:gd name="connsiteX4" fmla="*/ 0 w 3171159"/>
              <a:gd name="connsiteY4" fmla="*/ 0 h 1409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1159" h="1409477" fill="none" extrusionOk="0">
                <a:moveTo>
                  <a:pt x="0" y="0"/>
                </a:moveTo>
                <a:cubicBezTo>
                  <a:pt x="1267788" y="-33775"/>
                  <a:pt x="2762498" y="138873"/>
                  <a:pt x="3171159" y="0"/>
                </a:cubicBezTo>
                <a:cubicBezTo>
                  <a:pt x="3183941" y="260564"/>
                  <a:pt x="3176974" y="861721"/>
                  <a:pt x="3171159" y="1409477"/>
                </a:cubicBezTo>
                <a:cubicBezTo>
                  <a:pt x="2535000" y="1272147"/>
                  <a:pt x="1447866" y="1271621"/>
                  <a:pt x="0" y="1409477"/>
                </a:cubicBezTo>
                <a:cubicBezTo>
                  <a:pt x="84398" y="1146684"/>
                  <a:pt x="76534" y="146469"/>
                  <a:pt x="0" y="0"/>
                </a:cubicBezTo>
                <a:close/>
              </a:path>
              <a:path w="3171159" h="1409477" stroke="0" extrusionOk="0">
                <a:moveTo>
                  <a:pt x="0" y="0"/>
                </a:moveTo>
                <a:cubicBezTo>
                  <a:pt x="649978" y="-101487"/>
                  <a:pt x="1718217" y="-162162"/>
                  <a:pt x="3171159" y="0"/>
                </a:cubicBezTo>
                <a:cubicBezTo>
                  <a:pt x="3047917" y="534972"/>
                  <a:pt x="3068756" y="1154764"/>
                  <a:pt x="3171159" y="1409477"/>
                </a:cubicBezTo>
                <a:cubicBezTo>
                  <a:pt x="2100918" y="1459542"/>
                  <a:pt x="1029250" y="1251028"/>
                  <a:pt x="0" y="1409477"/>
                </a:cubicBezTo>
                <a:cubicBezTo>
                  <a:pt x="25218" y="730887"/>
                  <a:pt x="-96274" y="394671"/>
                  <a:pt x="0" y="0"/>
                </a:cubicBezTo>
                <a:close/>
              </a:path>
            </a:pathLst>
          </a:custGeom>
          <a:solidFill>
            <a:srgbClr val="FCFDF9"/>
          </a:solidFill>
          <a:ln w="3175">
            <a:solidFill>
              <a:srgbClr val="C9E7A7"/>
            </a:solidFill>
            <a:extLst>
              <a:ext uri="{C807C97D-BFC1-408E-A445-0C87EB9F89A2}">
                <ask:lineSketchStyleProps xmlns:ask="http://schemas.microsoft.com/office/drawing/2018/sketchyshapes" sd="981765707">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lv-LV" sz="1400" b="1" dirty="0">
                <a:solidFill>
                  <a:schemeClr val="tx1"/>
                </a:solidFill>
                <a:latin typeface="+mj-lt"/>
              </a:rPr>
              <a:t>Sektorā tiek prognozētas šādas problēmas:</a:t>
            </a:r>
          </a:p>
          <a:p>
            <a:pPr marL="285750" indent="-285750" algn="just">
              <a:buFont typeface="Arial" panose="020B0604020202020204" pitchFamily="34" charset="0"/>
              <a:buChar char="•"/>
            </a:pPr>
            <a:r>
              <a:rPr lang="lv-LV" sz="1400" dirty="0">
                <a:solidFill>
                  <a:schemeClr val="tx1"/>
                </a:solidFill>
                <a:latin typeface="+mj-lt"/>
              </a:rPr>
              <a:t>ārkārtēji laikapstākļi un klimata izmaiņas;</a:t>
            </a:r>
          </a:p>
          <a:p>
            <a:pPr marL="285750" indent="-285750" algn="just">
              <a:buFont typeface="Arial" panose="020B0604020202020204" pitchFamily="34" charset="0"/>
              <a:buChar char="•"/>
            </a:pPr>
            <a:r>
              <a:rPr lang="lv-LV" sz="1400" dirty="0">
                <a:solidFill>
                  <a:schemeClr val="tx1"/>
                </a:solidFill>
                <a:latin typeface="+mj-lt"/>
              </a:rPr>
              <a:t>pieaugs enerģijas izmaksas;</a:t>
            </a:r>
          </a:p>
          <a:p>
            <a:pPr marL="285750" indent="-285750" algn="just">
              <a:buFont typeface="Arial" panose="020B0604020202020204" pitchFamily="34" charset="0"/>
              <a:buChar char="•"/>
            </a:pPr>
            <a:r>
              <a:rPr lang="lv-LV" sz="1400" dirty="0">
                <a:solidFill>
                  <a:schemeClr val="tx1"/>
                </a:solidFill>
                <a:latin typeface="+mj-lt"/>
              </a:rPr>
              <a:t>pesticīdu lietošanas ierobežojumi;</a:t>
            </a:r>
          </a:p>
          <a:p>
            <a:pPr marL="285750" indent="-285750" algn="just">
              <a:buFont typeface="Arial" panose="020B0604020202020204" pitchFamily="34" charset="0"/>
              <a:buChar char="•"/>
            </a:pPr>
            <a:r>
              <a:rPr lang="lv-LV" sz="1400" dirty="0">
                <a:solidFill>
                  <a:schemeClr val="tx1"/>
                </a:solidFill>
                <a:latin typeface="+mj-lt"/>
              </a:rPr>
              <a:t>kaitēkļu uzliesmojumi.</a:t>
            </a:r>
          </a:p>
          <a:p>
            <a:pPr marL="285750" indent="-285750" algn="just">
              <a:buFont typeface="Arial" panose="020B0604020202020204" pitchFamily="34" charset="0"/>
              <a:buChar char="•"/>
            </a:pPr>
            <a:endParaRPr lang="lv-LV" sz="1400" dirty="0">
              <a:solidFill>
                <a:schemeClr val="tx1"/>
              </a:solidFill>
              <a:latin typeface="+mj-lt"/>
            </a:endParaRPr>
          </a:p>
          <a:p>
            <a:pPr algn="ctr"/>
            <a:endParaRPr lang="lv-LV" sz="1400" dirty="0">
              <a:solidFill>
                <a:schemeClr val="tx1"/>
              </a:solidFill>
              <a:latin typeface="+mj-lt"/>
            </a:endParaRPr>
          </a:p>
        </p:txBody>
      </p:sp>
      <p:sp>
        <p:nvSpPr>
          <p:cNvPr id="31" name="TextBox 30">
            <a:extLst>
              <a:ext uri="{FF2B5EF4-FFF2-40B4-BE49-F238E27FC236}">
                <a16:creationId xmlns:a16="http://schemas.microsoft.com/office/drawing/2014/main" id="{40D6F0F3-2A78-C441-A2CB-4DE11FB806B7}"/>
              </a:ext>
            </a:extLst>
          </p:cNvPr>
          <p:cNvSpPr txBox="1"/>
          <p:nvPr/>
        </p:nvSpPr>
        <p:spPr>
          <a:xfrm>
            <a:off x="5960404" y="4720788"/>
            <a:ext cx="6123385" cy="2031325"/>
          </a:xfrm>
          <a:prstGeom prst="rect">
            <a:avLst/>
          </a:prstGeom>
          <a:noFill/>
        </p:spPr>
        <p:txBody>
          <a:bodyPr wrap="square">
            <a:spAutoFit/>
          </a:bodyPr>
          <a:lstStyle/>
          <a:p>
            <a:r>
              <a:rPr lang="lv-LV" sz="1400" b="1" u="sng">
                <a:solidFill>
                  <a:srgbClr val="C00000"/>
                </a:solidFill>
                <a:latin typeface="+mj-lt"/>
              </a:rPr>
              <a:t>Tomāti:</a:t>
            </a:r>
          </a:p>
          <a:p>
            <a:pPr marL="285750" indent="-285750">
              <a:buFont typeface="Wingdings" panose="05000000000000000000" pitchFamily="2" charset="2"/>
              <a:buChar char="ü"/>
            </a:pPr>
            <a:r>
              <a:rPr lang="lv-LV" sz="1400">
                <a:latin typeface="+mj-lt"/>
              </a:rPr>
              <a:t>Tomātu </a:t>
            </a:r>
            <a:r>
              <a:rPr lang="lv-LV" sz="1400" b="1">
                <a:latin typeface="+mj-lt"/>
              </a:rPr>
              <a:t>patēriņš paliks stabils </a:t>
            </a:r>
            <a:r>
              <a:rPr lang="lv-LV" sz="1400">
                <a:latin typeface="+mj-lt"/>
              </a:rPr>
              <a:t>15.2 kg uz 1 iedzīvotāju.</a:t>
            </a:r>
          </a:p>
          <a:p>
            <a:pPr marL="285750" indent="-285750" algn="just">
              <a:buFont typeface="Wingdings" panose="05000000000000000000" pitchFamily="2" charset="2"/>
              <a:buChar char="ü"/>
            </a:pPr>
            <a:r>
              <a:rPr lang="lv-LV" sz="1400">
                <a:latin typeface="+mj-lt"/>
              </a:rPr>
              <a:t>Pieprasījums pēc pārstrādes produktiem </a:t>
            </a:r>
            <a:r>
              <a:rPr lang="lv-LV" sz="1400" b="1">
                <a:latin typeface="+mj-lt"/>
              </a:rPr>
              <a:t>veicinās pārstrādei paredzēto tomātu ražošanu </a:t>
            </a:r>
            <a:r>
              <a:rPr lang="lv-LV" sz="1400">
                <a:latin typeface="+mj-lt"/>
              </a:rPr>
              <a:t>(pieaugs līdz 11,6 milj. t).</a:t>
            </a:r>
          </a:p>
          <a:p>
            <a:pPr marL="285750" indent="-285750">
              <a:buFont typeface="Wingdings" panose="05000000000000000000" pitchFamily="2" charset="2"/>
              <a:buChar char="ü"/>
            </a:pPr>
            <a:r>
              <a:rPr lang="lv-LV" sz="1400">
                <a:latin typeface="+mj-lt"/>
              </a:rPr>
              <a:t>Ražošana pāries uz ļoti koncentrētiem produktiem – tomātu pastas, konservēti tomāti u.c.</a:t>
            </a:r>
          </a:p>
          <a:p>
            <a:r>
              <a:rPr lang="lv-LV" sz="1400" b="1" u="sng">
                <a:solidFill>
                  <a:srgbClr val="C00000"/>
                </a:solidFill>
                <a:latin typeface="+mj-lt"/>
              </a:rPr>
              <a:t>Āboli:</a:t>
            </a:r>
          </a:p>
          <a:p>
            <a:pPr marL="285750" indent="-285750">
              <a:buFont typeface="Arial" panose="020B0604020202020204" pitchFamily="34" charset="0"/>
              <a:buChar char="•"/>
            </a:pPr>
            <a:r>
              <a:rPr lang="lv-LV" sz="1400">
                <a:latin typeface="+mj-lt"/>
              </a:rPr>
              <a:t>Svaigu </a:t>
            </a:r>
            <a:r>
              <a:rPr lang="lv-LV" sz="1400" b="1">
                <a:latin typeface="+mj-lt"/>
              </a:rPr>
              <a:t>ābolu patēriņš</a:t>
            </a:r>
            <a:r>
              <a:rPr lang="lv-LV" sz="1400">
                <a:latin typeface="+mj-lt"/>
              </a:rPr>
              <a:t> sasniegs  4,7 kg uz 1 iedzīvotāju </a:t>
            </a:r>
            <a:r>
              <a:rPr lang="lv-LV" sz="1400" b="1">
                <a:latin typeface="+mj-lt"/>
              </a:rPr>
              <a:t>(+0,4% gadā</a:t>
            </a:r>
            <a:r>
              <a:rPr lang="lv-LV" sz="1400">
                <a:latin typeface="+mj-lt"/>
              </a:rPr>
              <a:t>).</a:t>
            </a:r>
          </a:p>
          <a:p>
            <a:pPr marL="285750" indent="-285750">
              <a:buFont typeface="Arial" panose="020B0604020202020204" pitchFamily="34" charset="0"/>
              <a:buChar char="•"/>
            </a:pPr>
            <a:r>
              <a:rPr lang="lv-LV" sz="1400">
                <a:latin typeface="+mj-lt"/>
              </a:rPr>
              <a:t>Ābolus 7.4milj. tonnas patērēs svaigā veidā, bet 4 milj. t – pārstrādei.</a:t>
            </a:r>
          </a:p>
        </p:txBody>
      </p:sp>
      <p:grpSp>
        <p:nvGrpSpPr>
          <p:cNvPr id="34" name="Group 33">
            <a:extLst>
              <a:ext uri="{FF2B5EF4-FFF2-40B4-BE49-F238E27FC236}">
                <a16:creationId xmlns:a16="http://schemas.microsoft.com/office/drawing/2014/main" id="{0B6E5808-39F5-3939-6D05-8FFBF8F1DA82}"/>
              </a:ext>
            </a:extLst>
          </p:cNvPr>
          <p:cNvGrpSpPr/>
          <p:nvPr/>
        </p:nvGrpSpPr>
        <p:grpSpPr>
          <a:xfrm>
            <a:off x="197147" y="1468248"/>
            <a:ext cx="4705352" cy="3737441"/>
            <a:chOff x="559210" y="1554015"/>
            <a:chExt cx="4705352" cy="3737441"/>
          </a:xfrm>
        </p:grpSpPr>
        <p:grpSp>
          <p:nvGrpSpPr>
            <p:cNvPr id="21" name="Group 20">
              <a:extLst>
                <a:ext uri="{FF2B5EF4-FFF2-40B4-BE49-F238E27FC236}">
                  <a16:creationId xmlns:a16="http://schemas.microsoft.com/office/drawing/2014/main" id="{0A901DD1-3147-8634-0D71-8AB4ACC62FC9}"/>
                </a:ext>
              </a:extLst>
            </p:cNvPr>
            <p:cNvGrpSpPr/>
            <p:nvPr/>
          </p:nvGrpSpPr>
          <p:grpSpPr>
            <a:xfrm>
              <a:off x="559210" y="1991806"/>
              <a:ext cx="4705352" cy="3299650"/>
              <a:chOff x="579959" y="1960316"/>
              <a:chExt cx="4705352" cy="3299650"/>
            </a:xfrm>
          </p:grpSpPr>
          <p:pic>
            <p:nvPicPr>
              <p:cNvPr id="9" name="Picture 8">
                <a:extLst>
                  <a:ext uri="{FF2B5EF4-FFF2-40B4-BE49-F238E27FC236}">
                    <a16:creationId xmlns:a16="http://schemas.microsoft.com/office/drawing/2014/main" id="{8909C42E-B6C6-C425-001B-E69D1607B624}"/>
                  </a:ext>
                </a:extLst>
              </p:cNvPr>
              <p:cNvPicPr>
                <a:picLocks noChangeAspect="1"/>
              </p:cNvPicPr>
              <p:nvPr/>
            </p:nvPicPr>
            <p:blipFill>
              <a:blip r:embed="rId2"/>
              <a:stretch>
                <a:fillRect/>
              </a:stretch>
            </p:blipFill>
            <p:spPr>
              <a:xfrm>
                <a:off x="579961" y="1960316"/>
                <a:ext cx="4705350" cy="3295650"/>
              </a:xfrm>
              <a:prstGeom prst="rect">
                <a:avLst/>
              </a:prstGeom>
            </p:spPr>
          </p:pic>
          <p:sp>
            <p:nvSpPr>
              <p:cNvPr id="11" name="TextBox 10">
                <a:extLst>
                  <a:ext uri="{FF2B5EF4-FFF2-40B4-BE49-F238E27FC236}">
                    <a16:creationId xmlns:a16="http://schemas.microsoft.com/office/drawing/2014/main" id="{C85AB94E-00B6-1AF8-A83D-A95139262C08}"/>
                  </a:ext>
                </a:extLst>
              </p:cNvPr>
              <p:cNvSpPr txBox="1"/>
              <p:nvPr/>
            </p:nvSpPr>
            <p:spPr>
              <a:xfrm rot="16200000">
                <a:off x="240134" y="2924270"/>
                <a:ext cx="956650" cy="276999"/>
              </a:xfrm>
              <a:prstGeom prst="rect">
                <a:avLst/>
              </a:prstGeom>
              <a:solidFill>
                <a:schemeClr val="bg1"/>
              </a:solidFill>
            </p:spPr>
            <p:txBody>
              <a:bodyPr wrap="square" rtlCol="0">
                <a:spAutoFit/>
              </a:bodyPr>
              <a:lstStyle/>
              <a:p>
                <a:pPr algn="ctr"/>
                <a:r>
                  <a:rPr lang="lv-LV" sz="1200">
                    <a:solidFill>
                      <a:schemeClr val="tx1">
                        <a:lumMod val="65000"/>
                        <a:lumOff val="35000"/>
                      </a:schemeClr>
                    </a:solidFill>
                  </a:rPr>
                  <a:t>Ražošana</a:t>
                </a:r>
              </a:p>
            </p:txBody>
          </p:sp>
          <p:sp>
            <p:nvSpPr>
              <p:cNvPr id="12" name="TextBox 11">
                <a:extLst>
                  <a:ext uri="{FF2B5EF4-FFF2-40B4-BE49-F238E27FC236}">
                    <a16:creationId xmlns:a16="http://schemas.microsoft.com/office/drawing/2014/main" id="{C42AF298-DF47-6A5B-922A-EA0D3B9282E7}"/>
                  </a:ext>
                </a:extLst>
              </p:cNvPr>
              <p:cNvSpPr txBox="1"/>
              <p:nvPr/>
            </p:nvSpPr>
            <p:spPr>
              <a:xfrm rot="16200000">
                <a:off x="4668487" y="2991317"/>
                <a:ext cx="956650" cy="276999"/>
              </a:xfrm>
              <a:prstGeom prst="rect">
                <a:avLst/>
              </a:prstGeom>
              <a:solidFill>
                <a:schemeClr val="bg1"/>
              </a:solidFill>
            </p:spPr>
            <p:txBody>
              <a:bodyPr wrap="square" rtlCol="0">
                <a:spAutoFit/>
              </a:bodyPr>
              <a:lstStyle/>
              <a:p>
                <a:pPr algn="ctr"/>
                <a:r>
                  <a:rPr lang="lv-LV" sz="1200">
                    <a:solidFill>
                      <a:schemeClr val="tx1">
                        <a:lumMod val="65000"/>
                        <a:lumOff val="35000"/>
                      </a:schemeClr>
                    </a:solidFill>
                  </a:rPr>
                  <a:t>Platība</a:t>
                </a:r>
              </a:p>
            </p:txBody>
          </p:sp>
          <p:sp>
            <p:nvSpPr>
              <p:cNvPr id="13" name="TextBox 12">
                <a:extLst>
                  <a:ext uri="{FF2B5EF4-FFF2-40B4-BE49-F238E27FC236}">
                    <a16:creationId xmlns:a16="http://schemas.microsoft.com/office/drawing/2014/main" id="{CC5F9056-6AA7-B1DB-2BB5-F02850DCA462}"/>
                  </a:ext>
                </a:extLst>
              </p:cNvPr>
              <p:cNvSpPr txBox="1"/>
              <p:nvPr/>
            </p:nvSpPr>
            <p:spPr>
              <a:xfrm>
                <a:off x="1625014" y="4709967"/>
                <a:ext cx="956650" cy="276999"/>
              </a:xfrm>
              <a:prstGeom prst="rect">
                <a:avLst/>
              </a:prstGeom>
              <a:solidFill>
                <a:schemeClr val="bg1"/>
              </a:solidFill>
            </p:spPr>
            <p:txBody>
              <a:bodyPr wrap="square" rtlCol="0">
                <a:spAutoFit/>
              </a:bodyPr>
              <a:lstStyle/>
              <a:p>
                <a:pPr algn="ctr"/>
                <a:r>
                  <a:rPr lang="lv-LV" sz="1200">
                    <a:solidFill>
                      <a:schemeClr val="tx1">
                        <a:lumMod val="65000"/>
                        <a:lumOff val="35000"/>
                      </a:schemeClr>
                    </a:solidFill>
                  </a:rPr>
                  <a:t>Āboli</a:t>
                </a:r>
              </a:p>
            </p:txBody>
          </p:sp>
          <p:sp>
            <p:nvSpPr>
              <p:cNvPr id="14" name="TextBox 13">
                <a:extLst>
                  <a:ext uri="{FF2B5EF4-FFF2-40B4-BE49-F238E27FC236}">
                    <a16:creationId xmlns:a16="http://schemas.microsoft.com/office/drawing/2014/main" id="{DE426A2C-4B9A-FF9B-5F28-C7294FFC31CA}"/>
                  </a:ext>
                </a:extLst>
              </p:cNvPr>
              <p:cNvSpPr txBox="1"/>
              <p:nvPr/>
            </p:nvSpPr>
            <p:spPr>
              <a:xfrm>
                <a:off x="3289343" y="4709966"/>
                <a:ext cx="956650" cy="276999"/>
              </a:xfrm>
              <a:prstGeom prst="rect">
                <a:avLst/>
              </a:prstGeom>
              <a:solidFill>
                <a:schemeClr val="bg1"/>
              </a:solidFill>
            </p:spPr>
            <p:txBody>
              <a:bodyPr wrap="square" rtlCol="0">
                <a:spAutoFit/>
              </a:bodyPr>
              <a:lstStyle/>
              <a:p>
                <a:pPr algn="ctr"/>
                <a:r>
                  <a:rPr lang="lv-LV" sz="1200">
                    <a:solidFill>
                      <a:schemeClr val="tx1">
                        <a:lumMod val="65000"/>
                        <a:lumOff val="35000"/>
                      </a:schemeClr>
                    </a:solidFill>
                  </a:rPr>
                  <a:t>Tomāti</a:t>
                </a:r>
              </a:p>
            </p:txBody>
          </p:sp>
          <p:sp>
            <p:nvSpPr>
              <p:cNvPr id="16" name="TextBox 15">
                <a:extLst>
                  <a:ext uri="{FF2B5EF4-FFF2-40B4-BE49-F238E27FC236}">
                    <a16:creationId xmlns:a16="http://schemas.microsoft.com/office/drawing/2014/main" id="{50613311-8900-1386-F82E-1EE05314577E}"/>
                  </a:ext>
                </a:extLst>
              </p:cNvPr>
              <p:cNvSpPr txBox="1"/>
              <p:nvPr/>
            </p:nvSpPr>
            <p:spPr>
              <a:xfrm>
                <a:off x="1714983" y="4982967"/>
                <a:ext cx="577788" cy="276999"/>
              </a:xfrm>
              <a:prstGeom prst="rect">
                <a:avLst/>
              </a:prstGeom>
              <a:solidFill>
                <a:schemeClr val="bg1"/>
              </a:solidFill>
            </p:spPr>
            <p:txBody>
              <a:bodyPr wrap="square" rtlCol="0">
                <a:spAutoFit/>
              </a:bodyPr>
              <a:lstStyle/>
              <a:p>
                <a:r>
                  <a:rPr lang="lv-LV" sz="1200">
                    <a:solidFill>
                      <a:schemeClr val="tx1">
                        <a:lumMod val="65000"/>
                        <a:lumOff val="35000"/>
                      </a:schemeClr>
                    </a:solidFill>
                  </a:rPr>
                  <a:t>Svaigi</a:t>
                </a:r>
              </a:p>
            </p:txBody>
          </p:sp>
          <p:sp>
            <p:nvSpPr>
              <p:cNvPr id="19" name="TextBox 18">
                <a:extLst>
                  <a:ext uri="{FF2B5EF4-FFF2-40B4-BE49-F238E27FC236}">
                    <a16:creationId xmlns:a16="http://schemas.microsoft.com/office/drawing/2014/main" id="{A25057CA-8C62-F156-57FB-E7A77892B430}"/>
                  </a:ext>
                </a:extLst>
              </p:cNvPr>
              <p:cNvSpPr txBox="1"/>
              <p:nvPr/>
            </p:nvSpPr>
            <p:spPr>
              <a:xfrm>
                <a:off x="2684500" y="4982967"/>
                <a:ext cx="1032185" cy="276999"/>
              </a:xfrm>
              <a:prstGeom prst="rect">
                <a:avLst/>
              </a:prstGeom>
              <a:solidFill>
                <a:schemeClr val="bg1"/>
              </a:solidFill>
            </p:spPr>
            <p:txBody>
              <a:bodyPr wrap="square" rtlCol="0">
                <a:spAutoFit/>
              </a:bodyPr>
              <a:lstStyle/>
              <a:p>
                <a:r>
                  <a:rPr lang="lv-LV" sz="1200">
                    <a:solidFill>
                      <a:schemeClr val="tx1">
                        <a:lumMod val="65000"/>
                        <a:lumOff val="35000"/>
                      </a:schemeClr>
                    </a:solidFill>
                  </a:rPr>
                  <a:t>Pārstrādāti</a:t>
                </a:r>
              </a:p>
            </p:txBody>
          </p:sp>
          <p:sp>
            <p:nvSpPr>
              <p:cNvPr id="20" name="TextBox 19">
                <a:extLst>
                  <a:ext uri="{FF2B5EF4-FFF2-40B4-BE49-F238E27FC236}">
                    <a16:creationId xmlns:a16="http://schemas.microsoft.com/office/drawing/2014/main" id="{32DDD390-73AA-ABC5-2C09-B1B848DB0691}"/>
                  </a:ext>
                </a:extLst>
              </p:cNvPr>
              <p:cNvSpPr txBox="1"/>
              <p:nvPr/>
            </p:nvSpPr>
            <p:spPr>
              <a:xfrm>
                <a:off x="3957099" y="4974968"/>
                <a:ext cx="741649" cy="276999"/>
              </a:xfrm>
              <a:prstGeom prst="rect">
                <a:avLst/>
              </a:prstGeom>
              <a:solidFill>
                <a:schemeClr val="bg1"/>
              </a:solidFill>
            </p:spPr>
            <p:txBody>
              <a:bodyPr wrap="square" rtlCol="0">
                <a:spAutoFit/>
              </a:bodyPr>
              <a:lstStyle/>
              <a:p>
                <a:r>
                  <a:rPr lang="lv-LV" sz="1200">
                    <a:solidFill>
                      <a:schemeClr val="tx1">
                        <a:lumMod val="65000"/>
                        <a:lumOff val="35000"/>
                      </a:schemeClr>
                    </a:solidFill>
                  </a:rPr>
                  <a:t>Platība</a:t>
                </a:r>
              </a:p>
            </p:txBody>
          </p:sp>
        </p:grpSp>
        <p:sp>
          <p:nvSpPr>
            <p:cNvPr id="32" name="TextBox 31">
              <a:extLst>
                <a:ext uri="{FF2B5EF4-FFF2-40B4-BE49-F238E27FC236}">
                  <a16:creationId xmlns:a16="http://schemas.microsoft.com/office/drawing/2014/main" id="{00DEC027-D8B9-C63C-2961-A79864590D89}"/>
                </a:ext>
              </a:extLst>
            </p:cNvPr>
            <p:cNvSpPr txBox="1"/>
            <p:nvPr/>
          </p:nvSpPr>
          <p:spPr>
            <a:xfrm>
              <a:off x="1233354" y="1554015"/>
              <a:ext cx="3357066" cy="523220"/>
            </a:xfrm>
            <a:prstGeom prst="rect">
              <a:avLst/>
            </a:prstGeom>
            <a:solidFill>
              <a:schemeClr val="bg1"/>
            </a:solidFill>
          </p:spPr>
          <p:txBody>
            <a:bodyPr wrap="square" rtlCol="0">
              <a:spAutoFit/>
            </a:bodyPr>
            <a:lstStyle/>
            <a:p>
              <a:pPr algn="ctr"/>
              <a:r>
                <a:rPr lang="lv-LV" sz="1400">
                  <a:solidFill>
                    <a:schemeClr val="tx1">
                      <a:lumMod val="65000"/>
                      <a:lumOff val="35000"/>
                    </a:schemeClr>
                  </a:solidFill>
                </a:rPr>
                <a:t>ES ābolu un tomātu ražošana (milj. tonnas) un platība (1000 ha)</a:t>
              </a:r>
            </a:p>
          </p:txBody>
        </p:sp>
      </p:grpSp>
      <p:grpSp>
        <p:nvGrpSpPr>
          <p:cNvPr id="35" name="Group 34">
            <a:extLst>
              <a:ext uri="{FF2B5EF4-FFF2-40B4-BE49-F238E27FC236}">
                <a16:creationId xmlns:a16="http://schemas.microsoft.com/office/drawing/2014/main" id="{2E6F2CAC-7EC9-0971-2A8B-CA6D54AFD101}"/>
              </a:ext>
            </a:extLst>
          </p:cNvPr>
          <p:cNvGrpSpPr/>
          <p:nvPr/>
        </p:nvGrpSpPr>
        <p:grpSpPr>
          <a:xfrm>
            <a:off x="7393140" y="1356277"/>
            <a:ext cx="4419600" cy="3480775"/>
            <a:chOff x="7010015" y="1817347"/>
            <a:chExt cx="4419600" cy="3480775"/>
          </a:xfrm>
        </p:grpSpPr>
        <p:grpSp>
          <p:nvGrpSpPr>
            <p:cNvPr id="29" name="Group 28">
              <a:extLst>
                <a:ext uri="{FF2B5EF4-FFF2-40B4-BE49-F238E27FC236}">
                  <a16:creationId xmlns:a16="http://schemas.microsoft.com/office/drawing/2014/main" id="{7B220842-49EE-CE3A-54AA-B505367E5BBB}"/>
                </a:ext>
              </a:extLst>
            </p:cNvPr>
            <p:cNvGrpSpPr/>
            <p:nvPr/>
          </p:nvGrpSpPr>
          <p:grpSpPr>
            <a:xfrm>
              <a:off x="7010015" y="2002472"/>
              <a:ext cx="4419600" cy="3295650"/>
              <a:chOff x="6383715" y="2002472"/>
              <a:chExt cx="4419600" cy="3295650"/>
            </a:xfrm>
          </p:grpSpPr>
          <p:pic>
            <p:nvPicPr>
              <p:cNvPr id="23" name="Picture 22">
                <a:extLst>
                  <a:ext uri="{FF2B5EF4-FFF2-40B4-BE49-F238E27FC236}">
                    <a16:creationId xmlns:a16="http://schemas.microsoft.com/office/drawing/2014/main" id="{9CBAA00E-0CE1-A12B-79C2-7F48F753ECBB}"/>
                  </a:ext>
                </a:extLst>
              </p:cNvPr>
              <p:cNvPicPr>
                <a:picLocks noChangeAspect="1"/>
              </p:cNvPicPr>
              <p:nvPr/>
            </p:nvPicPr>
            <p:blipFill>
              <a:blip r:embed="rId3"/>
              <a:stretch>
                <a:fillRect/>
              </a:stretch>
            </p:blipFill>
            <p:spPr>
              <a:xfrm>
                <a:off x="6383715" y="2002472"/>
                <a:ext cx="4419600" cy="3295650"/>
              </a:xfrm>
              <a:prstGeom prst="rect">
                <a:avLst/>
              </a:prstGeom>
            </p:spPr>
          </p:pic>
          <p:sp>
            <p:nvSpPr>
              <p:cNvPr id="24" name="TextBox 23">
                <a:extLst>
                  <a:ext uri="{FF2B5EF4-FFF2-40B4-BE49-F238E27FC236}">
                    <a16:creationId xmlns:a16="http://schemas.microsoft.com/office/drawing/2014/main" id="{2B872AA1-49EF-5D1D-18BF-E9EF842C9FAC}"/>
                  </a:ext>
                </a:extLst>
              </p:cNvPr>
              <p:cNvSpPr txBox="1"/>
              <p:nvPr/>
            </p:nvSpPr>
            <p:spPr>
              <a:xfrm>
                <a:off x="7380287" y="4692722"/>
                <a:ext cx="956650" cy="276999"/>
              </a:xfrm>
              <a:prstGeom prst="rect">
                <a:avLst/>
              </a:prstGeom>
              <a:solidFill>
                <a:schemeClr val="bg1"/>
              </a:solidFill>
            </p:spPr>
            <p:txBody>
              <a:bodyPr wrap="square" rtlCol="0">
                <a:spAutoFit/>
              </a:bodyPr>
              <a:lstStyle/>
              <a:p>
                <a:pPr algn="ctr"/>
                <a:r>
                  <a:rPr lang="lv-LV" sz="1200">
                    <a:solidFill>
                      <a:schemeClr val="tx1">
                        <a:lumMod val="65000"/>
                        <a:lumOff val="35000"/>
                      </a:schemeClr>
                    </a:solidFill>
                  </a:rPr>
                  <a:t>Āboli</a:t>
                </a:r>
              </a:p>
            </p:txBody>
          </p:sp>
          <p:sp>
            <p:nvSpPr>
              <p:cNvPr id="26" name="TextBox 25">
                <a:extLst>
                  <a:ext uri="{FF2B5EF4-FFF2-40B4-BE49-F238E27FC236}">
                    <a16:creationId xmlns:a16="http://schemas.microsoft.com/office/drawing/2014/main" id="{08A30845-2988-7A3E-B866-C1A76AA8EEF1}"/>
                  </a:ext>
                </a:extLst>
              </p:cNvPr>
              <p:cNvSpPr txBox="1"/>
              <p:nvPr/>
            </p:nvSpPr>
            <p:spPr>
              <a:xfrm>
                <a:off x="9329494" y="4692721"/>
                <a:ext cx="956650" cy="276999"/>
              </a:xfrm>
              <a:prstGeom prst="rect">
                <a:avLst/>
              </a:prstGeom>
              <a:solidFill>
                <a:schemeClr val="bg1"/>
              </a:solidFill>
            </p:spPr>
            <p:txBody>
              <a:bodyPr wrap="square" rtlCol="0">
                <a:spAutoFit/>
              </a:bodyPr>
              <a:lstStyle/>
              <a:p>
                <a:pPr algn="ctr"/>
                <a:r>
                  <a:rPr lang="lv-LV" sz="1200">
                    <a:solidFill>
                      <a:schemeClr val="tx1">
                        <a:lumMod val="65000"/>
                        <a:lumOff val="35000"/>
                      </a:schemeClr>
                    </a:solidFill>
                  </a:rPr>
                  <a:t>Tomāti</a:t>
                </a:r>
              </a:p>
            </p:txBody>
          </p:sp>
          <p:sp>
            <p:nvSpPr>
              <p:cNvPr id="27" name="TextBox 26">
                <a:extLst>
                  <a:ext uri="{FF2B5EF4-FFF2-40B4-BE49-F238E27FC236}">
                    <a16:creationId xmlns:a16="http://schemas.microsoft.com/office/drawing/2014/main" id="{20B2CBEF-2E7E-36ED-587F-6460F4DE3378}"/>
                  </a:ext>
                </a:extLst>
              </p:cNvPr>
              <p:cNvSpPr txBox="1"/>
              <p:nvPr/>
            </p:nvSpPr>
            <p:spPr>
              <a:xfrm>
                <a:off x="7487216" y="5015631"/>
                <a:ext cx="616013" cy="276999"/>
              </a:xfrm>
              <a:prstGeom prst="rect">
                <a:avLst/>
              </a:prstGeom>
              <a:solidFill>
                <a:schemeClr val="bg1"/>
              </a:solidFill>
            </p:spPr>
            <p:txBody>
              <a:bodyPr wrap="square" rtlCol="0">
                <a:spAutoFit/>
              </a:bodyPr>
              <a:lstStyle/>
              <a:p>
                <a:r>
                  <a:rPr lang="lv-LV" sz="1200">
                    <a:solidFill>
                      <a:schemeClr val="tx1">
                        <a:lumMod val="65000"/>
                        <a:lumOff val="35000"/>
                      </a:schemeClr>
                    </a:solidFill>
                  </a:rPr>
                  <a:t>Svaigi</a:t>
                </a:r>
              </a:p>
            </p:txBody>
          </p:sp>
          <p:sp>
            <p:nvSpPr>
              <p:cNvPr id="28" name="TextBox 27">
                <a:extLst>
                  <a:ext uri="{FF2B5EF4-FFF2-40B4-BE49-F238E27FC236}">
                    <a16:creationId xmlns:a16="http://schemas.microsoft.com/office/drawing/2014/main" id="{000D6FCC-7F4D-4E6E-26B2-1F49C54AB134}"/>
                  </a:ext>
                </a:extLst>
              </p:cNvPr>
              <p:cNvSpPr txBox="1"/>
              <p:nvPr/>
            </p:nvSpPr>
            <p:spPr>
              <a:xfrm>
                <a:off x="9087805" y="5015631"/>
                <a:ext cx="1032185" cy="276999"/>
              </a:xfrm>
              <a:prstGeom prst="rect">
                <a:avLst/>
              </a:prstGeom>
              <a:solidFill>
                <a:schemeClr val="bg1"/>
              </a:solidFill>
            </p:spPr>
            <p:txBody>
              <a:bodyPr wrap="square" rtlCol="0">
                <a:spAutoFit/>
              </a:bodyPr>
              <a:lstStyle/>
              <a:p>
                <a:r>
                  <a:rPr lang="lv-LV" sz="1200">
                    <a:solidFill>
                      <a:schemeClr val="tx1">
                        <a:lumMod val="65000"/>
                        <a:lumOff val="35000"/>
                      </a:schemeClr>
                    </a:solidFill>
                  </a:rPr>
                  <a:t>Pārstrādāti</a:t>
                </a:r>
              </a:p>
            </p:txBody>
          </p:sp>
        </p:grpSp>
        <p:sp>
          <p:nvSpPr>
            <p:cNvPr id="33" name="TextBox 32">
              <a:extLst>
                <a:ext uri="{FF2B5EF4-FFF2-40B4-BE49-F238E27FC236}">
                  <a16:creationId xmlns:a16="http://schemas.microsoft.com/office/drawing/2014/main" id="{4DA85E35-8DC7-CF07-582B-3C45C38C786F}"/>
                </a:ext>
              </a:extLst>
            </p:cNvPr>
            <p:cNvSpPr txBox="1"/>
            <p:nvPr/>
          </p:nvSpPr>
          <p:spPr>
            <a:xfrm>
              <a:off x="7405436" y="1817347"/>
              <a:ext cx="3893288" cy="307777"/>
            </a:xfrm>
            <a:prstGeom prst="rect">
              <a:avLst/>
            </a:prstGeom>
            <a:solidFill>
              <a:schemeClr val="bg1"/>
            </a:solidFill>
          </p:spPr>
          <p:txBody>
            <a:bodyPr wrap="square" rtlCol="0">
              <a:spAutoFit/>
            </a:bodyPr>
            <a:lstStyle/>
            <a:p>
              <a:pPr algn="ctr"/>
              <a:r>
                <a:rPr lang="lv-LV" sz="1400">
                  <a:solidFill>
                    <a:schemeClr val="tx1">
                      <a:lumMod val="65000"/>
                      <a:lumOff val="35000"/>
                    </a:schemeClr>
                  </a:solidFill>
                </a:rPr>
                <a:t>Ābolu un tomātu patēriņš uz 1 iedzīvotāju ES (kg)</a:t>
              </a:r>
            </a:p>
          </p:txBody>
        </p:sp>
      </p:grpSp>
      <p:sp>
        <p:nvSpPr>
          <p:cNvPr id="38" name="TextBox 37">
            <a:extLst>
              <a:ext uri="{FF2B5EF4-FFF2-40B4-BE49-F238E27FC236}">
                <a16:creationId xmlns:a16="http://schemas.microsoft.com/office/drawing/2014/main" id="{15B17F75-3DB5-AB0F-3C72-2C170A2FA8D9}"/>
              </a:ext>
            </a:extLst>
          </p:cNvPr>
          <p:cNvSpPr txBox="1"/>
          <p:nvPr/>
        </p:nvSpPr>
        <p:spPr>
          <a:xfrm>
            <a:off x="197147" y="5151675"/>
            <a:ext cx="5653954" cy="1600438"/>
          </a:xfrm>
          <a:prstGeom prst="rect">
            <a:avLst/>
          </a:prstGeom>
          <a:noFill/>
        </p:spPr>
        <p:txBody>
          <a:bodyPr wrap="square">
            <a:spAutoFit/>
          </a:bodyPr>
          <a:lstStyle/>
          <a:p>
            <a:pPr algn="just"/>
            <a:r>
              <a:rPr lang="lv-LV" sz="1400" b="1" u="sng">
                <a:solidFill>
                  <a:srgbClr val="C00000"/>
                </a:solidFill>
                <a:latin typeface="+mj-lt"/>
              </a:rPr>
              <a:t>Tomāti:</a:t>
            </a:r>
          </a:p>
          <a:p>
            <a:pPr marL="285750" indent="-285750" algn="just">
              <a:buFont typeface="Wingdings" panose="05000000000000000000" pitchFamily="2" charset="2"/>
              <a:buChar char="ü"/>
            </a:pPr>
            <a:r>
              <a:rPr lang="lv-LV" sz="1400" b="1">
                <a:latin typeface="+mj-lt"/>
              </a:rPr>
              <a:t>Samazināsies</a:t>
            </a:r>
            <a:r>
              <a:rPr lang="lv-LV" sz="1400">
                <a:latin typeface="+mj-lt"/>
              </a:rPr>
              <a:t> tomātu ražošana </a:t>
            </a:r>
            <a:r>
              <a:rPr lang="lv-LV" sz="1400" b="1">
                <a:latin typeface="+mj-lt"/>
              </a:rPr>
              <a:t>svaigam patēriņam</a:t>
            </a:r>
            <a:r>
              <a:rPr lang="lv-LV" sz="1400">
                <a:latin typeface="+mj-lt"/>
              </a:rPr>
              <a:t>.</a:t>
            </a:r>
          </a:p>
          <a:p>
            <a:pPr marL="285750" indent="-285750" algn="just">
              <a:buFont typeface="Wingdings" panose="05000000000000000000" pitchFamily="2" charset="2"/>
              <a:buChar char="ü"/>
            </a:pPr>
            <a:r>
              <a:rPr lang="lv-LV" sz="1400">
                <a:latin typeface="+mj-lt"/>
              </a:rPr>
              <a:t>Pāries </a:t>
            </a:r>
            <a:r>
              <a:rPr lang="lv-LV" sz="1400" b="1">
                <a:latin typeface="+mj-lt"/>
              </a:rPr>
              <a:t>uz maza izmēra tomātiem</a:t>
            </a:r>
            <a:r>
              <a:rPr lang="lv-LV" sz="1400">
                <a:latin typeface="+mj-lt"/>
              </a:rPr>
              <a:t>, bet tiem augstāka pievienotā vērtība.</a:t>
            </a:r>
          </a:p>
          <a:p>
            <a:pPr algn="just"/>
            <a:r>
              <a:rPr lang="lv-LV" sz="1400" b="1" u="sng">
                <a:solidFill>
                  <a:srgbClr val="C00000"/>
                </a:solidFill>
                <a:latin typeface="+mj-lt"/>
              </a:rPr>
              <a:t>Āboli:</a:t>
            </a:r>
          </a:p>
          <a:p>
            <a:pPr marL="285750" indent="-285750" algn="just">
              <a:buFont typeface="Wingdings" panose="05000000000000000000" pitchFamily="2" charset="2"/>
              <a:buChar char="ü"/>
            </a:pPr>
            <a:r>
              <a:rPr lang="lv-LV" sz="1400">
                <a:latin typeface="+mj-lt"/>
              </a:rPr>
              <a:t>Ābolu ražošana </a:t>
            </a:r>
            <a:r>
              <a:rPr lang="lv-LV" sz="1400" b="1">
                <a:latin typeface="+mj-lt"/>
              </a:rPr>
              <a:t>paliks stabila </a:t>
            </a:r>
            <a:r>
              <a:rPr lang="lv-LV" sz="1400">
                <a:latin typeface="+mj-lt"/>
              </a:rPr>
              <a:t>(ap 11,4 milj. tonnas).</a:t>
            </a:r>
          </a:p>
          <a:p>
            <a:pPr marL="285750" indent="-285750" algn="just">
              <a:buFont typeface="Wingdings" panose="05000000000000000000" pitchFamily="2" charset="2"/>
              <a:buChar char="ü"/>
            </a:pPr>
            <a:r>
              <a:rPr lang="lv-LV" sz="1400" b="1">
                <a:latin typeface="+mj-lt"/>
              </a:rPr>
              <a:t>Samazināsies platības</a:t>
            </a:r>
            <a:r>
              <a:rPr lang="lv-LV" sz="1400">
                <a:latin typeface="+mj-lt"/>
              </a:rPr>
              <a:t>, bet palielinās ražas dēļ augstražīgu šķirņu ieviešanas un uzlabotas agronomiskās apsaimniekošanas. </a:t>
            </a:r>
          </a:p>
        </p:txBody>
      </p:sp>
      <p:sp>
        <p:nvSpPr>
          <p:cNvPr id="41" name="TextBox 40">
            <a:extLst>
              <a:ext uri="{FF2B5EF4-FFF2-40B4-BE49-F238E27FC236}">
                <a16:creationId xmlns:a16="http://schemas.microsoft.com/office/drawing/2014/main" id="{8A953AD5-0014-5E2D-C66D-DB342E57C823}"/>
              </a:ext>
            </a:extLst>
          </p:cNvPr>
          <p:cNvSpPr txBox="1"/>
          <p:nvPr/>
        </p:nvSpPr>
        <p:spPr>
          <a:xfrm rot="841747">
            <a:off x="9287534" y="780000"/>
            <a:ext cx="2144840" cy="523220"/>
          </a:xfrm>
          <a:prstGeom prst="rect">
            <a:avLst/>
          </a:prstGeom>
          <a:noFill/>
        </p:spPr>
        <p:txBody>
          <a:bodyPr wrap="square">
            <a:spAutoFit/>
          </a:bodyPr>
          <a:lstStyle/>
          <a:p>
            <a:pPr algn="ctr"/>
            <a:r>
              <a:rPr lang="lv-LV" sz="1400" b="1" dirty="0">
                <a:solidFill>
                  <a:srgbClr val="C00000"/>
                </a:solidFill>
                <a:latin typeface="+mj-lt"/>
              </a:rPr>
              <a:t>Svaigu augļu un dārzeņu patēriņš būs stabils!</a:t>
            </a:r>
          </a:p>
        </p:txBody>
      </p:sp>
      <p:sp>
        <p:nvSpPr>
          <p:cNvPr id="42" name="TextBox 41">
            <a:extLst>
              <a:ext uri="{FF2B5EF4-FFF2-40B4-BE49-F238E27FC236}">
                <a16:creationId xmlns:a16="http://schemas.microsoft.com/office/drawing/2014/main" id="{5E4EA143-5203-3E1F-867E-C7C8461AC88A}"/>
              </a:ext>
            </a:extLst>
          </p:cNvPr>
          <p:cNvSpPr txBox="1"/>
          <p:nvPr/>
        </p:nvSpPr>
        <p:spPr>
          <a:xfrm>
            <a:off x="4902498" y="2816717"/>
            <a:ext cx="2444318" cy="1246495"/>
          </a:xfrm>
          <a:prstGeom prst="rect">
            <a:avLst/>
          </a:prstGeom>
          <a:noFill/>
        </p:spPr>
        <p:txBody>
          <a:bodyPr wrap="square">
            <a:spAutoFit/>
          </a:bodyPr>
          <a:lstStyle/>
          <a:p>
            <a:pPr algn="ctr"/>
            <a:r>
              <a:rPr lang="lv-LV" sz="1500" dirty="0">
                <a:latin typeface="+mj-lt"/>
              </a:rPr>
              <a:t>Covid-19 pandēmija, Ukrainas karš veicinājis ES iedzīvotāju </a:t>
            </a:r>
            <a:r>
              <a:rPr lang="lv-LV" sz="1500" b="1" dirty="0">
                <a:latin typeface="+mj-lt"/>
              </a:rPr>
              <a:t>lielāku orientāciju uz vietējiem produktiem</a:t>
            </a:r>
            <a:r>
              <a:rPr lang="lv-LV" sz="1500" dirty="0">
                <a:latin typeface="+mj-lt"/>
              </a:rPr>
              <a:t>! </a:t>
            </a:r>
          </a:p>
          <a:p>
            <a:endParaRPr lang="lv-LV" sz="1500" dirty="0">
              <a:latin typeface="+mj-lt"/>
            </a:endParaRPr>
          </a:p>
        </p:txBody>
      </p:sp>
    </p:spTree>
    <p:extLst>
      <p:ext uri="{BB962C8B-B14F-4D97-AF65-F5344CB8AC3E}">
        <p14:creationId xmlns:p14="http://schemas.microsoft.com/office/powerpoint/2010/main" val="4265365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1">
            <a:extLst>
              <a:ext uri="{FF2B5EF4-FFF2-40B4-BE49-F238E27FC236}">
                <a16:creationId xmlns:a16="http://schemas.microsoft.com/office/drawing/2014/main" id="{5E458E2E-E988-DE37-C6AF-A3A99EA1BAFB}"/>
              </a:ext>
            </a:extLst>
          </p:cNvPr>
          <p:cNvSpPr>
            <a:spLocks noGrp="1"/>
          </p:cNvSpPr>
          <p:nvPr>
            <p:ph type="title"/>
          </p:nvPr>
        </p:nvSpPr>
        <p:spPr>
          <a:xfrm>
            <a:off x="803294" y="2698850"/>
            <a:ext cx="6400800" cy="1201942"/>
          </a:xfrm>
        </p:spPr>
        <p:txBody>
          <a:bodyPr>
            <a:noAutofit/>
          </a:bodyPr>
          <a:lstStyle/>
          <a:p>
            <a:pPr algn="ctr"/>
            <a:r>
              <a:rPr lang="lv-LV" sz="4000" dirty="0">
                <a:solidFill>
                  <a:srgbClr val="3E1E1F"/>
                </a:solidFill>
                <a:latin typeface="+mj-lt"/>
                <a:ea typeface="Verdana"/>
                <a:cs typeface="Times New Roman" panose="02020603050405020304" pitchFamily="18" charset="0"/>
              </a:rPr>
              <a:t>Nacionālie atbalsta rīki</a:t>
            </a:r>
            <a:br>
              <a:rPr lang="lv-LV" sz="4000" dirty="0">
                <a:solidFill>
                  <a:srgbClr val="3E1E1F"/>
                </a:solidFill>
                <a:latin typeface="+mj-lt"/>
                <a:ea typeface="Verdana"/>
                <a:cs typeface="Times New Roman" panose="02020603050405020304" pitchFamily="18" charset="0"/>
              </a:rPr>
            </a:br>
            <a:r>
              <a:rPr lang="lv-LV" sz="4000" dirty="0">
                <a:solidFill>
                  <a:srgbClr val="3E1E1F"/>
                </a:solidFill>
                <a:latin typeface="+mj-lt"/>
                <a:ea typeface="Verdana"/>
                <a:cs typeface="Times New Roman" panose="02020603050405020304" pitchFamily="18" charset="0"/>
              </a:rPr>
              <a:t>nozarei</a:t>
            </a:r>
          </a:p>
        </p:txBody>
      </p:sp>
      <p:pic>
        <p:nvPicPr>
          <p:cNvPr id="7" name="Picture 6" descr="A group of vegetables in boxes&#10;&#10;Description automatically generated">
            <a:extLst>
              <a:ext uri="{FF2B5EF4-FFF2-40B4-BE49-F238E27FC236}">
                <a16:creationId xmlns:a16="http://schemas.microsoft.com/office/drawing/2014/main" id="{E3BAD430-3DC9-0FAC-E687-89A535DC84D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57999" y="1856388"/>
            <a:ext cx="4715533" cy="3145224"/>
          </a:xfrm>
          <a:prstGeom prst="ellipse">
            <a:avLst/>
          </a:prstGeom>
          <a:ln>
            <a:noFill/>
          </a:ln>
          <a:effectLst>
            <a:softEdge rad="112500"/>
          </a:effectLst>
        </p:spPr>
      </p:pic>
    </p:spTree>
    <p:extLst>
      <p:ext uri="{BB962C8B-B14F-4D97-AF65-F5344CB8AC3E}">
        <p14:creationId xmlns:p14="http://schemas.microsoft.com/office/powerpoint/2010/main" val="4168126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331DFAB-18E9-FE59-6843-FF30DC9B19D6}"/>
              </a:ext>
            </a:extLst>
          </p:cNvPr>
          <p:cNvSpPr txBox="1">
            <a:spLocks noGrp="1"/>
          </p:cNvSpPr>
          <p:nvPr>
            <p:ph type="title"/>
          </p:nvPr>
        </p:nvSpPr>
        <p:spPr>
          <a:xfrm>
            <a:off x="2755153" y="726012"/>
            <a:ext cx="8128000" cy="1036638"/>
          </a:xfrm>
          <a:prstGeom prst="rect">
            <a:avLst/>
          </a:prstGeom>
        </p:spPr>
        <p:txBody>
          <a:bodyPr>
            <a:normAutofit fontScale="97500"/>
          </a:bodyPr>
          <a:lst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a:lstStyle>
          <a:p>
            <a:r>
              <a:rPr lang="lv-LV" sz="3200" b="1" dirty="0">
                <a:solidFill>
                  <a:srgbClr val="3E1E1F"/>
                </a:solidFill>
                <a:cs typeface="Times New Roman" panose="02020603050405020304" pitchFamily="18" charset="0"/>
              </a:rPr>
              <a:t>Samazinātā PVN 12 % likme</a:t>
            </a:r>
          </a:p>
        </p:txBody>
      </p:sp>
      <p:sp>
        <p:nvSpPr>
          <p:cNvPr id="7" name="Rectangle: Rounded Corners 6">
            <a:extLst>
              <a:ext uri="{FF2B5EF4-FFF2-40B4-BE49-F238E27FC236}">
                <a16:creationId xmlns:a16="http://schemas.microsoft.com/office/drawing/2014/main" id="{BF65267E-0387-D3D7-10A8-7C2E4F9E12A0}"/>
              </a:ext>
            </a:extLst>
          </p:cNvPr>
          <p:cNvSpPr/>
          <p:nvPr/>
        </p:nvSpPr>
        <p:spPr>
          <a:xfrm>
            <a:off x="4337063" y="2466383"/>
            <a:ext cx="6546090" cy="1597617"/>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lv-LV" sz="2800" b="1">
                <a:solidFill>
                  <a:srgbClr val="3E1E1F"/>
                </a:solidFill>
                <a:latin typeface="+mj-lt"/>
                <a:cs typeface="Times New Roman" panose="02020603050405020304" pitchFamily="18" charset="0"/>
              </a:rPr>
              <a:t>Samazinātā PVN 12% likme svaigiem augļiem, ogām un dārzeņiem noteikta kā patstāvīga tiesību norma</a:t>
            </a:r>
            <a:endParaRPr lang="lv-LV" sz="2800">
              <a:solidFill>
                <a:srgbClr val="3E1E1F"/>
              </a:solidFill>
              <a:latin typeface="+mj-lt"/>
              <a:cs typeface="Times New Roman" panose="02020603050405020304" pitchFamily="18" charset="0"/>
            </a:endParaRPr>
          </a:p>
        </p:txBody>
      </p:sp>
      <p:pic>
        <p:nvPicPr>
          <p:cNvPr id="8" name="Picture 7">
            <a:extLst>
              <a:ext uri="{FF2B5EF4-FFF2-40B4-BE49-F238E27FC236}">
                <a16:creationId xmlns:a16="http://schemas.microsoft.com/office/drawing/2014/main" id="{A7E385B5-6CBB-C8C6-A538-C0C815A758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4975" y="2466383"/>
            <a:ext cx="2632088" cy="1640421"/>
          </a:xfrm>
          <a:prstGeom prst="rect">
            <a:avLst/>
          </a:prstGeom>
        </p:spPr>
      </p:pic>
      <p:pic>
        <p:nvPicPr>
          <p:cNvPr id="9" name="Attēls 16" descr="75+ Free Stock Images 3D Human Character Best Collection ...">
            <a:extLst>
              <a:ext uri="{FF2B5EF4-FFF2-40B4-BE49-F238E27FC236}">
                <a16:creationId xmlns:a16="http://schemas.microsoft.com/office/drawing/2014/main" id="{C4F6EA34-9C83-3343-CC77-A0FE89F7BA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1992" y="5593723"/>
            <a:ext cx="774189" cy="843121"/>
          </a:xfrm>
          <a:prstGeom prst="rect">
            <a:avLst/>
          </a:prstGeom>
        </p:spPr>
      </p:pic>
      <p:sp>
        <p:nvSpPr>
          <p:cNvPr id="10" name="Taisnstūris ar noapaļotiem stūriem 17">
            <a:extLst>
              <a:ext uri="{FF2B5EF4-FFF2-40B4-BE49-F238E27FC236}">
                <a16:creationId xmlns:a16="http://schemas.microsoft.com/office/drawing/2014/main" id="{F653BE90-4E77-EA0A-7CD0-0D61FBA71D38}"/>
              </a:ext>
            </a:extLst>
          </p:cNvPr>
          <p:cNvSpPr/>
          <p:nvPr/>
        </p:nvSpPr>
        <p:spPr>
          <a:xfrm>
            <a:off x="2689153" y="5514271"/>
            <a:ext cx="8292699" cy="843121"/>
          </a:xfrm>
          <a:custGeom>
            <a:avLst/>
            <a:gdLst>
              <a:gd name="connsiteX0" fmla="*/ 0 w 8292699"/>
              <a:gd name="connsiteY0" fmla="*/ 140523 h 843121"/>
              <a:gd name="connsiteX1" fmla="*/ 140523 w 8292699"/>
              <a:gd name="connsiteY1" fmla="*/ 0 h 843121"/>
              <a:gd name="connsiteX2" fmla="*/ 8152176 w 8292699"/>
              <a:gd name="connsiteY2" fmla="*/ 0 h 843121"/>
              <a:gd name="connsiteX3" fmla="*/ 8292699 w 8292699"/>
              <a:gd name="connsiteY3" fmla="*/ 140523 h 843121"/>
              <a:gd name="connsiteX4" fmla="*/ 8292699 w 8292699"/>
              <a:gd name="connsiteY4" fmla="*/ 702598 h 843121"/>
              <a:gd name="connsiteX5" fmla="*/ 8152176 w 8292699"/>
              <a:gd name="connsiteY5" fmla="*/ 843121 h 843121"/>
              <a:gd name="connsiteX6" fmla="*/ 140523 w 8292699"/>
              <a:gd name="connsiteY6" fmla="*/ 843121 h 843121"/>
              <a:gd name="connsiteX7" fmla="*/ 0 w 8292699"/>
              <a:gd name="connsiteY7" fmla="*/ 702598 h 843121"/>
              <a:gd name="connsiteX8" fmla="*/ 0 w 8292699"/>
              <a:gd name="connsiteY8" fmla="*/ 140523 h 8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92699" h="843121" fill="none" extrusionOk="0">
                <a:moveTo>
                  <a:pt x="0" y="140523"/>
                </a:moveTo>
                <a:cubicBezTo>
                  <a:pt x="-138" y="67449"/>
                  <a:pt x="68995" y="-12268"/>
                  <a:pt x="140523" y="0"/>
                </a:cubicBezTo>
                <a:cubicBezTo>
                  <a:pt x="3944634" y="29483"/>
                  <a:pt x="4184830" y="4220"/>
                  <a:pt x="8152176" y="0"/>
                </a:cubicBezTo>
                <a:cubicBezTo>
                  <a:pt x="8238753" y="3379"/>
                  <a:pt x="8291983" y="63843"/>
                  <a:pt x="8292699" y="140523"/>
                </a:cubicBezTo>
                <a:cubicBezTo>
                  <a:pt x="8260424" y="406816"/>
                  <a:pt x="8311882" y="541279"/>
                  <a:pt x="8292699" y="702598"/>
                </a:cubicBezTo>
                <a:cubicBezTo>
                  <a:pt x="8296355" y="782174"/>
                  <a:pt x="8240956" y="853178"/>
                  <a:pt x="8152176" y="843121"/>
                </a:cubicBezTo>
                <a:cubicBezTo>
                  <a:pt x="5932190" y="877249"/>
                  <a:pt x="2308946" y="720329"/>
                  <a:pt x="140523" y="843121"/>
                </a:cubicBezTo>
                <a:cubicBezTo>
                  <a:pt x="61827" y="845287"/>
                  <a:pt x="-1240" y="782274"/>
                  <a:pt x="0" y="702598"/>
                </a:cubicBezTo>
                <a:cubicBezTo>
                  <a:pt x="36014" y="484889"/>
                  <a:pt x="-6466" y="370435"/>
                  <a:pt x="0" y="140523"/>
                </a:cubicBezTo>
                <a:close/>
              </a:path>
              <a:path w="8292699" h="843121" stroke="0" extrusionOk="0">
                <a:moveTo>
                  <a:pt x="0" y="140523"/>
                </a:moveTo>
                <a:cubicBezTo>
                  <a:pt x="-833" y="64332"/>
                  <a:pt x="67378" y="2412"/>
                  <a:pt x="140523" y="0"/>
                </a:cubicBezTo>
                <a:cubicBezTo>
                  <a:pt x="3451911" y="-40312"/>
                  <a:pt x="6680389" y="-70188"/>
                  <a:pt x="8152176" y="0"/>
                </a:cubicBezTo>
                <a:cubicBezTo>
                  <a:pt x="8220031" y="-918"/>
                  <a:pt x="8293905" y="60573"/>
                  <a:pt x="8292699" y="140523"/>
                </a:cubicBezTo>
                <a:cubicBezTo>
                  <a:pt x="8296934" y="385708"/>
                  <a:pt x="8264459" y="609156"/>
                  <a:pt x="8292699" y="702598"/>
                </a:cubicBezTo>
                <a:cubicBezTo>
                  <a:pt x="8292056" y="787883"/>
                  <a:pt x="8218131" y="843292"/>
                  <a:pt x="8152176" y="843121"/>
                </a:cubicBezTo>
                <a:cubicBezTo>
                  <a:pt x="7264581" y="860472"/>
                  <a:pt x="3714910" y="966467"/>
                  <a:pt x="140523" y="843121"/>
                </a:cubicBezTo>
                <a:cubicBezTo>
                  <a:pt x="64760" y="835348"/>
                  <a:pt x="8801" y="791198"/>
                  <a:pt x="0" y="702598"/>
                </a:cubicBezTo>
                <a:cubicBezTo>
                  <a:pt x="2534" y="526207"/>
                  <a:pt x="45468" y="263586"/>
                  <a:pt x="0" y="140523"/>
                </a:cubicBezTo>
                <a:close/>
              </a:path>
            </a:pathLst>
          </a:custGeom>
          <a:solidFill>
            <a:schemeClr val="accent3">
              <a:lumMod val="20000"/>
              <a:lumOff val="80000"/>
            </a:schemeClr>
          </a:solidFill>
          <a:ln w="12700">
            <a:solidFill>
              <a:schemeClr val="accent3"/>
            </a:solidFill>
            <a:prstDash val="sysDot"/>
            <a:extLst>
              <a:ext uri="{C807C97D-BFC1-408E-A445-0C87EB9F89A2}">
                <ask:lineSketchStyleProps xmlns:ask="http://schemas.microsoft.com/office/drawing/2018/sketchyshapes" sd="2173784308">
                  <a:prstGeom prst="roundRect">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lv-LV" sz="1600" b="1">
                <a:solidFill>
                  <a:srgbClr val="3E4D1F"/>
                </a:solidFill>
                <a:latin typeface="+mj-lt"/>
                <a:cs typeface="Times New Roman" panose="02020603050405020304" pitchFamily="18" charset="0"/>
              </a:rPr>
              <a:t>2028.gadā jāsniedz ziņojums par samazinātās PVN 12% likmes ietekmi uz svaigu augļu, ogu un dārzeņu piegāžu cenām galapatērētājiem, tai skaitā salīdzināt cenu svaigu augļu, ogu un dārzeņu piegādēm galapatērētājiem reģionālajā līmenī.</a:t>
            </a:r>
          </a:p>
        </p:txBody>
      </p:sp>
    </p:spTree>
    <p:extLst>
      <p:ext uri="{BB962C8B-B14F-4D97-AF65-F5344CB8AC3E}">
        <p14:creationId xmlns:p14="http://schemas.microsoft.com/office/powerpoint/2010/main" val="4253217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isnstūris ar noapaļotiem stūriem 17">
            <a:extLst>
              <a:ext uri="{FF2B5EF4-FFF2-40B4-BE49-F238E27FC236}">
                <a16:creationId xmlns:a16="http://schemas.microsoft.com/office/drawing/2014/main" id="{76CCEA1A-5A6C-E2FD-33B6-2FF6F1CD9130}"/>
              </a:ext>
            </a:extLst>
          </p:cNvPr>
          <p:cNvSpPr/>
          <p:nvPr/>
        </p:nvSpPr>
        <p:spPr>
          <a:xfrm>
            <a:off x="296561" y="5288771"/>
            <a:ext cx="11108725" cy="1323007"/>
          </a:xfrm>
          <a:prstGeom prst="roundRect">
            <a:avLst/>
          </a:prstGeom>
          <a:solidFill>
            <a:schemeClr val="accent3">
              <a:lumMod val="20000"/>
              <a:lumOff val="80000"/>
            </a:schemeClr>
          </a:solidFill>
          <a:ln w="12700">
            <a:solidFill>
              <a:schemeClr val="accent3"/>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defRPr/>
            </a:pPr>
            <a:endParaRPr lang="lv-LV" sz="1600" b="1">
              <a:solidFill>
                <a:srgbClr val="6CA52D"/>
              </a:solidFill>
            </a:endParaRPr>
          </a:p>
        </p:txBody>
      </p:sp>
      <p:pic>
        <p:nvPicPr>
          <p:cNvPr id="1026" name="Picture 2" descr="Informācija par sezonas laukstrādniekiem">
            <a:extLst>
              <a:ext uri="{FF2B5EF4-FFF2-40B4-BE49-F238E27FC236}">
                <a16:creationId xmlns:a16="http://schemas.microsoft.com/office/drawing/2014/main" id="{06FD6942-AA3A-421D-9795-0D9541E2BC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1297" y="0"/>
            <a:ext cx="6620265" cy="528877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4024638-59C9-4287-BE62-C67705C7D75A}"/>
              </a:ext>
            </a:extLst>
          </p:cNvPr>
          <p:cNvSpPr txBox="1"/>
          <p:nvPr/>
        </p:nvSpPr>
        <p:spPr>
          <a:xfrm>
            <a:off x="444842" y="5288772"/>
            <a:ext cx="10960444" cy="1200329"/>
          </a:xfrm>
          <a:prstGeom prst="rect">
            <a:avLst/>
          </a:prstGeom>
          <a:noFill/>
        </p:spPr>
        <p:txBody>
          <a:bodyPr wrap="square">
            <a:spAutoFit/>
          </a:bodyPr>
          <a:lstStyle/>
          <a:p>
            <a:pPr algn="just"/>
            <a:r>
              <a:rPr lang="lv-LV" b="1" u="sng">
                <a:solidFill>
                  <a:srgbClr val="A40000"/>
                </a:solidFill>
                <a:latin typeface="+mj-lt"/>
                <a:cs typeface="Times New Roman" panose="02020603050405020304" pitchFamily="18" charset="0"/>
              </a:rPr>
              <a:t>Izmaiņas, kas spēkā jau no 2022.gada!</a:t>
            </a:r>
          </a:p>
          <a:p>
            <a:pPr marL="285750" indent="-285750" algn="just">
              <a:buFont typeface="Arial" panose="020B0604020202020204" pitchFamily="34" charset="0"/>
              <a:buChar char="•"/>
            </a:pPr>
            <a:r>
              <a:rPr lang="lv-LV">
                <a:solidFill>
                  <a:srgbClr val="212529"/>
                </a:solidFill>
                <a:latin typeface="+mj-lt"/>
                <a:cs typeface="Times New Roman" panose="02020603050405020304" pitchFamily="18" charset="0"/>
              </a:rPr>
              <a:t>Sezonas darbinieku ienākumiem atvieglotā nodokļa režīma </a:t>
            </a:r>
            <a:r>
              <a:rPr lang="lv-LV" b="1">
                <a:solidFill>
                  <a:srgbClr val="212529"/>
                </a:solidFill>
                <a:latin typeface="+mj-lt"/>
                <a:cs typeface="Times New Roman" panose="02020603050405020304" pitchFamily="18" charset="0"/>
              </a:rPr>
              <a:t>piemērošana ir pagarināta no 65 līdz </a:t>
            </a:r>
            <a:r>
              <a:rPr lang="lv-LV" b="1">
                <a:solidFill>
                  <a:srgbClr val="A40000"/>
                </a:solidFill>
                <a:latin typeface="+mj-lt"/>
                <a:cs typeface="Times New Roman" panose="02020603050405020304" pitchFamily="18" charset="0"/>
              </a:rPr>
              <a:t>90 dienām </a:t>
            </a:r>
            <a:r>
              <a:rPr lang="lv-LV">
                <a:solidFill>
                  <a:srgbClr val="212529"/>
                </a:solidFill>
                <a:latin typeface="+mj-lt"/>
                <a:cs typeface="Times New Roman" panose="02020603050405020304" pitchFamily="18" charset="0"/>
              </a:rPr>
              <a:t>Atviegloto nodokļa režīmu var piemērot arī tiem sezonas strādniekiem, kurus nodarbina </a:t>
            </a:r>
            <a:r>
              <a:rPr lang="lv-LV" b="1">
                <a:solidFill>
                  <a:srgbClr val="A40000"/>
                </a:solidFill>
                <a:latin typeface="+mj-lt"/>
                <a:cs typeface="Times New Roman" panose="02020603050405020304" pitchFamily="18" charset="0"/>
              </a:rPr>
              <a:t>akmeņu lasīšanā </a:t>
            </a:r>
            <a:r>
              <a:rPr lang="lv-LV" b="1">
                <a:solidFill>
                  <a:srgbClr val="212529"/>
                </a:solidFill>
                <a:latin typeface="+mj-lt"/>
                <a:cs typeface="Times New Roman" panose="02020603050405020304" pitchFamily="18" charset="0"/>
              </a:rPr>
              <a:t>sējumu, stādījumu un zālāju platībās</a:t>
            </a:r>
          </a:p>
        </p:txBody>
      </p:sp>
      <p:sp>
        <p:nvSpPr>
          <p:cNvPr id="3" name="TextBox 2">
            <a:extLst>
              <a:ext uri="{FF2B5EF4-FFF2-40B4-BE49-F238E27FC236}">
                <a16:creationId xmlns:a16="http://schemas.microsoft.com/office/drawing/2014/main" id="{15F2FBBC-563F-4BF9-8C61-8F381DAAF036}"/>
              </a:ext>
            </a:extLst>
          </p:cNvPr>
          <p:cNvSpPr txBox="1"/>
          <p:nvPr/>
        </p:nvSpPr>
        <p:spPr>
          <a:xfrm>
            <a:off x="6509" y="6611779"/>
            <a:ext cx="4770276" cy="276999"/>
          </a:xfrm>
          <a:prstGeom prst="rect">
            <a:avLst/>
          </a:prstGeom>
          <a:noFill/>
        </p:spPr>
        <p:txBody>
          <a:bodyPr wrap="square" rtlCol="0">
            <a:spAutoFit/>
          </a:bodyPr>
          <a:lstStyle/>
          <a:p>
            <a:r>
              <a:rPr lang="lv-LV" sz="1200" i="1" dirty="0">
                <a:solidFill>
                  <a:schemeClr val="tx1">
                    <a:lumMod val="85000"/>
                    <a:lumOff val="15000"/>
                  </a:schemeClr>
                </a:solidFill>
                <a:latin typeface="+mj-lt"/>
                <a:cs typeface="Segoe UI" panose="020B0502040204020203" pitchFamily="34" charset="0"/>
              </a:rPr>
              <a:t>*</a:t>
            </a:r>
            <a:r>
              <a:rPr lang="lv-LV" sz="1200" i="1" noProof="1">
                <a:solidFill>
                  <a:schemeClr val="tx1">
                    <a:lumMod val="85000"/>
                    <a:lumOff val="15000"/>
                  </a:schemeClr>
                </a:solidFill>
                <a:latin typeface="+mj-lt"/>
                <a:cs typeface="Segoe UI" panose="020B0502040204020203" pitchFamily="34" charset="0"/>
              </a:rPr>
              <a:t>Infografikas </a:t>
            </a:r>
            <a:r>
              <a:rPr lang="lv-LV" sz="1200" i="1" dirty="0">
                <a:solidFill>
                  <a:schemeClr val="tx1">
                    <a:lumMod val="85000"/>
                    <a:lumOff val="15000"/>
                  </a:schemeClr>
                </a:solidFill>
                <a:latin typeface="+mj-lt"/>
                <a:cs typeface="Segoe UI" panose="020B0502040204020203" pitchFamily="34" charset="0"/>
              </a:rPr>
              <a:t>avots Lauku atbalsta dienests</a:t>
            </a:r>
          </a:p>
        </p:txBody>
      </p:sp>
    </p:spTree>
    <p:extLst>
      <p:ext uri="{BB962C8B-B14F-4D97-AF65-F5344CB8AC3E}">
        <p14:creationId xmlns:p14="http://schemas.microsoft.com/office/powerpoint/2010/main" val="3169704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Attēls 16" descr="75+ Free Stock Images 3D Human Character Best Collection ...">
            <a:extLst>
              <a:ext uri="{FF2B5EF4-FFF2-40B4-BE49-F238E27FC236}">
                <a16:creationId xmlns:a16="http://schemas.microsoft.com/office/drawing/2014/main" id="{5E368BAD-124F-4F29-99A9-1BA9C928F6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1992" y="5593723"/>
            <a:ext cx="774189" cy="843121"/>
          </a:xfrm>
          <a:prstGeom prst="rect">
            <a:avLst/>
          </a:prstGeom>
        </p:spPr>
      </p:pic>
      <p:sp>
        <p:nvSpPr>
          <p:cNvPr id="2" name="Title 1">
            <a:extLst>
              <a:ext uri="{FF2B5EF4-FFF2-40B4-BE49-F238E27FC236}">
                <a16:creationId xmlns:a16="http://schemas.microsoft.com/office/drawing/2014/main" id="{88127D55-F826-4370-8D3C-A0B5911C993C}"/>
              </a:ext>
            </a:extLst>
          </p:cNvPr>
          <p:cNvSpPr>
            <a:spLocks noGrp="1"/>
          </p:cNvSpPr>
          <p:nvPr>
            <p:ph type="title"/>
          </p:nvPr>
        </p:nvSpPr>
        <p:spPr>
          <a:xfrm>
            <a:off x="2980084" y="417203"/>
            <a:ext cx="7884288" cy="599728"/>
          </a:xfrm>
        </p:spPr>
        <p:txBody>
          <a:bodyPr>
            <a:noAutofit/>
          </a:bodyPr>
          <a:lstStyle/>
          <a:p>
            <a:r>
              <a:rPr lang="lv-LV" sz="3000" dirty="0">
                <a:solidFill>
                  <a:srgbClr val="3E1E1F"/>
                </a:solidFill>
                <a:latin typeface="+mj-lt"/>
                <a:cs typeface="Times New Roman" panose="02020603050405020304" pitchFamily="18" charset="0"/>
              </a:rPr>
              <a:t>Sezonas laukstrādnieku ienākuma 15% nodoklis</a:t>
            </a:r>
          </a:p>
        </p:txBody>
      </p:sp>
      <p:sp>
        <p:nvSpPr>
          <p:cNvPr id="12" name="Arrow: Down 11">
            <a:extLst>
              <a:ext uri="{FF2B5EF4-FFF2-40B4-BE49-F238E27FC236}">
                <a16:creationId xmlns:a16="http://schemas.microsoft.com/office/drawing/2014/main" id="{42B8F31E-C3F9-455A-9B19-DD23914FCFBF}"/>
              </a:ext>
            </a:extLst>
          </p:cNvPr>
          <p:cNvSpPr/>
          <p:nvPr/>
        </p:nvSpPr>
        <p:spPr>
          <a:xfrm>
            <a:off x="2930896" y="4157672"/>
            <a:ext cx="504056" cy="404837"/>
          </a:xfrm>
          <a:prstGeom prst="downArrow">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lv-LV"/>
          </a:p>
        </p:txBody>
      </p:sp>
      <p:sp>
        <p:nvSpPr>
          <p:cNvPr id="13" name="Arrow: Down 12">
            <a:extLst>
              <a:ext uri="{FF2B5EF4-FFF2-40B4-BE49-F238E27FC236}">
                <a16:creationId xmlns:a16="http://schemas.microsoft.com/office/drawing/2014/main" id="{A38B7C6F-91DB-46D2-A1BE-8CC37308E35A}"/>
              </a:ext>
            </a:extLst>
          </p:cNvPr>
          <p:cNvSpPr/>
          <p:nvPr/>
        </p:nvSpPr>
        <p:spPr>
          <a:xfrm>
            <a:off x="5984128" y="4156431"/>
            <a:ext cx="504056" cy="404837"/>
          </a:xfrm>
          <a:prstGeom prst="downArrow">
            <a:avLst/>
          </a:prstGeom>
          <a:solidFill>
            <a:schemeClr val="accent5">
              <a:lumMod val="7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lv-LV"/>
          </a:p>
        </p:txBody>
      </p:sp>
      <p:sp>
        <p:nvSpPr>
          <p:cNvPr id="14" name="Arrow: Down 13">
            <a:extLst>
              <a:ext uri="{FF2B5EF4-FFF2-40B4-BE49-F238E27FC236}">
                <a16:creationId xmlns:a16="http://schemas.microsoft.com/office/drawing/2014/main" id="{B5EC5361-9355-45A6-92A5-A876CACEB52B}"/>
              </a:ext>
            </a:extLst>
          </p:cNvPr>
          <p:cNvSpPr/>
          <p:nvPr/>
        </p:nvSpPr>
        <p:spPr>
          <a:xfrm>
            <a:off x="9184649" y="4243445"/>
            <a:ext cx="504056" cy="404837"/>
          </a:xfrm>
          <a:prstGeom prst="downArrow">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lv-LV"/>
          </a:p>
        </p:txBody>
      </p:sp>
      <p:sp>
        <p:nvSpPr>
          <p:cNvPr id="22" name="Rectangle: Rounded Corners 21">
            <a:extLst>
              <a:ext uri="{FF2B5EF4-FFF2-40B4-BE49-F238E27FC236}">
                <a16:creationId xmlns:a16="http://schemas.microsoft.com/office/drawing/2014/main" id="{7406C0B8-56A5-4977-9EB6-1E123AF2E5DC}"/>
              </a:ext>
            </a:extLst>
          </p:cNvPr>
          <p:cNvSpPr/>
          <p:nvPr/>
        </p:nvSpPr>
        <p:spPr>
          <a:xfrm>
            <a:off x="2624862" y="4593113"/>
            <a:ext cx="1116124" cy="40102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lv-LV">
                <a:solidFill>
                  <a:srgbClr val="C00000"/>
                </a:solidFill>
                <a:latin typeface="+mj-lt"/>
              </a:rPr>
              <a:t>7 700</a:t>
            </a:r>
          </a:p>
        </p:txBody>
      </p:sp>
      <p:sp>
        <p:nvSpPr>
          <p:cNvPr id="23" name="Rectangle: Rounded Corners 22">
            <a:extLst>
              <a:ext uri="{FF2B5EF4-FFF2-40B4-BE49-F238E27FC236}">
                <a16:creationId xmlns:a16="http://schemas.microsoft.com/office/drawing/2014/main" id="{57DF52AE-CCB9-43E2-8BCB-4CAEBA27F309}"/>
              </a:ext>
            </a:extLst>
          </p:cNvPr>
          <p:cNvSpPr/>
          <p:nvPr/>
        </p:nvSpPr>
        <p:spPr>
          <a:xfrm>
            <a:off x="5678094" y="4593113"/>
            <a:ext cx="1116124" cy="412873"/>
          </a:xfrm>
          <a:prstGeom prst="roundRect">
            <a:avLst/>
          </a:prstGeom>
          <a:solidFill>
            <a:schemeClr val="accent1">
              <a:lumMod val="20000"/>
              <a:lumOff val="80000"/>
            </a:schemeClr>
          </a:solidFill>
          <a:ln>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lv-LV">
                <a:solidFill>
                  <a:schemeClr val="accent1"/>
                </a:solidFill>
                <a:latin typeface="+mj-lt"/>
              </a:rPr>
              <a:t>370 000</a:t>
            </a:r>
          </a:p>
        </p:txBody>
      </p:sp>
      <p:sp>
        <p:nvSpPr>
          <p:cNvPr id="24" name="Rectangle: Rounded Corners 23">
            <a:extLst>
              <a:ext uri="{FF2B5EF4-FFF2-40B4-BE49-F238E27FC236}">
                <a16:creationId xmlns:a16="http://schemas.microsoft.com/office/drawing/2014/main" id="{D182B587-0A9B-4CF0-84FA-0D65FAC717BC}"/>
              </a:ext>
            </a:extLst>
          </p:cNvPr>
          <p:cNvSpPr/>
          <p:nvPr/>
        </p:nvSpPr>
        <p:spPr>
          <a:xfrm>
            <a:off x="8878615" y="4648282"/>
            <a:ext cx="1116123" cy="424226"/>
          </a:xfrm>
          <a:prstGeom prst="roundRect">
            <a:avLst/>
          </a:prstGeom>
          <a:solidFill>
            <a:schemeClr val="accent6">
              <a:lumMod val="20000"/>
              <a:lumOff val="80000"/>
            </a:schemeClr>
          </a:solidFill>
          <a:ln>
            <a:solidFill>
              <a:schemeClr val="accent6">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lv-LV">
                <a:solidFill>
                  <a:srgbClr val="00B050"/>
                </a:solidFill>
                <a:latin typeface="+mj-lt"/>
              </a:rPr>
              <a:t>+15%</a:t>
            </a:r>
          </a:p>
        </p:txBody>
      </p:sp>
      <p:sp>
        <p:nvSpPr>
          <p:cNvPr id="25" name="Taisnstūris ar noapaļotiem stūriem 17">
            <a:extLst>
              <a:ext uri="{FF2B5EF4-FFF2-40B4-BE49-F238E27FC236}">
                <a16:creationId xmlns:a16="http://schemas.microsoft.com/office/drawing/2014/main" id="{5BFA66D4-50C2-4E6D-B8B4-E22F2ED07BD7}"/>
              </a:ext>
            </a:extLst>
          </p:cNvPr>
          <p:cNvSpPr/>
          <p:nvPr/>
        </p:nvSpPr>
        <p:spPr>
          <a:xfrm>
            <a:off x="2689154" y="5733256"/>
            <a:ext cx="7398294" cy="624136"/>
          </a:xfrm>
          <a:custGeom>
            <a:avLst/>
            <a:gdLst>
              <a:gd name="connsiteX0" fmla="*/ 0 w 7398294"/>
              <a:gd name="connsiteY0" fmla="*/ 104025 h 624136"/>
              <a:gd name="connsiteX1" fmla="*/ 104025 w 7398294"/>
              <a:gd name="connsiteY1" fmla="*/ 0 h 624136"/>
              <a:gd name="connsiteX2" fmla="*/ 7294269 w 7398294"/>
              <a:gd name="connsiteY2" fmla="*/ 0 h 624136"/>
              <a:gd name="connsiteX3" fmla="*/ 7398294 w 7398294"/>
              <a:gd name="connsiteY3" fmla="*/ 104025 h 624136"/>
              <a:gd name="connsiteX4" fmla="*/ 7398294 w 7398294"/>
              <a:gd name="connsiteY4" fmla="*/ 520111 h 624136"/>
              <a:gd name="connsiteX5" fmla="*/ 7294269 w 7398294"/>
              <a:gd name="connsiteY5" fmla="*/ 624136 h 624136"/>
              <a:gd name="connsiteX6" fmla="*/ 104025 w 7398294"/>
              <a:gd name="connsiteY6" fmla="*/ 624136 h 624136"/>
              <a:gd name="connsiteX7" fmla="*/ 0 w 7398294"/>
              <a:gd name="connsiteY7" fmla="*/ 520111 h 624136"/>
              <a:gd name="connsiteX8" fmla="*/ 0 w 7398294"/>
              <a:gd name="connsiteY8" fmla="*/ 104025 h 624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98294" h="624136" fill="none" extrusionOk="0">
                <a:moveTo>
                  <a:pt x="0" y="104025"/>
                </a:moveTo>
                <a:cubicBezTo>
                  <a:pt x="-184" y="52615"/>
                  <a:pt x="47449" y="-1766"/>
                  <a:pt x="104025" y="0"/>
                </a:cubicBezTo>
                <a:cubicBezTo>
                  <a:pt x="2337399" y="29483"/>
                  <a:pt x="6333457" y="4220"/>
                  <a:pt x="7294269" y="0"/>
                </a:cubicBezTo>
                <a:cubicBezTo>
                  <a:pt x="7360326" y="3242"/>
                  <a:pt x="7393085" y="53334"/>
                  <a:pt x="7398294" y="104025"/>
                </a:cubicBezTo>
                <a:cubicBezTo>
                  <a:pt x="7406846" y="173256"/>
                  <a:pt x="7414662" y="419864"/>
                  <a:pt x="7398294" y="520111"/>
                </a:cubicBezTo>
                <a:cubicBezTo>
                  <a:pt x="7400765" y="578892"/>
                  <a:pt x="7355011" y="627099"/>
                  <a:pt x="7294269" y="624136"/>
                </a:cubicBezTo>
                <a:cubicBezTo>
                  <a:pt x="5393066" y="658264"/>
                  <a:pt x="2464296" y="501344"/>
                  <a:pt x="104025" y="624136"/>
                </a:cubicBezTo>
                <a:cubicBezTo>
                  <a:pt x="44711" y="627849"/>
                  <a:pt x="-3552" y="583482"/>
                  <a:pt x="0" y="520111"/>
                </a:cubicBezTo>
                <a:cubicBezTo>
                  <a:pt x="33204" y="453425"/>
                  <a:pt x="-29050" y="282874"/>
                  <a:pt x="0" y="104025"/>
                </a:cubicBezTo>
                <a:close/>
              </a:path>
              <a:path w="7398294" h="624136" stroke="0" extrusionOk="0">
                <a:moveTo>
                  <a:pt x="0" y="104025"/>
                </a:moveTo>
                <a:cubicBezTo>
                  <a:pt x="-4253" y="53813"/>
                  <a:pt x="50739" y="2250"/>
                  <a:pt x="104025" y="0"/>
                </a:cubicBezTo>
                <a:cubicBezTo>
                  <a:pt x="1439807" y="-40312"/>
                  <a:pt x="5736560" y="-70188"/>
                  <a:pt x="7294269" y="0"/>
                </a:cubicBezTo>
                <a:cubicBezTo>
                  <a:pt x="7346956" y="-448"/>
                  <a:pt x="7401808" y="39752"/>
                  <a:pt x="7398294" y="104025"/>
                </a:cubicBezTo>
                <a:cubicBezTo>
                  <a:pt x="7366296" y="154683"/>
                  <a:pt x="7401203" y="323847"/>
                  <a:pt x="7398294" y="520111"/>
                </a:cubicBezTo>
                <a:cubicBezTo>
                  <a:pt x="7398043" y="580557"/>
                  <a:pt x="7347518" y="624198"/>
                  <a:pt x="7294269" y="624136"/>
                </a:cubicBezTo>
                <a:cubicBezTo>
                  <a:pt x="5580876" y="641487"/>
                  <a:pt x="3093201" y="747482"/>
                  <a:pt x="104025" y="624136"/>
                </a:cubicBezTo>
                <a:cubicBezTo>
                  <a:pt x="49173" y="613194"/>
                  <a:pt x="798" y="578559"/>
                  <a:pt x="0" y="520111"/>
                </a:cubicBezTo>
                <a:cubicBezTo>
                  <a:pt x="14267" y="361312"/>
                  <a:pt x="17826" y="305855"/>
                  <a:pt x="0" y="104025"/>
                </a:cubicBezTo>
                <a:close/>
              </a:path>
            </a:pathLst>
          </a:custGeom>
          <a:solidFill>
            <a:schemeClr val="accent3">
              <a:lumMod val="20000"/>
              <a:lumOff val="80000"/>
            </a:schemeClr>
          </a:solidFill>
          <a:ln w="12700">
            <a:solidFill>
              <a:schemeClr val="accent3"/>
            </a:solidFill>
            <a:prstDash val="sysDot"/>
            <a:extLst>
              <a:ext uri="{C807C97D-BFC1-408E-A445-0C87EB9F89A2}">
                <ask:lineSketchStyleProps xmlns:ask="http://schemas.microsoft.com/office/drawing/2018/sketchyshapes" sd="2173784308">
                  <a:prstGeom prst="roundRect">
                    <a:avLst/>
                  </a:pr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lv-LV" sz="1600" b="1">
                <a:solidFill>
                  <a:schemeClr val="tx1">
                    <a:lumMod val="85000"/>
                    <a:lumOff val="15000"/>
                  </a:schemeClr>
                </a:solidFill>
                <a:latin typeface="+mj-lt"/>
                <a:cs typeface="Times New Roman" panose="02020603050405020304" pitchFamily="18" charset="0"/>
              </a:rPr>
              <a:t>2025.gadā jāsniedz sezonas laukstrādnieku ienākuma nodokļa režīma efektivitātes izvērtējums, vērtējot noteiktos rādītājus, kas jāsasniedz 2024.gada sezonā</a:t>
            </a:r>
          </a:p>
        </p:txBody>
      </p:sp>
      <p:pic>
        <p:nvPicPr>
          <p:cNvPr id="4" name="Graphic 3" descr="Barn outline">
            <a:extLst>
              <a:ext uri="{FF2B5EF4-FFF2-40B4-BE49-F238E27FC236}">
                <a16:creationId xmlns:a16="http://schemas.microsoft.com/office/drawing/2014/main" id="{59B8AB10-49A6-DE7E-2898-1E0A435B0E2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22069" y="1556792"/>
            <a:ext cx="394434" cy="394434"/>
          </a:xfrm>
          <a:prstGeom prst="rect">
            <a:avLst/>
          </a:prstGeom>
        </p:spPr>
      </p:pic>
      <p:pic>
        <p:nvPicPr>
          <p:cNvPr id="6" name="Graphic 5" descr="Tax outline">
            <a:extLst>
              <a:ext uri="{FF2B5EF4-FFF2-40B4-BE49-F238E27FC236}">
                <a16:creationId xmlns:a16="http://schemas.microsoft.com/office/drawing/2014/main" id="{872645F8-92DF-78A2-E378-CFD16C3A1B1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92099" y="1546414"/>
            <a:ext cx="463184" cy="463184"/>
          </a:xfrm>
          <a:prstGeom prst="rect">
            <a:avLst/>
          </a:prstGeom>
        </p:spPr>
      </p:pic>
      <p:pic>
        <p:nvPicPr>
          <p:cNvPr id="8" name="Graphic 7" descr="Farmer male outline">
            <a:extLst>
              <a:ext uri="{FF2B5EF4-FFF2-40B4-BE49-F238E27FC236}">
                <a16:creationId xmlns:a16="http://schemas.microsoft.com/office/drawing/2014/main" id="{F6761149-FBC4-4B2E-F943-FA0562DB4AE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31992" y="1533093"/>
            <a:ext cx="416585" cy="416585"/>
          </a:xfrm>
          <a:prstGeom prst="rect">
            <a:avLst/>
          </a:prstGeom>
        </p:spPr>
      </p:pic>
      <p:graphicFrame>
        <p:nvGraphicFramePr>
          <p:cNvPr id="9" name="Chart 8">
            <a:extLst>
              <a:ext uri="{FF2B5EF4-FFF2-40B4-BE49-F238E27FC236}">
                <a16:creationId xmlns:a16="http://schemas.microsoft.com/office/drawing/2014/main" id="{5B5985EF-4CE0-BEBA-47F4-9924C2B6E22B}"/>
              </a:ext>
            </a:extLst>
          </p:cNvPr>
          <p:cNvGraphicFramePr>
            <a:graphicFrameLocks/>
          </p:cNvGraphicFramePr>
          <p:nvPr>
            <p:extLst>
              <p:ext uri="{D42A27DB-BD31-4B8C-83A1-F6EECF244321}">
                <p14:modId xmlns:p14="http://schemas.microsoft.com/office/powerpoint/2010/main" val="3125272121"/>
              </p:ext>
            </p:extLst>
          </p:nvPr>
        </p:nvGraphicFramePr>
        <p:xfrm>
          <a:off x="1601774" y="1687802"/>
          <a:ext cx="3162300" cy="244792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0" name="Chart 9">
            <a:extLst>
              <a:ext uri="{FF2B5EF4-FFF2-40B4-BE49-F238E27FC236}">
                <a16:creationId xmlns:a16="http://schemas.microsoft.com/office/drawing/2014/main" id="{87301F81-9ACB-D5C4-9663-A1B0BF76852A}"/>
              </a:ext>
            </a:extLst>
          </p:cNvPr>
          <p:cNvGraphicFramePr>
            <a:graphicFrameLocks/>
          </p:cNvGraphicFramePr>
          <p:nvPr>
            <p:extLst>
              <p:ext uri="{D42A27DB-BD31-4B8C-83A1-F6EECF244321}">
                <p14:modId xmlns:p14="http://schemas.microsoft.com/office/powerpoint/2010/main" val="2533791818"/>
              </p:ext>
            </p:extLst>
          </p:nvPr>
        </p:nvGraphicFramePr>
        <p:xfrm>
          <a:off x="4650244" y="1685131"/>
          <a:ext cx="3171825" cy="24479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1" name="Chart 10">
            <a:extLst>
              <a:ext uri="{FF2B5EF4-FFF2-40B4-BE49-F238E27FC236}">
                <a16:creationId xmlns:a16="http://schemas.microsoft.com/office/drawing/2014/main" id="{68EC55B9-8BB9-A225-FE45-C49E162A1906}"/>
              </a:ext>
            </a:extLst>
          </p:cNvPr>
          <p:cNvGraphicFramePr>
            <a:graphicFrameLocks/>
          </p:cNvGraphicFramePr>
          <p:nvPr>
            <p:extLst>
              <p:ext uri="{D42A27DB-BD31-4B8C-83A1-F6EECF244321}">
                <p14:modId xmlns:p14="http://schemas.microsoft.com/office/powerpoint/2010/main" val="827472661"/>
              </p:ext>
            </p:extLst>
          </p:nvPr>
        </p:nvGraphicFramePr>
        <p:xfrm>
          <a:off x="7877878" y="1741385"/>
          <a:ext cx="3162300" cy="2476499"/>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Rounded Corners 14">
            <a:extLst>
              <a:ext uri="{FF2B5EF4-FFF2-40B4-BE49-F238E27FC236}">
                <a16:creationId xmlns:a16="http://schemas.microsoft.com/office/drawing/2014/main" id="{F3BE0F03-779F-575A-0665-3676B903EE16}"/>
              </a:ext>
            </a:extLst>
          </p:cNvPr>
          <p:cNvSpPr/>
          <p:nvPr/>
        </p:nvSpPr>
        <p:spPr>
          <a:xfrm>
            <a:off x="2624862" y="5101120"/>
            <a:ext cx="1116124" cy="40102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lv-LV" b="1">
                <a:solidFill>
                  <a:srgbClr val="C00000"/>
                </a:solidFill>
                <a:latin typeface="+mj-lt"/>
              </a:rPr>
              <a:t>Neizpilde</a:t>
            </a:r>
          </a:p>
        </p:txBody>
      </p:sp>
      <p:sp>
        <p:nvSpPr>
          <p:cNvPr id="17" name="Rectangle: Rounded Corners 16">
            <a:extLst>
              <a:ext uri="{FF2B5EF4-FFF2-40B4-BE49-F238E27FC236}">
                <a16:creationId xmlns:a16="http://schemas.microsoft.com/office/drawing/2014/main" id="{D5B26228-07B3-A028-0E2D-BE4CB5C96630}"/>
              </a:ext>
            </a:extLst>
          </p:cNvPr>
          <p:cNvSpPr/>
          <p:nvPr/>
        </p:nvSpPr>
        <p:spPr>
          <a:xfrm>
            <a:off x="5678094" y="5101120"/>
            <a:ext cx="1116124" cy="412873"/>
          </a:xfrm>
          <a:prstGeom prst="roundRect">
            <a:avLst/>
          </a:prstGeom>
          <a:solidFill>
            <a:schemeClr val="accent1">
              <a:lumMod val="20000"/>
              <a:lumOff val="80000"/>
            </a:schemeClr>
          </a:solidFill>
          <a:ln>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lv-LV" b="1">
                <a:solidFill>
                  <a:schemeClr val="accent1"/>
                </a:solidFill>
                <a:latin typeface="+mj-lt"/>
              </a:rPr>
              <a:t>Izpildīts</a:t>
            </a:r>
          </a:p>
        </p:txBody>
      </p:sp>
      <p:sp>
        <p:nvSpPr>
          <p:cNvPr id="18" name="Rectangle: Rounded Corners 17">
            <a:extLst>
              <a:ext uri="{FF2B5EF4-FFF2-40B4-BE49-F238E27FC236}">
                <a16:creationId xmlns:a16="http://schemas.microsoft.com/office/drawing/2014/main" id="{FA6F3AFF-D28E-3CD3-F2FE-65316DF9606E}"/>
              </a:ext>
            </a:extLst>
          </p:cNvPr>
          <p:cNvSpPr/>
          <p:nvPr/>
        </p:nvSpPr>
        <p:spPr>
          <a:xfrm>
            <a:off x="8878615" y="5163439"/>
            <a:ext cx="1116123" cy="424226"/>
          </a:xfrm>
          <a:prstGeom prst="roundRect">
            <a:avLst/>
          </a:prstGeom>
          <a:solidFill>
            <a:schemeClr val="accent6">
              <a:lumMod val="20000"/>
              <a:lumOff val="80000"/>
            </a:schemeClr>
          </a:solidFill>
          <a:ln>
            <a:solidFill>
              <a:schemeClr val="accent6">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lv-LV" b="1">
                <a:solidFill>
                  <a:srgbClr val="00B050"/>
                </a:solidFill>
                <a:latin typeface="+mj-lt"/>
              </a:rPr>
              <a:t>Izpildīts</a:t>
            </a:r>
          </a:p>
        </p:txBody>
      </p:sp>
    </p:spTree>
    <p:extLst>
      <p:ext uri="{BB962C8B-B14F-4D97-AF65-F5344CB8AC3E}">
        <p14:creationId xmlns:p14="http://schemas.microsoft.com/office/powerpoint/2010/main" val="320687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2C33D9-6E52-401B-88D9-81F7876A8A2F}"/>
              </a:ext>
            </a:extLst>
          </p:cNvPr>
          <p:cNvSpPr/>
          <p:nvPr/>
        </p:nvSpPr>
        <p:spPr>
          <a:xfrm>
            <a:off x="2606762" y="352006"/>
            <a:ext cx="7105475" cy="553998"/>
          </a:xfrm>
          <a:prstGeom prst="rect">
            <a:avLst/>
          </a:prstGeom>
        </p:spPr>
        <p:txBody>
          <a:bodyPr wrap="square">
            <a:spAutoFit/>
          </a:bodyPr>
          <a:lstStyle/>
          <a:p>
            <a:pPr algn="ctr"/>
            <a:r>
              <a:rPr lang="lv-LV" sz="3000" b="1" dirty="0">
                <a:solidFill>
                  <a:srgbClr val="3E1E1F"/>
                </a:solidFill>
                <a:latin typeface="+mj-lt"/>
                <a:ea typeface="Verdana" panose="020B0604030504040204" pitchFamily="34" charset="0"/>
                <a:cs typeface="Times New Roman" panose="02020603050405020304" pitchFamily="18" charset="0"/>
              </a:rPr>
              <a:t>Dīzeļdegviela lauksaimniekiem</a:t>
            </a:r>
          </a:p>
        </p:txBody>
      </p:sp>
      <p:pic>
        <p:nvPicPr>
          <p:cNvPr id="5" name="Attēls 16" descr="75+ Free Stock Images 3D Human Character Best Collection ...">
            <a:extLst>
              <a:ext uri="{FF2B5EF4-FFF2-40B4-BE49-F238E27FC236}">
                <a16:creationId xmlns:a16="http://schemas.microsoft.com/office/drawing/2014/main" id="{089D9CF1-40A6-470F-8068-3EF51C3462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17" y="4517638"/>
            <a:ext cx="1199625" cy="1199625"/>
          </a:xfrm>
          <a:prstGeom prst="rect">
            <a:avLst/>
          </a:prstGeom>
        </p:spPr>
      </p:pic>
      <p:sp>
        <p:nvSpPr>
          <p:cNvPr id="7" name="Taisnstūris ar noapaļotiem stūriem 6">
            <a:extLst>
              <a:ext uri="{FF2B5EF4-FFF2-40B4-BE49-F238E27FC236}">
                <a16:creationId xmlns:a16="http://schemas.microsoft.com/office/drawing/2014/main" id="{B113AD81-D793-4F15-AE95-A6FAC60E9991}"/>
              </a:ext>
            </a:extLst>
          </p:cNvPr>
          <p:cNvSpPr/>
          <p:nvPr/>
        </p:nvSpPr>
        <p:spPr>
          <a:xfrm>
            <a:off x="542014" y="1544843"/>
            <a:ext cx="8665750" cy="1266447"/>
          </a:xfrm>
          <a:prstGeom prst="roundRect">
            <a:avLst/>
          </a:prstGeom>
          <a:solidFill>
            <a:schemeClr val="accent3">
              <a:lumMod val="20000"/>
              <a:lumOff val="80000"/>
            </a:schemeClr>
          </a:solidFill>
          <a:ln>
            <a:solidFill>
              <a:schemeClr val="accent3">
                <a:lumMod val="20000"/>
                <a:lumOff val="80000"/>
              </a:schemeClr>
            </a:solidFill>
          </a:ln>
        </p:spPr>
        <p:style>
          <a:lnRef idx="2">
            <a:schemeClr val="accent3"/>
          </a:lnRef>
          <a:fillRef idx="1">
            <a:schemeClr val="lt1"/>
          </a:fillRef>
          <a:effectRef idx="0">
            <a:schemeClr val="accent3"/>
          </a:effectRef>
          <a:fontRef idx="minor">
            <a:schemeClr val="dk1"/>
          </a:fontRef>
        </p:style>
        <p:txBody>
          <a:bodyPr rtlCol="0" anchor="ctr"/>
          <a:lstStyle/>
          <a:p>
            <a:r>
              <a:rPr lang="lv-LV" b="1">
                <a:latin typeface="+mj-lt"/>
                <a:cs typeface="Times New Roman" panose="02020603050405020304" pitchFamily="18" charset="0"/>
              </a:rPr>
              <a:t>Akcīzes nodokļa likme - </a:t>
            </a:r>
            <a:r>
              <a:rPr lang="lv-LV" b="1">
                <a:solidFill>
                  <a:schemeClr val="accent6">
                    <a:lumMod val="75000"/>
                  </a:schemeClr>
                </a:solidFill>
                <a:latin typeface="+mj-lt"/>
                <a:cs typeface="Times New Roman" panose="02020603050405020304" pitchFamily="18" charset="0"/>
              </a:rPr>
              <a:t>15 %</a:t>
            </a:r>
            <a:r>
              <a:rPr lang="lv-LV" b="1">
                <a:latin typeface="+mj-lt"/>
                <a:cs typeface="Times New Roman" panose="02020603050405020304" pitchFamily="18" charset="0"/>
              </a:rPr>
              <a:t> no standarta likmes, jeb:</a:t>
            </a:r>
          </a:p>
          <a:p>
            <a:pPr marL="742950" lvl="1" indent="-285750">
              <a:buFont typeface="Wingdings" panose="05000000000000000000" pitchFamily="2" charset="2"/>
              <a:buChar char="Ø"/>
            </a:pPr>
            <a:r>
              <a:rPr lang="lv-LV" b="1">
                <a:solidFill>
                  <a:schemeClr val="tx1"/>
                </a:solidFill>
                <a:latin typeface="+mj-lt"/>
                <a:cs typeface="Times New Roman" panose="02020603050405020304" pitchFamily="18" charset="0"/>
              </a:rPr>
              <a:t>2025.gadā –  </a:t>
            </a:r>
            <a:r>
              <a:rPr lang="lv-LV" b="1">
                <a:solidFill>
                  <a:schemeClr val="accent6">
                    <a:lumMod val="75000"/>
                  </a:schemeClr>
                </a:solidFill>
                <a:latin typeface="+mj-lt"/>
                <a:cs typeface="Times New Roman" panose="02020603050405020304" pitchFamily="18" charset="0"/>
              </a:rPr>
              <a:t>66,08 € </a:t>
            </a:r>
            <a:r>
              <a:rPr lang="lv-LV" b="1">
                <a:latin typeface="+mj-lt"/>
                <a:cs typeface="Times New Roman" panose="02020603050405020304" pitchFamily="18" charset="0"/>
              </a:rPr>
              <a:t>par 1000 </a:t>
            </a:r>
            <a:r>
              <a:rPr lang="lv-LV" b="1">
                <a:solidFill>
                  <a:schemeClr val="tx1"/>
                </a:solidFill>
                <a:latin typeface="+mj-lt"/>
                <a:cs typeface="Times New Roman" panose="02020603050405020304" pitchFamily="18" charset="0"/>
              </a:rPr>
              <a:t>litriem </a:t>
            </a:r>
            <a:r>
              <a:rPr lang="lv-LV" sz="1200">
                <a:solidFill>
                  <a:schemeClr val="tx1"/>
                </a:solidFill>
                <a:latin typeface="+mj-lt"/>
                <a:cs typeface="Times New Roman" panose="02020603050405020304" pitchFamily="18" charset="0"/>
              </a:rPr>
              <a:t>(standartlikme 440,5 €/1000 l)</a:t>
            </a:r>
            <a:endParaRPr lang="lv-LV" sz="1200" b="1">
              <a:solidFill>
                <a:schemeClr val="tx1"/>
              </a:solidFill>
              <a:latin typeface="+mj-lt"/>
              <a:cs typeface="Times New Roman" panose="02020603050405020304" pitchFamily="18" charset="0"/>
            </a:endParaRPr>
          </a:p>
          <a:p>
            <a:pPr marL="742950" lvl="1" indent="-285750">
              <a:buFont typeface="Wingdings" panose="05000000000000000000" pitchFamily="2" charset="2"/>
              <a:buChar char="Ø"/>
            </a:pPr>
            <a:r>
              <a:rPr lang="lv-LV" b="1">
                <a:solidFill>
                  <a:schemeClr val="tx1"/>
                </a:solidFill>
                <a:latin typeface="+mj-lt"/>
                <a:cs typeface="Times New Roman" panose="02020603050405020304" pitchFamily="18" charset="0"/>
              </a:rPr>
              <a:t>2026.gadā un turpmāk – </a:t>
            </a:r>
            <a:r>
              <a:rPr lang="lv-LV" b="1">
                <a:solidFill>
                  <a:schemeClr val="accent6">
                    <a:lumMod val="75000"/>
                  </a:schemeClr>
                </a:solidFill>
                <a:latin typeface="+mj-lt"/>
                <a:cs typeface="Times New Roman" panose="02020603050405020304" pitchFamily="18" charset="0"/>
              </a:rPr>
              <a:t>70,05 €</a:t>
            </a:r>
            <a:r>
              <a:rPr lang="lv-LV" b="1">
                <a:latin typeface="+mj-lt"/>
                <a:cs typeface="Times New Roman" panose="02020603050405020304" pitchFamily="18" charset="0"/>
              </a:rPr>
              <a:t> par </a:t>
            </a:r>
            <a:r>
              <a:rPr lang="lv-LV" b="1">
                <a:solidFill>
                  <a:schemeClr val="tx1"/>
                </a:solidFill>
                <a:latin typeface="+mj-lt"/>
                <a:cs typeface="Times New Roman" panose="02020603050405020304" pitchFamily="18" charset="0"/>
              </a:rPr>
              <a:t>1000 litriem </a:t>
            </a:r>
            <a:r>
              <a:rPr lang="lv-LV" sz="1200">
                <a:solidFill>
                  <a:schemeClr val="tx1"/>
                </a:solidFill>
                <a:latin typeface="+mj-lt"/>
                <a:cs typeface="Times New Roman" panose="02020603050405020304" pitchFamily="18" charset="0"/>
              </a:rPr>
              <a:t>(standartlikme 467 €/1000 l)</a:t>
            </a:r>
            <a:endParaRPr lang="lv-LV" sz="1200" b="1">
              <a:solidFill>
                <a:schemeClr val="tx1"/>
              </a:solidFill>
              <a:latin typeface="+mj-lt"/>
              <a:cs typeface="Times New Roman" panose="02020603050405020304" pitchFamily="18" charset="0"/>
            </a:endParaRPr>
          </a:p>
        </p:txBody>
      </p:sp>
      <p:sp>
        <p:nvSpPr>
          <p:cNvPr id="2" name="Flowchart: Sequential Access Storage 1">
            <a:extLst>
              <a:ext uri="{FF2B5EF4-FFF2-40B4-BE49-F238E27FC236}">
                <a16:creationId xmlns:a16="http://schemas.microsoft.com/office/drawing/2014/main" id="{FB060281-CD70-C777-B6BB-1DC26702FBC8}"/>
              </a:ext>
            </a:extLst>
          </p:cNvPr>
          <p:cNvSpPr/>
          <p:nvPr/>
        </p:nvSpPr>
        <p:spPr>
          <a:xfrm>
            <a:off x="9548734" y="590807"/>
            <a:ext cx="2628392" cy="1266447"/>
          </a:xfrm>
          <a:prstGeom prst="flowChartMagneticTape">
            <a:avLst/>
          </a:prstGeom>
          <a:noFill/>
          <a:ln w="762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lv-LV" b="1" u="sng">
                <a:solidFill>
                  <a:schemeClr val="tx1">
                    <a:lumMod val="85000"/>
                    <a:lumOff val="15000"/>
                  </a:schemeClr>
                </a:solidFill>
                <a:latin typeface="+mj-lt"/>
                <a:cs typeface="Times New Roman" panose="02020603050405020304" pitchFamily="18" charset="0"/>
              </a:rPr>
              <a:t>Pieteikšanās atbalstam līdz 1.jūnijam LAD</a:t>
            </a:r>
            <a:endParaRPr lang="lv-LV" sz="1800" b="1" u="sng">
              <a:solidFill>
                <a:schemeClr val="tx1">
                  <a:lumMod val="85000"/>
                  <a:lumOff val="15000"/>
                </a:schemeClr>
              </a:solidFill>
              <a:latin typeface="+mj-lt"/>
              <a:cs typeface="Times New Roman" panose="02020603050405020304" pitchFamily="18" charset="0"/>
            </a:endParaRPr>
          </a:p>
          <a:p>
            <a:pPr algn="ctr"/>
            <a:endParaRPr lang="lv-LV" sz="1350">
              <a:solidFill>
                <a:schemeClr val="tx1">
                  <a:lumMod val="85000"/>
                  <a:lumOff val="15000"/>
                </a:schemeClr>
              </a:solidFill>
              <a:latin typeface="+mj-lt"/>
            </a:endParaRPr>
          </a:p>
        </p:txBody>
      </p:sp>
      <p:sp>
        <p:nvSpPr>
          <p:cNvPr id="9" name="Title 1">
            <a:extLst>
              <a:ext uri="{FF2B5EF4-FFF2-40B4-BE49-F238E27FC236}">
                <a16:creationId xmlns:a16="http://schemas.microsoft.com/office/drawing/2014/main" id="{1614250B-305A-B74D-A3E7-9E759922CB3E}"/>
              </a:ext>
            </a:extLst>
          </p:cNvPr>
          <p:cNvSpPr txBox="1">
            <a:spLocks/>
          </p:cNvSpPr>
          <p:nvPr/>
        </p:nvSpPr>
        <p:spPr>
          <a:xfrm>
            <a:off x="1220274" y="3553246"/>
            <a:ext cx="1974415" cy="314584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000" b="1">
                <a:solidFill>
                  <a:schemeClr val="accent6">
                    <a:lumMod val="75000"/>
                  </a:schemeClr>
                </a:solidFill>
                <a:cs typeface="Times New Roman" panose="02020603050405020304" pitchFamily="18" charset="0"/>
              </a:rPr>
              <a:t>Minimālo ieņēmumu palielināšana un maksimālo dīzeļdegvielas daudzumu palielināšanu, vienlaikus nodrošinot neitrālu ietekmi uz valsts budžetu</a:t>
            </a:r>
          </a:p>
        </p:txBody>
      </p:sp>
      <p:graphicFrame>
        <p:nvGraphicFramePr>
          <p:cNvPr id="11" name="Table 12">
            <a:extLst>
              <a:ext uri="{FF2B5EF4-FFF2-40B4-BE49-F238E27FC236}">
                <a16:creationId xmlns:a16="http://schemas.microsoft.com/office/drawing/2014/main" id="{0DFA5421-713E-C913-3813-8495C32F832E}"/>
              </a:ext>
            </a:extLst>
          </p:cNvPr>
          <p:cNvGraphicFramePr>
            <a:graphicFrameLocks noGrp="1"/>
          </p:cNvGraphicFramePr>
          <p:nvPr>
            <p:extLst>
              <p:ext uri="{D42A27DB-BD31-4B8C-83A1-F6EECF244321}">
                <p14:modId xmlns:p14="http://schemas.microsoft.com/office/powerpoint/2010/main" val="3414109642"/>
              </p:ext>
            </p:extLst>
          </p:nvPr>
        </p:nvGraphicFramePr>
        <p:xfrm>
          <a:off x="4170908" y="3149677"/>
          <a:ext cx="6582127" cy="365760"/>
        </p:xfrm>
        <a:graphic>
          <a:graphicData uri="http://schemas.openxmlformats.org/drawingml/2006/table">
            <a:tbl>
              <a:tblPr firstRow="1" bandRow="1">
                <a:tableStyleId>{E8B1032C-EA38-4F05-BA0D-38AFFFC7BED3}</a:tableStyleId>
              </a:tblPr>
              <a:tblGrid>
                <a:gridCol w="6582127">
                  <a:extLst>
                    <a:ext uri="{9D8B030D-6E8A-4147-A177-3AD203B41FA5}">
                      <a16:colId xmlns:a16="http://schemas.microsoft.com/office/drawing/2014/main" val="4291639997"/>
                    </a:ext>
                  </a:extLst>
                </a:gridCol>
              </a:tblGrid>
              <a:tr h="263421">
                <a:tc>
                  <a:txBody>
                    <a:bodyPr/>
                    <a:lstStyle/>
                    <a:p>
                      <a:pPr algn="ctr"/>
                      <a:r>
                        <a:rPr lang="lv-LV">
                          <a:latin typeface="+mj-lt"/>
                        </a:rPr>
                        <a:t>Minimālo ieņēmumu palielināšana</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3979086369"/>
                  </a:ext>
                </a:extLst>
              </a:tr>
            </a:tbl>
          </a:graphicData>
        </a:graphic>
      </p:graphicFrame>
      <p:grpSp>
        <p:nvGrpSpPr>
          <p:cNvPr id="12" name="Group 11">
            <a:extLst>
              <a:ext uri="{FF2B5EF4-FFF2-40B4-BE49-F238E27FC236}">
                <a16:creationId xmlns:a16="http://schemas.microsoft.com/office/drawing/2014/main" id="{743B113D-F0CA-26D5-9449-614F76D3703D}"/>
              </a:ext>
            </a:extLst>
          </p:cNvPr>
          <p:cNvGrpSpPr/>
          <p:nvPr/>
        </p:nvGrpSpPr>
        <p:grpSpPr>
          <a:xfrm>
            <a:off x="3258266" y="3665275"/>
            <a:ext cx="7494769" cy="691662"/>
            <a:chOff x="2356338" y="1762857"/>
            <a:chExt cx="4230199" cy="691662"/>
          </a:xfrm>
        </p:grpSpPr>
        <p:sp>
          <p:nvSpPr>
            <p:cNvPr id="13" name="Rectangle: Rounded Corners 12">
              <a:extLst>
                <a:ext uri="{FF2B5EF4-FFF2-40B4-BE49-F238E27FC236}">
                  <a16:creationId xmlns:a16="http://schemas.microsoft.com/office/drawing/2014/main" id="{111B7DBF-E0DA-A4B2-9D37-D9EA11CB4C7B}"/>
                </a:ext>
              </a:extLst>
            </p:cNvPr>
            <p:cNvSpPr/>
            <p:nvPr/>
          </p:nvSpPr>
          <p:spPr>
            <a:xfrm>
              <a:off x="2356338" y="1762857"/>
              <a:ext cx="2662088" cy="69166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r">
                <a:spcBef>
                  <a:spcPts val="600"/>
                </a:spcBef>
                <a:spcAft>
                  <a:spcPts val="600"/>
                </a:spcAft>
              </a:pPr>
              <a:r>
                <a:rPr lang="lv-LV">
                  <a:latin typeface="+mj-lt"/>
                  <a:cs typeface="Times New Roman" panose="02020603050405020304" pitchFamily="18" charset="0"/>
                </a:rPr>
                <a:t>K</a:t>
              </a:r>
              <a:r>
                <a:rPr lang="lv-LV" sz="1800" baseline="0">
                  <a:latin typeface="+mj-lt"/>
                  <a:cs typeface="Times New Roman" panose="02020603050405020304" pitchFamily="18" charset="0"/>
                </a:rPr>
                <a:t>onvencionālajām saimniecībām</a:t>
              </a:r>
              <a:r>
                <a:rPr lang="lv-LV" baseline="0">
                  <a:latin typeface="+mj-lt"/>
                  <a:cs typeface="Times New Roman" panose="02020603050405020304" pitchFamily="18" charset="0"/>
                </a:rPr>
                <a:t> </a:t>
              </a:r>
              <a:r>
                <a:rPr lang="lv-LV" sz="1800" b="1">
                  <a:latin typeface="+mj-lt"/>
                  <a:cs typeface="Times New Roman" panose="02020603050405020304" pitchFamily="18" charset="0"/>
                </a:rPr>
                <a:t>350 €/</a:t>
              </a:r>
              <a:r>
                <a:rPr lang="lv-LV" sz="1800" b="1" baseline="0">
                  <a:latin typeface="+mj-lt"/>
                  <a:cs typeface="Times New Roman" panose="02020603050405020304" pitchFamily="18" charset="0"/>
                </a:rPr>
                <a:t>ha </a:t>
              </a:r>
            </a:p>
            <a:p>
              <a:pPr algn="r">
                <a:spcBef>
                  <a:spcPts val="600"/>
                </a:spcBef>
                <a:spcAft>
                  <a:spcPts val="600"/>
                </a:spcAft>
              </a:pPr>
              <a:r>
                <a:rPr lang="lv-LV">
                  <a:latin typeface="+mj-lt"/>
                  <a:cs typeface="Times New Roman" panose="02020603050405020304" pitchFamily="18" charset="0"/>
                </a:rPr>
                <a:t>B</a:t>
              </a:r>
              <a:r>
                <a:rPr lang="lv-LV" sz="1800" baseline="0">
                  <a:latin typeface="+mj-lt"/>
                  <a:cs typeface="Times New Roman" panose="02020603050405020304" pitchFamily="18" charset="0"/>
                </a:rPr>
                <a:t>ioloģiskajām saimniecībām </a:t>
              </a:r>
              <a:r>
                <a:rPr lang="lv-LV" sz="1800" b="1">
                  <a:solidFill>
                    <a:schemeClr val="tx1"/>
                  </a:solidFill>
                  <a:latin typeface="+mj-lt"/>
                  <a:cs typeface="Times New Roman" panose="02020603050405020304" pitchFamily="18" charset="0"/>
                </a:rPr>
                <a:t>210</a:t>
              </a:r>
              <a:r>
                <a:rPr lang="lv-LV" sz="1800" b="1">
                  <a:latin typeface="+mj-lt"/>
                  <a:cs typeface="Times New Roman" panose="02020603050405020304" pitchFamily="18" charset="0"/>
                </a:rPr>
                <a:t> €/</a:t>
              </a:r>
              <a:r>
                <a:rPr lang="lv-LV" sz="1800" b="1" baseline="0">
                  <a:latin typeface="+mj-lt"/>
                  <a:cs typeface="Times New Roman" panose="02020603050405020304" pitchFamily="18" charset="0"/>
                </a:rPr>
                <a:t>ha</a:t>
              </a:r>
              <a:endParaRPr lang="lv-LV" sz="1800" b="1">
                <a:latin typeface="+mj-lt"/>
                <a:cs typeface="Times New Roman" panose="02020603050405020304" pitchFamily="18" charset="0"/>
              </a:endParaRPr>
            </a:p>
          </p:txBody>
        </p:sp>
        <p:sp>
          <p:nvSpPr>
            <p:cNvPr id="14" name="Arrow: Right 13">
              <a:extLst>
                <a:ext uri="{FF2B5EF4-FFF2-40B4-BE49-F238E27FC236}">
                  <a16:creationId xmlns:a16="http://schemas.microsoft.com/office/drawing/2014/main" id="{C1AB4A8E-98B9-6A2E-52A1-533F4827FBA1}"/>
                </a:ext>
              </a:extLst>
            </p:cNvPr>
            <p:cNvSpPr/>
            <p:nvPr/>
          </p:nvSpPr>
          <p:spPr>
            <a:xfrm>
              <a:off x="5180306" y="1800957"/>
              <a:ext cx="454760" cy="61546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lv-LV">
                <a:latin typeface="+mj-lt"/>
              </a:endParaRPr>
            </a:p>
          </p:txBody>
        </p:sp>
        <p:sp>
          <p:nvSpPr>
            <p:cNvPr id="17" name="Rectangle: Rounded Corners 16">
              <a:extLst>
                <a:ext uri="{FF2B5EF4-FFF2-40B4-BE49-F238E27FC236}">
                  <a16:creationId xmlns:a16="http://schemas.microsoft.com/office/drawing/2014/main" id="{02C3B09E-AD99-D138-36BA-CFF082163797}"/>
                </a:ext>
              </a:extLst>
            </p:cNvPr>
            <p:cNvSpPr/>
            <p:nvPr/>
          </p:nvSpPr>
          <p:spPr>
            <a:xfrm>
              <a:off x="5714355" y="1762857"/>
              <a:ext cx="872182" cy="69166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spcBef>
                  <a:spcPts val="600"/>
                </a:spcBef>
                <a:spcAft>
                  <a:spcPts val="600"/>
                </a:spcAft>
              </a:pPr>
              <a:r>
                <a:rPr lang="lv-LV" sz="1800" b="1" dirty="0">
                  <a:solidFill>
                    <a:schemeClr val="tx1"/>
                  </a:solidFill>
                  <a:latin typeface="+mj-lt"/>
                  <a:cs typeface="Times New Roman" panose="02020603050405020304" pitchFamily="18" charset="0"/>
                </a:rPr>
                <a:t>450 €/</a:t>
              </a:r>
              <a:r>
                <a:rPr lang="lv-LV" sz="1800" b="1" baseline="0" dirty="0">
                  <a:solidFill>
                    <a:schemeClr val="tx1"/>
                  </a:solidFill>
                  <a:latin typeface="+mj-lt"/>
                  <a:cs typeface="Times New Roman" panose="02020603050405020304" pitchFamily="18" charset="0"/>
                </a:rPr>
                <a:t>ha</a:t>
              </a:r>
              <a:endParaRPr lang="lv-LV" sz="1800" b="1" dirty="0">
                <a:solidFill>
                  <a:schemeClr val="tx1"/>
                </a:solidFill>
                <a:latin typeface="+mj-lt"/>
                <a:cs typeface="Times New Roman" panose="02020603050405020304" pitchFamily="18" charset="0"/>
              </a:endParaRPr>
            </a:p>
            <a:p>
              <a:pPr marL="0" marR="0" lvl="0" indent="0" algn="ctr" defTabSz="685800" rtl="0" eaLnBrk="1" fontAlgn="auto" latinLnBrk="0" hangingPunct="1">
                <a:lnSpc>
                  <a:spcPct val="100000"/>
                </a:lnSpc>
                <a:spcBef>
                  <a:spcPts val="600"/>
                </a:spcBef>
                <a:spcAft>
                  <a:spcPts val="600"/>
                </a:spcAft>
                <a:buClrTx/>
                <a:buSzTx/>
                <a:buFontTx/>
                <a:buNone/>
                <a:tabLst/>
                <a:defRPr/>
              </a:pPr>
              <a:r>
                <a:rPr lang="lv-LV" sz="1800" b="1" dirty="0">
                  <a:solidFill>
                    <a:schemeClr val="tx1"/>
                  </a:solidFill>
                  <a:latin typeface="+mj-lt"/>
                  <a:cs typeface="Times New Roman" panose="02020603050405020304" pitchFamily="18" charset="0"/>
                </a:rPr>
                <a:t>2</a:t>
              </a:r>
              <a:r>
                <a:rPr lang="lv-LV" b="1" dirty="0">
                  <a:solidFill>
                    <a:schemeClr val="tx1"/>
                  </a:solidFill>
                  <a:latin typeface="+mj-lt"/>
                  <a:cs typeface="Times New Roman" panose="02020603050405020304" pitchFamily="18" charset="0"/>
                </a:rPr>
                <a:t>7</a:t>
              </a:r>
              <a:r>
                <a:rPr lang="lv-LV" sz="1800" b="1" dirty="0">
                  <a:solidFill>
                    <a:schemeClr val="tx1"/>
                  </a:solidFill>
                  <a:latin typeface="+mj-lt"/>
                  <a:cs typeface="Times New Roman" panose="02020603050405020304" pitchFamily="18" charset="0"/>
                </a:rPr>
                <a:t>0 €/</a:t>
              </a:r>
              <a:r>
                <a:rPr lang="lv-LV" sz="1800" b="1" baseline="0" dirty="0">
                  <a:solidFill>
                    <a:schemeClr val="tx1"/>
                  </a:solidFill>
                  <a:latin typeface="+mj-lt"/>
                  <a:cs typeface="Times New Roman" panose="02020603050405020304" pitchFamily="18" charset="0"/>
                </a:rPr>
                <a:t>ha</a:t>
              </a:r>
              <a:endParaRPr lang="lv-LV" sz="1800" b="1" dirty="0">
                <a:solidFill>
                  <a:schemeClr val="tx1"/>
                </a:solidFill>
                <a:latin typeface="+mj-lt"/>
                <a:cs typeface="Times New Roman" panose="02020603050405020304" pitchFamily="18" charset="0"/>
              </a:endParaRPr>
            </a:p>
          </p:txBody>
        </p:sp>
      </p:grpSp>
      <p:graphicFrame>
        <p:nvGraphicFramePr>
          <p:cNvPr id="18" name="Table 12">
            <a:extLst>
              <a:ext uri="{FF2B5EF4-FFF2-40B4-BE49-F238E27FC236}">
                <a16:creationId xmlns:a16="http://schemas.microsoft.com/office/drawing/2014/main" id="{056EB4E5-43E6-F7C5-541E-38F17E3534F1}"/>
              </a:ext>
            </a:extLst>
          </p:cNvPr>
          <p:cNvGraphicFramePr>
            <a:graphicFrameLocks noGrp="1"/>
          </p:cNvGraphicFramePr>
          <p:nvPr>
            <p:extLst>
              <p:ext uri="{D42A27DB-BD31-4B8C-83A1-F6EECF244321}">
                <p14:modId xmlns:p14="http://schemas.microsoft.com/office/powerpoint/2010/main" val="4031443826"/>
              </p:ext>
            </p:extLst>
          </p:nvPr>
        </p:nvGraphicFramePr>
        <p:xfrm>
          <a:off x="3877864" y="4574402"/>
          <a:ext cx="6904283" cy="370840"/>
        </p:xfrm>
        <a:graphic>
          <a:graphicData uri="http://schemas.openxmlformats.org/drawingml/2006/table">
            <a:tbl>
              <a:tblPr firstRow="1" bandRow="1">
                <a:tableStyleId>{E8B1032C-EA38-4F05-BA0D-38AFFFC7BED3}</a:tableStyleId>
              </a:tblPr>
              <a:tblGrid>
                <a:gridCol w="6904283">
                  <a:extLst>
                    <a:ext uri="{9D8B030D-6E8A-4147-A177-3AD203B41FA5}">
                      <a16:colId xmlns:a16="http://schemas.microsoft.com/office/drawing/2014/main" val="4291639997"/>
                    </a:ext>
                  </a:extLst>
                </a:gridCol>
              </a:tblGrid>
              <a:tr h="370840">
                <a:tc>
                  <a:txBody>
                    <a:bodyPr/>
                    <a:lstStyle/>
                    <a:p>
                      <a:pPr algn="ctr"/>
                      <a:r>
                        <a:rPr lang="lv-LV">
                          <a:latin typeface="+mj-lt"/>
                        </a:rPr>
                        <a:t>Dīzeļdegvielas daudzuma palielināšana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9086369"/>
                  </a:ext>
                </a:extLst>
              </a:tr>
            </a:tbl>
          </a:graphicData>
        </a:graphic>
      </p:graphicFrame>
      <p:grpSp>
        <p:nvGrpSpPr>
          <p:cNvPr id="20" name="Group 19">
            <a:extLst>
              <a:ext uri="{FF2B5EF4-FFF2-40B4-BE49-F238E27FC236}">
                <a16:creationId xmlns:a16="http://schemas.microsoft.com/office/drawing/2014/main" id="{1450F393-CD11-52B8-F9BF-E0FEE007EDCF}"/>
              </a:ext>
            </a:extLst>
          </p:cNvPr>
          <p:cNvGrpSpPr/>
          <p:nvPr/>
        </p:nvGrpSpPr>
        <p:grpSpPr>
          <a:xfrm>
            <a:off x="3245270" y="4945242"/>
            <a:ext cx="7536877" cy="1753845"/>
            <a:chOff x="-485409" y="1731465"/>
            <a:chExt cx="7222153" cy="1340126"/>
          </a:xfrm>
        </p:grpSpPr>
        <p:sp>
          <p:nvSpPr>
            <p:cNvPr id="21" name="Rectangle: Rounded Corners 20">
              <a:extLst>
                <a:ext uri="{FF2B5EF4-FFF2-40B4-BE49-F238E27FC236}">
                  <a16:creationId xmlns:a16="http://schemas.microsoft.com/office/drawing/2014/main" id="{4A8C9513-834D-C610-674C-EA7F51EC35CF}"/>
                </a:ext>
              </a:extLst>
            </p:cNvPr>
            <p:cNvSpPr/>
            <p:nvPr/>
          </p:nvSpPr>
          <p:spPr>
            <a:xfrm>
              <a:off x="-485409" y="1762857"/>
              <a:ext cx="4602405" cy="130873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r">
                <a:spcBef>
                  <a:spcPts val="600"/>
                </a:spcBef>
                <a:spcAft>
                  <a:spcPts val="600"/>
                </a:spcAft>
              </a:pPr>
              <a:r>
                <a:rPr lang="lv-LV" sz="1600" b="0" i="0" u="none" strike="noStrike">
                  <a:solidFill>
                    <a:srgbClr val="000000"/>
                  </a:solidFill>
                  <a:effectLst/>
                  <a:latin typeface="+mj-lt"/>
                </a:rPr>
                <a:t>Augļkopības</a:t>
              </a:r>
              <a:r>
                <a:rPr lang="lv-LV" sz="1600">
                  <a:solidFill>
                    <a:srgbClr val="000000"/>
                  </a:solidFill>
                  <a:latin typeface="+mj-lt"/>
                </a:rPr>
                <a:t> </a:t>
              </a:r>
              <a:r>
                <a:rPr lang="lv-LV" sz="1600" b="0" i="0" u="none" strike="noStrike">
                  <a:solidFill>
                    <a:srgbClr val="000000"/>
                  </a:solidFill>
                  <a:effectLst/>
                  <a:latin typeface="+mj-lt"/>
                </a:rPr>
                <a:t>platības </a:t>
              </a:r>
              <a:r>
                <a:rPr lang="lv-LV" b="1">
                  <a:latin typeface="+mj-lt"/>
                  <a:cs typeface="Times New Roman" panose="02020603050405020304" pitchFamily="18" charset="0"/>
                </a:rPr>
                <a:t>130 l/</a:t>
              </a:r>
              <a:r>
                <a:rPr lang="lv-LV" b="1" baseline="0">
                  <a:latin typeface="+mj-lt"/>
                  <a:cs typeface="Times New Roman" panose="02020603050405020304" pitchFamily="18" charset="0"/>
                </a:rPr>
                <a:t>ha</a:t>
              </a:r>
            </a:p>
            <a:p>
              <a:pPr algn="r">
                <a:spcBef>
                  <a:spcPts val="600"/>
                </a:spcBef>
                <a:spcAft>
                  <a:spcPts val="600"/>
                </a:spcAft>
              </a:pPr>
              <a:r>
                <a:rPr lang="lv-LV" sz="1600">
                  <a:solidFill>
                    <a:srgbClr val="000000"/>
                  </a:solidFill>
                  <a:latin typeface="+mj-lt"/>
                </a:rPr>
                <a:t>Dārzeņkopības platības </a:t>
              </a:r>
              <a:r>
                <a:rPr lang="lv-LV" b="1">
                  <a:latin typeface="+mj-lt"/>
                  <a:cs typeface="Times New Roman" panose="02020603050405020304" pitchFamily="18" charset="0"/>
                </a:rPr>
                <a:t>130 l/</a:t>
              </a:r>
              <a:r>
                <a:rPr lang="lv-LV" b="1" baseline="0">
                  <a:latin typeface="+mj-lt"/>
                  <a:cs typeface="Times New Roman" panose="02020603050405020304" pitchFamily="18" charset="0"/>
                </a:rPr>
                <a:t>ha</a:t>
              </a:r>
            </a:p>
            <a:p>
              <a:pPr algn="r" fontAlgn="b">
                <a:spcBef>
                  <a:spcPts val="600"/>
                </a:spcBef>
                <a:spcAft>
                  <a:spcPts val="600"/>
                </a:spcAft>
              </a:pPr>
              <a:r>
                <a:rPr lang="lv-LV" sz="1600" b="0" u="none" strike="noStrike">
                  <a:solidFill>
                    <a:srgbClr val="000000"/>
                  </a:solidFill>
                  <a:effectLst/>
                  <a:latin typeface="+mj-lt"/>
                </a:rPr>
                <a:t>Zālāju un lucernas platības ar 0.4 LU*/ha </a:t>
              </a:r>
              <a:r>
                <a:rPr lang="lv-LV" b="1" u="none" strike="noStrike">
                  <a:solidFill>
                    <a:srgbClr val="000000"/>
                  </a:solidFill>
                  <a:effectLst/>
                  <a:latin typeface="+mj-lt"/>
                </a:rPr>
                <a:t>130 l/ha</a:t>
              </a:r>
            </a:p>
            <a:p>
              <a:pPr algn="r" fontAlgn="b">
                <a:spcBef>
                  <a:spcPts val="600"/>
                </a:spcBef>
                <a:spcAft>
                  <a:spcPts val="600"/>
                </a:spcAft>
              </a:pPr>
              <a:r>
                <a:rPr lang="lv-LV" sz="1600" b="0" u="none" strike="noStrike">
                  <a:solidFill>
                    <a:srgbClr val="000000"/>
                  </a:solidFill>
                  <a:effectLst/>
                  <a:latin typeface="+mj-lt"/>
                </a:rPr>
                <a:t>Zālāju un lucernas platības ar 0.5 LU*/ha </a:t>
              </a:r>
              <a:r>
                <a:rPr lang="lv-LV" b="1" u="none" strike="noStrike">
                  <a:solidFill>
                    <a:srgbClr val="000000"/>
                  </a:solidFill>
                  <a:effectLst/>
                  <a:latin typeface="+mj-lt"/>
                </a:rPr>
                <a:t>130 l/ha</a:t>
              </a:r>
            </a:p>
          </p:txBody>
        </p:sp>
        <p:sp>
          <p:nvSpPr>
            <p:cNvPr id="22" name="Arrow: Right 21">
              <a:extLst>
                <a:ext uri="{FF2B5EF4-FFF2-40B4-BE49-F238E27FC236}">
                  <a16:creationId xmlns:a16="http://schemas.microsoft.com/office/drawing/2014/main" id="{CDCB563D-E496-8B4F-986B-DDF89CF96463}"/>
                </a:ext>
              </a:extLst>
            </p:cNvPr>
            <p:cNvSpPr/>
            <p:nvPr/>
          </p:nvSpPr>
          <p:spPr>
            <a:xfrm>
              <a:off x="4243564" y="2108687"/>
              <a:ext cx="738554" cy="61546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lv-LV">
                <a:latin typeface="+mj-lt"/>
              </a:endParaRPr>
            </a:p>
          </p:txBody>
        </p:sp>
        <p:sp>
          <p:nvSpPr>
            <p:cNvPr id="25" name="Rectangle: Rounded Corners 24">
              <a:extLst>
                <a:ext uri="{FF2B5EF4-FFF2-40B4-BE49-F238E27FC236}">
                  <a16:creationId xmlns:a16="http://schemas.microsoft.com/office/drawing/2014/main" id="{B7864A65-3B27-87D0-0B21-5F95AFF4EB78}"/>
                </a:ext>
              </a:extLst>
            </p:cNvPr>
            <p:cNvSpPr/>
            <p:nvPr/>
          </p:nvSpPr>
          <p:spPr>
            <a:xfrm>
              <a:off x="5171713" y="1731465"/>
              <a:ext cx="1565031" cy="130873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spcBef>
                  <a:spcPts val="600"/>
                </a:spcBef>
                <a:spcAft>
                  <a:spcPts val="600"/>
                </a:spcAft>
              </a:pPr>
              <a:r>
                <a:rPr lang="lv-LV" sz="1800" b="1">
                  <a:solidFill>
                    <a:schemeClr val="tx1"/>
                  </a:solidFill>
                  <a:latin typeface="+mj-lt"/>
                  <a:cs typeface="Times New Roman" panose="02020603050405020304" pitchFamily="18" charset="0"/>
                </a:rPr>
                <a:t>180 l/ha</a:t>
              </a:r>
            </a:p>
            <a:p>
              <a:pPr algn="ctr">
                <a:spcBef>
                  <a:spcPts val="600"/>
                </a:spcBef>
                <a:spcAft>
                  <a:spcPts val="600"/>
                </a:spcAft>
              </a:pPr>
              <a:r>
                <a:rPr lang="lv-LV" sz="1800" b="1">
                  <a:solidFill>
                    <a:schemeClr val="tx1"/>
                  </a:solidFill>
                  <a:latin typeface="+mj-lt"/>
                  <a:cs typeface="Times New Roman" panose="02020603050405020304" pitchFamily="18" charset="0"/>
                </a:rPr>
                <a:t>290 l/</a:t>
              </a:r>
              <a:r>
                <a:rPr lang="lv-LV" sz="1800" b="1" baseline="0">
                  <a:solidFill>
                    <a:schemeClr val="tx1"/>
                  </a:solidFill>
                  <a:latin typeface="+mj-lt"/>
                  <a:cs typeface="Times New Roman" panose="02020603050405020304" pitchFamily="18" charset="0"/>
                </a:rPr>
                <a:t>ha</a:t>
              </a:r>
              <a:endParaRPr lang="lv-LV" sz="1800" b="1">
                <a:solidFill>
                  <a:schemeClr val="tx1"/>
                </a:solidFill>
                <a:latin typeface="+mj-lt"/>
                <a:cs typeface="Times New Roman" panose="02020603050405020304" pitchFamily="18" charset="0"/>
              </a:endParaRPr>
            </a:p>
            <a:p>
              <a:pPr marL="0" marR="0" lvl="0" indent="0" algn="ctr" defTabSz="685800" rtl="0" eaLnBrk="1" fontAlgn="auto" latinLnBrk="0" hangingPunct="1">
                <a:lnSpc>
                  <a:spcPct val="100000"/>
                </a:lnSpc>
                <a:spcBef>
                  <a:spcPts val="600"/>
                </a:spcBef>
                <a:spcAft>
                  <a:spcPts val="600"/>
                </a:spcAft>
                <a:buClrTx/>
                <a:buSzTx/>
                <a:buFontTx/>
                <a:buNone/>
                <a:tabLst/>
                <a:defRPr/>
              </a:pPr>
              <a:r>
                <a:rPr lang="lv-LV" sz="1800" b="1">
                  <a:solidFill>
                    <a:schemeClr val="tx1"/>
                  </a:solidFill>
                  <a:latin typeface="+mj-lt"/>
                  <a:cs typeface="Times New Roman" panose="02020603050405020304" pitchFamily="18" charset="0"/>
                </a:rPr>
                <a:t>145 l/</a:t>
              </a:r>
              <a:r>
                <a:rPr lang="lv-LV" sz="1800" b="1" baseline="0">
                  <a:solidFill>
                    <a:schemeClr val="tx1"/>
                  </a:solidFill>
                  <a:latin typeface="+mj-lt"/>
                  <a:cs typeface="Times New Roman" panose="02020603050405020304" pitchFamily="18" charset="0"/>
                </a:rPr>
                <a:t>ha</a:t>
              </a:r>
            </a:p>
            <a:p>
              <a:pPr algn="ctr" defTabSz="685800">
                <a:spcBef>
                  <a:spcPts val="600"/>
                </a:spcBef>
                <a:spcAft>
                  <a:spcPts val="600"/>
                </a:spcAft>
                <a:defRPr/>
              </a:pPr>
              <a:r>
                <a:rPr lang="lv-LV" sz="1800" b="1">
                  <a:solidFill>
                    <a:schemeClr val="tx1"/>
                  </a:solidFill>
                  <a:latin typeface="+mj-lt"/>
                  <a:cs typeface="Times New Roman" panose="02020603050405020304" pitchFamily="18" charset="0"/>
                </a:rPr>
                <a:t>180 l/</a:t>
              </a:r>
              <a:r>
                <a:rPr lang="lv-LV" sz="1800" b="1" baseline="0">
                  <a:solidFill>
                    <a:schemeClr val="tx1"/>
                  </a:solidFill>
                  <a:latin typeface="+mj-lt"/>
                  <a:cs typeface="Times New Roman" panose="02020603050405020304" pitchFamily="18" charset="0"/>
                </a:rPr>
                <a:t>ha</a:t>
              </a:r>
              <a:endParaRPr lang="lv-LV" sz="1800" b="1">
                <a:solidFill>
                  <a:schemeClr val="tx1"/>
                </a:solidFill>
                <a:latin typeface="+mj-lt"/>
                <a:cs typeface="Times New Roman" panose="02020603050405020304" pitchFamily="18" charset="0"/>
              </a:endParaRPr>
            </a:p>
          </p:txBody>
        </p:sp>
      </p:grpSp>
    </p:spTree>
    <p:extLst>
      <p:ext uri="{BB962C8B-B14F-4D97-AF65-F5344CB8AC3E}">
        <p14:creationId xmlns:p14="http://schemas.microsoft.com/office/powerpoint/2010/main" val="1539981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5D9FEB8-0177-419B-A718-D27D3C738C8B}"/>
              </a:ext>
            </a:extLst>
          </p:cNvPr>
          <p:cNvSpPr txBox="1">
            <a:spLocks/>
          </p:cNvSpPr>
          <p:nvPr/>
        </p:nvSpPr>
        <p:spPr bwMode="auto">
          <a:xfrm>
            <a:off x="4516822" y="1765739"/>
            <a:ext cx="7529148" cy="4627178"/>
          </a:xfrm>
          <a:prstGeom prst="rect">
            <a:avLst/>
          </a:prstGeom>
          <a:solidFill>
            <a:srgbClr val="E9E0DB"/>
          </a:solidFill>
          <a:ln>
            <a:noFill/>
          </a:ln>
        </p:spPr>
        <p:txBody>
          <a:bodyPr vert="horz" wrap="square" lIns="93957" tIns="46979" rIns="93957" bIns="46979" numCol="1" anchor="ctr" anchorCtr="0" compatLnSpc="1">
            <a:prstTxWarp prst="textNoShape">
              <a:avLst/>
            </a:prstTxWarp>
            <a:noAutofit/>
          </a:bodyPr>
          <a:lstStyle>
            <a:lvl1pPr algn="l" defTabSz="938213" rtl="0" eaLnBrk="0" fontAlgn="base" hangingPunct="0">
              <a:spcBef>
                <a:spcPct val="0"/>
              </a:spcBef>
              <a:spcAft>
                <a:spcPct val="0"/>
              </a:spcAft>
              <a:defRPr sz="2800" b="1" kern="1200">
                <a:solidFill>
                  <a:schemeClr val="tx1"/>
                </a:solidFill>
                <a:latin typeface="+mj-lt"/>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just">
              <a:spcBef>
                <a:spcPts val="2400"/>
              </a:spcBef>
            </a:pPr>
            <a:r>
              <a:rPr lang="lv-LV" sz="2400" b="0">
                <a:ea typeface="Verdana"/>
                <a:cs typeface="Segoe UI"/>
              </a:rPr>
              <a:t>Piesakoties uz KLP SP intervencēm un īstenojot tās, </a:t>
            </a:r>
            <a:r>
              <a:rPr lang="lv-LV" sz="2400">
                <a:ea typeface="Verdana"/>
                <a:cs typeface="Segoe UI"/>
              </a:rPr>
              <a:t>nav tikai atbalsta maksājumu/projektu prasību izpilde</a:t>
            </a:r>
            <a:r>
              <a:rPr lang="lv-LV" sz="2400" b="0">
                <a:ea typeface="Verdana"/>
                <a:cs typeface="Segoe UI"/>
              </a:rPr>
              <a:t> - tas ir ieguldījums saimniecības un mūsu kopējā nākotnē. </a:t>
            </a:r>
          </a:p>
          <a:p>
            <a:pPr algn="just">
              <a:spcBef>
                <a:spcPts val="2400"/>
              </a:spcBef>
            </a:pPr>
            <a:r>
              <a:rPr lang="lv-LV" sz="2400">
                <a:ea typeface="Verdana"/>
                <a:cs typeface="Segoe UI"/>
              </a:rPr>
              <a:t>KLP SP piedāvātais palīdz</a:t>
            </a:r>
            <a:r>
              <a:rPr lang="lv-LV" sz="2400" b="0">
                <a:ea typeface="Verdana"/>
                <a:cs typeface="Segoe UI"/>
              </a:rPr>
              <a:t> mums attīstīties ilgtermiņā, aizsargāt zemi nākamajām paaudzēm un pat paver jaunas tirgus iespējas.</a:t>
            </a:r>
          </a:p>
          <a:p>
            <a:pPr algn="just">
              <a:spcBef>
                <a:spcPts val="2400"/>
              </a:spcBef>
            </a:pPr>
            <a:r>
              <a:rPr lang="lv-LV" sz="2400">
                <a:ea typeface="Verdana"/>
                <a:cs typeface="Segoe UI"/>
              </a:rPr>
              <a:t>Ilgtspējīga lauksaimniecība</a:t>
            </a:r>
            <a:r>
              <a:rPr lang="lv-LV" sz="2400" b="0">
                <a:ea typeface="Verdana"/>
                <a:cs typeface="Segoe UI"/>
              </a:rPr>
              <a:t> ir ne tikai labvēlīga videi, - tas ir noderīgi saimniecības panākumiem un kopienai, kurā dzīvojat un darbojaties.</a:t>
            </a:r>
          </a:p>
        </p:txBody>
      </p:sp>
      <p:pic>
        <p:nvPicPr>
          <p:cNvPr id="3" name="Picture 2">
            <a:extLst>
              <a:ext uri="{FF2B5EF4-FFF2-40B4-BE49-F238E27FC236}">
                <a16:creationId xmlns:a16="http://schemas.microsoft.com/office/drawing/2014/main" id="{C5A0878B-21B1-74A6-DB21-27B2F12B5086}"/>
              </a:ext>
            </a:extLst>
          </p:cNvPr>
          <p:cNvPicPr>
            <a:picLocks noChangeAspect="1"/>
          </p:cNvPicPr>
          <p:nvPr/>
        </p:nvPicPr>
        <p:blipFill>
          <a:blip r:embed="rId2"/>
          <a:stretch>
            <a:fillRect/>
          </a:stretch>
        </p:blipFill>
        <p:spPr>
          <a:xfrm>
            <a:off x="146030" y="1976882"/>
            <a:ext cx="4253471" cy="4275834"/>
          </a:xfrm>
          <a:prstGeom prst="rect">
            <a:avLst/>
          </a:prstGeom>
        </p:spPr>
      </p:pic>
      <p:sp>
        <p:nvSpPr>
          <p:cNvPr id="2" name="Title 1">
            <a:extLst>
              <a:ext uri="{FF2B5EF4-FFF2-40B4-BE49-F238E27FC236}">
                <a16:creationId xmlns:a16="http://schemas.microsoft.com/office/drawing/2014/main" id="{2321EE91-6545-9907-A526-9B0B6832A793}"/>
              </a:ext>
            </a:extLst>
          </p:cNvPr>
          <p:cNvSpPr>
            <a:spLocks noGrp="1"/>
          </p:cNvSpPr>
          <p:nvPr>
            <p:ph type="title"/>
          </p:nvPr>
        </p:nvSpPr>
        <p:spPr>
          <a:xfrm>
            <a:off x="2994469" y="351787"/>
            <a:ext cx="8300748" cy="924752"/>
          </a:xfrm>
        </p:spPr>
        <p:txBody>
          <a:bodyPr>
            <a:noAutofit/>
          </a:bodyPr>
          <a:lstStyle/>
          <a:p>
            <a:pPr algn="ctr"/>
            <a:r>
              <a:rPr lang="lv-LV" sz="3000" b="1" dirty="0">
                <a:solidFill>
                  <a:srgbClr val="3E1E1F"/>
                </a:solidFill>
                <a:latin typeface="+mj-lt"/>
                <a:ea typeface="Verdana" panose="020B0604030504040204" pitchFamily="34" charset="0"/>
                <a:cs typeface="Times New Roman" panose="02020603050405020304" pitchFamily="18" charset="0"/>
              </a:rPr>
              <a:t>Vai mēs izprotams maksājumu būtību un kamdēļ mums tos vajag?</a:t>
            </a:r>
          </a:p>
        </p:txBody>
      </p:sp>
    </p:spTree>
    <p:extLst>
      <p:ext uri="{BB962C8B-B14F-4D97-AF65-F5344CB8AC3E}">
        <p14:creationId xmlns:p14="http://schemas.microsoft.com/office/powerpoint/2010/main" val="4091354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1">
            <a:extLst>
              <a:ext uri="{FF2B5EF4-FFF2-40B4-BE49-F238E27FC236}">
                <a16:creationId xmlns:a16="http://schemas.microsoft.com/office/drawing/2014/main" id="{5E458E2E-E988-DE37-C6AF-A3A99EA1BAFB}"/>
              </a:ext>
            </a:extLst>
          </p:cNvPr>
          <p:cNvSpPr>
            <a:spLocks noGrp="1"/>
          </p:cNvSpPr>
          <p:nvPr>
            <p:ph type="title"/>
          </p:nvPr>
        </p:nvSpPr>
        <p:spPr>
          <a:xfrm>
            <a:off x="793566" y="2414603"/>
            <a:ext cx="6400800" cy="2028793"/>
          </a:xfrm>
        </p:spPr>
        <p:txBody>
          <a:bodyPr>
            <a:noAutofit/>
          </a:bodyPr>
          <a:lstStyle/>
          <a:p>
            <a:pPr algn="ctr"/>
            <a:r>
              <a:rPr lang="lv-LV" sz="4000" dirty="0">
                <a:solidFill>
                  <a:srgbClr val="3E1E1F"/>
                </a:solidFill>
                <a:latin typeface="+mj-lt"/>
                <a:ea typeface="Verdana"/>
                <a:cs typeface="Times New Roman" panose="02020603050405020304" pitchFamily="18" charset="0"/>
              </a:rPr>
              <a:t>Atbalsts un ieviestās izmaiņas tiešajos maksājumos 2025.gadā</a:t>
            </a:r>
            <a:br>
              <a:rPr lang="lv-LV" sz="4000" b="1" dirty="0">
                <a:latin typeface="+mj-lt"/>
                <a:ea typeface="Verdana" panose="020B0604030504040204" pitchFamily="34" charset="0"/>
                <a:cs typeface="Segoe UI Light" panose="020B0502040204020203" pitchFamily="34" charset="0"/>
              </a:rPr>
            </a:br>
            <a:endParaRPr lang="lv-LV" sz="4000" dirty="0">
              <a:solidFill>
                <a:srgbClr val="3E1E1F"/>
              </a:solidFill>
              <a:latin typeface="+mj-lt"/>
              <a:ea typeface="Verdana"/>
              <a:cs typeface="Times New Roman" panose="02020603050405020304" pitchFamily="18" charset="0"/>
            </a:endParaRPr>
          </a:p>
        </p:txBody>
      </p:sp>
      <p:pic>
        <p:nvPicPr>
          <p:cNvPr id="7" name="Picture 6" descr="A group of vegetables in boxes&#10;&#10;Description automatically generated">
            <a:extLst>
              <a:ext uri="{FF2B5EF4-FFF2-40B4-BE49-F238E27FC236}">
                <a16:creationId xmlns:a16="http://schemas.microsoft.com/office/drawing/2014/main" id="{E3BAD430-3DC9-0FAC-E687-89A535DC84D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57999" y="1856388"/>
            <a:ext cx="4715533" cy="3145224"/>
          </a:xfrm>
          <a:prstGeom prst="ellipse">
            <a:avLst/>
          </a:prstGeom>
          <a:ln>
            <a:noFill/>
          </a:ln>
          <a:effectLst>
            <a:softEdge rad="112500"/>
          </a:effectLst>
        </p:spPr>
      </p:pic>
    </p:spTree>
    <p:extLst>
      <p:ext uri="{BB962C8B-B14F-4D97-AF65-F5344CB8AC3E}">
        <p14:creationId xmlns:p14="http://schemas.microsoft.com/office/powerpoint/2010/main" val="2702538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2860739" y="300454"/>
            <a:ext cx="8383665" cy="1104168"/>
          </a:xfrm>
        </p:spPr>
        <p:txBody>
          <a:bodyPr>
            <a:noAutofit/>
          </a:bodyPr>
          <a:lstStyle/>
          <a:p>
            <a:pPr algn="ctr"/>
            <a:r>
              <a:rPr lang="lv-LV" sz="3000" dirty="0">
                <a:solidFill>
                  <a:srgbClr val="3E1E1F"/>
                </a:solidFill>
                <a:latin typeface="+mj-lt"/>
                <a:cs typeface="Times New Roman" panose="02020603050405020304" pitchFamily="18" charset="0"/>
              </a:rPr>
              <a:t>SA augļiem un ogām, dārzeņiem: faktiskās un plānotās likmes 2015-2027, EUR/ha</a:t>
            </a:r>
          </a:p>
        </p:txBody>
      </p:sp>
      <p:sp>
        <p:nvSpPr>
          <p:cNvPr id="3" name="Taisnstūris 1">
            <a:extLst>
              <a:ext uri="{FF2B5EF4-FFF2-40B4-BE49-F238E27FC236}">
                <a16:creationId xmlns:a16="http://schemas.microsoft.com/office/drawing/2014/main" id="{E4E29FC7-28E4-8D96-321E-90AD3AA87878}"/>
              </a:ext>
            </a:extLst>
          </p:cNvPr>
          <p:cNvSpPr/>
          <p:nvPr/>
        </p:nvSpPr>
        <p:spPr>
          <a:xfrm>
            <a:off x="1912950" y="6405492"/>
            <a:ext cx="752129" cy="261610"/>
          </a:xfrm>
          <a:prstGeom prst="rect">
            <a:avLst/>
          </a:prstGeom>
        </p:spPr>
        <p:txBody>
          <a:bodyPr wrap="none">
            <a:spAutoFit/>
          </a:bodyPr>
          <a:lstStyle/>
          <a:p>
            <a:r>
              <a:rPr lang="lv-LV" sz="1100" i="1" dirty="0">
                <a:solidFill>
                  <a:schemeClr val="tx1">
                    <a:lumMod val="85000"/>
                    <a:lumOff val="15000"/>
                  </a:schemeClr>
                </a:solidFill>
                <a:latin typeface="+mj-lt"/>
                <a:cs typeface="Segoe UI" panose="020B0502040204020203" pitchFamily="34" charset="0"/>
              </a:rPr>
              <a:t>Avots: ZM</a:t>
            </a:r>
          </a:p>
        </p:txBody>
      </p:sp>
      <p:sp>
        <p:nvSpPr>
          <p:cNvPr id="6" name="Rounded Rectangle 12">
            <a:extLst>
              <a:ext uri="{FF2B5EF4-FFF2-40B4-BE49-F238E27FC236}">
                <a16:creationId xmlns:a16="http://schemas.microsoft.com/office/drawing/2014/main" id="{2747940C-74FF-28D4-0E7D-BFA5A7CEA71C}"/>
              </a:ext>
            </a:extLst>
          </p:cNvPr>
          <p:cNvSpPr/>
          <p:nvPr/>
        </p:nvSpPr>
        <p:spPr>
          <a:xfrm>
            <a:off x="4484384" y="3957094"/>
            <a:ext cx="3060339" cy="310836"/>
          </a:xfrm>
          <a:custGeom>
            <a:avLst/>
            <a:gdLst>
              <a:gd name="connsiteX0" fmla="*/ 0 w 3060339"/>
              <a:gd name="connsiteY0" fmla="*/ 51807 h 310836"/>
              <a:gd name="connsiteX1" fmla="*/ 51807 w 3060339"/>
              <a:gd name="connsiteY1" fmla="*/ 0 h 310836"/>
              <a:gd name="connsiteX2" fmla="*/ 672719 w 3060339"/>
              <a:gd name="connsiteY2" fmla="*/ 0 h 310836"/>
              <a:gd name="connsiteX3" fmla="*/ 1234497 w 3060339"/>
              <a:gd name="connsiteY3" fmla="*/ 0 h 310836"/>
              <a:gd name="connsiteX4" fmla="*/ 1825842 w 3060339"/>
              <a:gd name="connsiteY4" fmla="*/ 0 h 310836"/>
              <a:gd name="connsiteX5" fmla="*/ 2417187 w 3060339"/>
              <a:gd name="connsiteY5" fmla="*/ 0 h 310836"/>
              <a:gd name="connsiteX6" fmla="*/ 3008532 w 3060339"/>
              <a:gd name="connsiteY6" fmla="*/ 0 h 310836"/>
              <a:gd name="connsiteX7" fmla="*/ 3060339 w 3060339"/>
              <a:gd name="connsiteY7" fmla="*/ 51807 h 310836"/>
              <a:gd name="connsiteX8" fmla="*/ 3060339 w 3060339"/>
              <a:gd name="connsiteY8" fmla="*/ 259029 h 310836"/>
              <a:gd name="connsiteX9" fmla="*/ 3008532 w 3060339"/>
              <a:gd name="connsiteY9" fmla="*/ 310836 h 310836"/>
              <a:gd name="connsiteX10" fmla="*/ 2505889 w 3060339"/>
              <a:gd name="connsiteY10" fmla="*/ 310836 h 310836"/>
              <a:gd name="connsiteX11" fmla="*/ 1884977 w 3060339"/>
              <a:gd name="connsiteY11" fmla="*/ 310836 h 310836"/>
              <a:gd name="connsiteX12" fmla="*/ 1323199 w 3060339"/>
              <a:gd name="connsiteY12" fmla="*/ 310836 h 310836"/>
              <a:gd name="connsiteX13" fmla="*/ 820555 w 3060339"/>
              <a:gd name="connsiteY13" fmla="*/ 310836 h 310836"/>
              <a:gd name="connsiteX14" fmla="*/ 51807 w 3060339"/>
              <a:gd name="connsiteY14" fmla="*/ 310836 h 310836"/>
              <a:gd name="connsiteX15" fmla="*/ 0 w 3060339"/>
              <a:gd name="connsiteY15" fmla="*/ 259029 h 310836"/>
              <a:gd name="connsiteX16" fmla="*/ 0 w 3060339"/>
              <a:gd name="connsiteY16" fmla="*/ 51807 h 31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60339" h="310836" extrusionOk="0">
                <a:moveTo>
                  <a:pt x="0" y="51807"/>
                </a:moveTo>
                <a:cubicBezTo>
                  <a:pt x="2338" y="18548"/>
                  <a:pt x="26661" y="1413"/>
                  <a:pt x="51807" y="0"/>
                </a:cubicBezTo>
                <a:cubicBezTo>
                  <a:pt x="254280" y="-1064"/>
                  <a:pt x="370862" y="27595"/>
                  <a:pt x="672719" y="0"/>
                </a:cubicBezTo>
                <a:cubicBezTo>
                  <a:pt x="974576" y="-27595"/>
                  <a:pt x="1099344" y="-13325"/>
                  <a:pt x="1234497" y="0"/>
                </a:cubicBezTo>
                <a:cubicBezTo>
                  <a:pt x="1369650" y="13325"/>
                  <a:pt x="1678699" y="-9309"/>
                  <a:pt x="1825842" y="0"/>
                </a:cubicBezTo>
                <a:cubicBezTo>
                  <a:pt x="1972986" y="9309"/>
                  <a:pt x="2123066" y="8194"/>
                  <a:pt x="2417187" y="0"/>
                </a:cubicBezTo>
                <a:cubicBezTo>
                  <a:pt x="2711309" y="-8194"/>
                  <a:pt x="2845852" y="-21389"/>
                  <a:pt x="3008532" y="0"/>
                </a:cubicBezTo>
                <a:cubicBezTo>
                  <a:pt x="3037923" y="14"/>
                  <a:pt x="3061883" y="25138"/>
                  <a:pt x="3060339" y="51807"/>
                </a:cubicBezTo>
                <a:cubicBezTo>
                  <a:pt x="3052792" y="94155"/>
                  <a:pt x="3057397" y="210328"/>
                  <a:pt x="3060339" y="259029"/>
                </a:cubicBezTo>
                <a:cubicBezTo>
                  <a:pt x="3064737" y="291501"/>
                  <a:pt x="3041636" y="309319"/>
                  <a:pt x="3008532" y="310836"/>
                </a:cubicBezTo>
                <a:cubicBezTo>
                  <a:pt x="2903179" y="301149"/>
                  <a:pt x="2725871" y="316002"/>
                  <a:pt x="2505889" y="310836"/>
                </a:cubicBezTo>
                <a:cubicBezTo>
                  <a:pt x="2285907" y="305670"/>
                  <a:pt x="2126032" y="339521"/>
                  <a:pt x="1884977" y="310836"/>
                </a:cubicBezTo>
                <a:cubicBezTo>
                  <a:pt x="1643922" y="282151"/>
                  <a:pt x="1537832" y="322276"/>
                  <a:pt x="1323199" y="310836"/>
                </a:cubicBezTo>
                <a:cubicBezTo>
                  <a:pt x="1108566" y="299396"/>
                  <a:pt x="1070428" y="313195"/>
                  <a:pt x="820555" y="310836"/>
                </a:cubicBezTo>
                <a:cubicBezTo>
                  <a:pt x="570682" y="308477"/>
                  <a:pt x="333104" y="326029"/>
                  <a:pt x="51807" y="310836"/>
                </a:cubicBezTo>
                <a:cubicBezTo>
                  <a:pt x="22349" y="308952"/>
                  <a:pt x="298" y="290783"/>
                  <a:pt x="0" y="259029"/>
                </a:cubicBezTo>
                <a:cubicBezTo>
                  <a:pt x="3829" y="163370"/>
                  <a:pt x="6154" y="123444"/>
                  <a:pt x="0" y="51807"/>
                </a:cubicBezTo>
                <a:close/>
              </a:path>
            </a:pathLst>
          </a:custGeom>
          <a:noFill/>
          <a:ln w="12700">
            <a:noFill/>
            <a:extLst>
              <a:ext uri="{C807C97D-BFC1-408E-A445-0C87EB9F89A2}">
                <ask:lineSketchStyleProps xmlns:ask="http://schemas.microsoft.com/office/drawing/2018/sketchyshapes" sd="3011606718">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lv-LV" sz="1600" b="1">
                <a:solidFill>
                  <a:srgbClr val="760000"/>
                </a:solidFill>
                <a:latin typeface="Times New Roman" panose="02020603050405020304" pitchFamily="18" charset="0"/>
                <a:cs typeface="Times New Roman" panose="02020603050405020304" pitchFamily="18" charset="0"/>
              </a:rPr>
              <a:t>Augļi un ogas</a:t>
            </a:r>
          </a:p>
        </p:txBody>
      </p:sp>
      <p:sp>
        <p:nvSpPr>
          <p:cNvPr id="7" name="Rounded Rectangle 12">
            <a:extLst>
              <a:ext uri="{FF2B5EF4-FFF2-40B4-BE49-F238E27FC236}">
                <a16:creationId xmlns:a16="http://schemas.microsoft.com/office/drawing/2014/main" id="{646BF5BE-1C6B-8F09-7DE8-5EC456F7CF87}"/>
              </a:ext>
            </a:extLst>
          </p:cNvPr>
          <p:cNvSpPr/>
          <p:nvPr/>
        </p:nvSpPr>
        <p:spPr>
          <a:xfrm>
            <a:off x="2315544" y="1606899"/>
            <a:ext cx="7398020" cy="246221"/>
          </a:xfrm>
          <a:custGeom>
            <a:avLst/>
            <a:gdLst>
              <a:gd name="connsiteX0" fmla="*/ 0 w 7398020"/>
              <a:gd name="connsiteY0" fmla="*/ 41038 h 246221"/>
              <a:gd name="connsiteX1" fmla="*/ 41038 w 7398020"/>
              <a:gd name="connsiteY1" fmla="*/ 0 h 246221"/>
              <a:gd name="connsiteX2" fmla="*/ 779283 w 7398020"/>
              <a:gd name="connsiteY2" fmla="*/ 0 h 246221"/>
              <a:gd name="connsiteX3" fmla="*/ 1371210 w 7398020"/>
              <a:gd name="connsiteY3" fmla="*/ 0 h 246221"/>
              <a:gd name="connsiteX4" fmla="*/ 2036295 w 7398020"/>
              <a:gd name="connsiteY4" fmla="*/ 0 h 246221"/>
              <a:gd name="connsiteX5" fmla="*/ 2701381 w 7398020"/>
              <a:gd name="connsiteY5" fmla="*/ 0 h 246221"/>
              <a:gd name="connsiteX6" fmla="*/ 3293308 w 7398020"/>
              <a:gd name="connsiteY6" fmla="*/ 0 h 246221"/>
              <a:gd name="connsiteX7" fmla="*/ 3885234 w 7398020"/>
              <a:gd name="connsiteY7" fmla="*/ 0 h 246221"/>
              <a:gd name="connsiteX8" fmla="*/ 4550320 w 7398020"/>
              <a:gd name="connsiteY8" fmla="*/ 0 h 246221"/>
              <a:gd name="connsiteX9" fmla="*/ 5142246 w 7398020"/>
              <a:gd name="connsiteY9" fmla="*/ 0 h 246221"/>
              <a:gd name="connsiteX10" fmla="*/ 5807332 w 7398020"/>
              <a:gd name="connsiteY10" fmla="*/ 0 h 246221"/>
              <a:gd name="connsiteX11" fmla="*/ 6252940 w 7398020"/>
              <a:gd name="connsiteY11" fmla="*/ 0 h 246221"/>
              <a:gd name="connsiteX12" fmla="*/ 7356982 w 7398020"/>
              <a:gd name="connsiteY12" fmla="*/ 0 h 246221"/>
              <a:gd name="connsiteX13" fmla="*/ 7398020 w 7398020"/>
              <a:gd name="connsiteY13" fmla="*/ 41038 h 246221"/>
              <a:gd name="connsiteX14" fmla="*/ 7398020 w 7398020"/>
              <a:gd name="connsiteY14" fmla="*/ 205183 h 246221"/>
              <a:gd name="connsiteX15" fmla="*/ 7356982 w 7398020"/>
              <a:gd name="connsiteY15" fmla="*/ 246221 h 246221"/>
              <a:gd name="connsiteX16" fmla="*/ 6911375 w 7398020"/>
              <a:gd name="connsiteY16" fmla="*/ 246221 h 246221"/>
              <a:gd name="connsiteX17" fmla="*/ 6246289 w 7398020"/>
              <a:gd name="connsiteY17" fmla="*/ 246221 h 246221"/>
              <a:gd name="connsiteX18" fmla="*/ 5800681 w 7398020"/>
              <a:gd name="connsiteY18" fmla="*/ 246221 h 246221"/>
              <a:gd name="connsiteX19" fmla="*/ 5355074 w 7398020"/>
              <a:gd name="connsiteY19" fmla="*/ 246221 h 246221"/>
              <a:gd name="connsiteX20" fmla="*/ 4616828 w 7398020"/>
              <a:gd name="connsiteY20" fmla="*/ 246221 h 246221"/>
              <a:gd name="connsiteX21" fmla="*/ 3878583 w 7398020"/>
              <a:gd name="connsiteY21" fmla="*/ 246221 h 246221"/>
              <a:gd name="connsiteX22" fmla="*/ 3432976 w 7398020"/>
              <a:gd name="connsiteY22" fmla="*/ 246221 h 246221"/>
              <a:gd name="connsiteX23" fmla="*/ 2914209 w 7398020"/>
              <a:gd name="connsiteY23" fmla="*/ 246221 h 246221"/>
              <a:gd name="connsiteX24" fmla="*/ 2395442 w 7398020"/>
              <a:gd name="connsiteY24" fmla="*/ 246221 h 246221"/>
              <a:gd name="connsiteX25" fmla="*/ 1803515 w 7398020"/>
              <a:gd name="connsiteY25" fmla="*/ 246221 h 246221"/>
              <a:gd name="connsiteX26" fmla="*/ 1138430 w 7398020"/>
              <a:gd name="connsiteY26" fmla="*/ 246221 h 246221"/>
              <a:gd name="connsiteX27" fmla="*/ 41038 w 7398020"/>
              <a:gd name="connsiteY27" fmla="*/ 246221 h 246221"/>
              <a:gd name="connsiteX28" fmla="*/ 0 w 7398020"/>
              <a:gd name="connsiteY28" fmla="*/ 205183 h 246221"/>
              <a:gd name="connsiteX29" fmla="*/ 0 w 7398020"/>
              <a:gd name="connsiteY29" fmla="*/ 41038 h 24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398020" h="246221" extrusionOk="0">
                <a:moveTo>
                  <a:pt x="0" y="41038"/>
                </a:moveTo>
                <a:cubicBezTo>
                  <a:pt x="2012" y="14376"/>
                  <a:pt x="22305" y="1602"/>
                  <a:pt x="41038" y="0"/>
                </a:cubicBezTo>
                <a:cubicBezTo>
                  <a:pt x="409474" y="35651"/>
                  <a:pt x="518120" y="6062"/>
                  <a:pt x="779283" y="0"/>
                </a:cubicBezTo>
                <a:cubicBezTo>
                  <a:pt x="1040446" y="-6062"/>
                  <a:pt x="1194032" y="-9701"/>
                  <a:pt x="1371210" y="0"/>
                </a:cubicBezTo>
                <a:cubicBezTo>
                  <a:pt x="1548388" y="9701"/>
                  <a:pt x="1783328" y="-7705"/>
                  <a:pt x="2036295" y="0"/>
                </a:cubicBezTo>
                <a:cubicBezTo>
                  <a:pt x="2289262" y="7705"/>
                  <a:pt x="2465472" y="3381"/>
                  <a:pt x="2701381" y="0"/>
                </a:cubicBezTo>
                <a:cubicBezTo>
                  <a:pt x="2937290" y="-3381"/>
                  <a:pt x="3032212" y="-14667"/>
                  <a:pt x="3293308" y="0"/>
                </a:cubicBezTo>
                <a:cubicBezTo>
                  <a:pt x="3554404" y="14667"/>
                  <a:pt x="3683875" y="20305"/>
                  <a:pt x="3885234" y="0"/>
                </a:cubicBezTo>
                <a:cubicBezTo>
                  <a:pt x="4086593" y="-20305"/>
                  <a:pt x="4281838" y="28395"/>
                  <a:pt x="4550320" y="0"/>
                </a:cubicBezTo>
                <a:cubicBezTo>
                  <a:pt x="4818802" y="-28395"/>
                  <a:pt x="4857863" y="7828"/>
                  <a:pt x="5142246" y="0"/>
                </a:cubicBezTo>
                <a:cubicBezTo>
                  <a:pt x="5426629" y="-7828"/>
                  <a:pt x="5670921" y="16228"/>
                  <a:pt x="5807332" y="0"/>
                </a:cubicBezTo>
                <a:cubicBezTo>
                  <a:pt x="5943743" y="-16228"/>
                  <a:pt x="6031599" y="4664"/>
                  <a:pt x="6252940" y="0"/>
                </a:cubicBezTo>
                <a:cubicBezTo>
                  <a:pt x="6474281" y="-4664"/>
                  <a:pt x="7083760" y="23366"/>
                  <a:pt x="7356982" y="0"/>
                </a:cubicBezTo>
                <a:cubicBezTo>
                  <a:pt x="7378445" y="-3187"/>
                  <a:pt x="7399405" y="18596"/>
                  <a:pt x="7398020" y="41038"/>
                </a:cubicBezTo>
                <a:cubicBezTo>
                  <a:pt x="7406203" y="98214"/>
                  <a:pt x="7397280" y="155745"/>
                  <a:pt x="7398020" y="205183"/>
                </a:cubicBezTo>
                <a:cubicBezTo>
                  <a:pt x="7403251" y="227485"/>
                  <a:pt x="7376794" y="246375"/>
                  <a:pt x="7356982" y="246221"/>
                </a:cubicBezTo>
                <a:cubicBezTo>
                  <a:pt x="7174185" y="265622"/>
                  <a:pt x="7083974" y="260529"/>
                  <a:pt x="6911375" y="246221"/>
                </a:cubicBezTo>
                <a:cubicBezTo>
                  <a:pt x="6738776" y="231913"/>
                  <a:pt x="6553999" y="274584"/>
                  <a:pt x="6246289" y="246221"/>
                </a:cubicBezTo>
                <a:cubicBezTo>
                  <a:pt x="5938579" y="217858"/>
                  <a:pt x="5894076" y="265532"/>
                  <a:pt x="5800681" y="246221"/>
                </a:cubicBezTo>
                <a:cubicBezTo>
                  <a:pt x="5707286" y="226910"/>
                  <a:pt x="5445728" y="257864"/>
                  <a:pt x="5355074" y="246221"/>
                </a:cubicBezTo>
                <a:cubicBezTo>
                  <a:pt x="5264420" y="234578"/>
                  <a:pt x="4782827" y="231397"/>
                  <a:pt x="4616828" y="246221"/>
                </a:cubicBezTo>
                <a:cubicBezTo>
                  <a:pt x="4450829" y="261045"/>
                  <a:pt x="4072777" y="247940"/>
                  <a:pt x="3878583" y="246221"/>
                </a:cubicBezTo>
                <a:cubicBezTo>
                  <a:pt x="3684389" y="244502"/>
                  <a:pt x="3565044" y="232914"/>
                  <a:pt x="3432976" y="246221"/>
                </a:cubicBezTo>
                <a:cubicBezTo>
                  <a:pt x="3300908" y="259528"/>
                  <a:pt x="3107026" y="269319"/>
                  <a:pt x="2914209" y="246221"/>
                </a:cubicBezTo>
                <a:cubicBezTo>
                  <a:pt x="2721392" y="223123"/>
                  <a:pt x="2624770" y="270266"/>
                  <a:pt x="2395442" y="246221"/>
                </a:cubicBezTo>
                <a:cubicBezTo>
                  <a:pt x="2166114" y="222176"/>
                  <a:pt x="2095892" y="255673"/>
                  <a:pt x="1803515" y="246221"/>
                </a:cubicBezTo>
                <a:cubicBezTo>
                  <a:pt x="1511138" y="236769"/>
                  <a:pt x="1345884" y="220364"/>
                  <a:pt x="1138430" y="246221"/>
                </a:cubicBezTo>
                <a:cubicBezTo>
                  <a:pt x="930976" y="272078"/>
                  <a:pt x="464420" y="212433"/>
                  <a:pt x="41038" y="246221"/>
                </a:cubicBezTo>
                <a:cubicBezTo>
                  <a:pt x="23078" y="247997"/>
                  <a:pt x="5635" y="227599"/>
                  <a:pt x="0" y="205183"/>
                </a:cubicBezTo>
                <a:cubicBezTo>
                  <a:pt x="162" y="155921"/>
                  <a:pt x="-2201" y="100970"/>
                  <a:pt x="0" y="41038"/>
                </a:cubicBezTo>
                <a:close/>
              </a:path>
            </a:pathLst>
          </a:custGeom>
          <a:noFill/>
          <a:ln w="12700">
            <a:noFill/>
            <a:extLst>
              <a:ext uri="{C807C97D-BFC1-408E-A445-0C87EB9F89A2}">
                <ask:lineSketchStyleProps xmlns:ask="http://schemas.microsoft.com/office/drawing/2018/sketchyshapes" sd="3011606718">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lv-LV" sz="1600" b="1">
                <a:solidFill>
                  <a:srgbClr val="3E4D1F"/>
                </a:solidFill>
                <a:latin typeface="Times New Roman" panose="02020603050405020304" pitchFamily="18" charset="0"/>
                <a:cs typeface="Times New Roman" panose="02020603050405020304" pitchFamily="18" charset="0"/>
              </a:rPr>
              <a:t>Dārzeņi</a:t>
            </a:r>
          </a:p>
        </p:txBody>
      </p:sp>
      <p:grpSp>
        <p:nvGrpSpPr>
          <p:cNvPr id="4" name="Group 3">
            <a:extLst>
              <a:ext uri="{FF2B5EF4-FFF2-40B4-BE49-F238E27FC236}">
                <a16:creationId xmlns:a16="http://schemas.microsoft.com/office/drawing/2014/main" id="{9DF38B18-380D-C542-C5E5-DC12830E23A8}"/>
              </a:ext>
            </a:extLst>
          </p:cNvPr>
          <p:cNvGrpSpPr/>
          <p:nvPr/>
        </p:nvGrpSpPr>
        <p:grpSpPr>
          <a:xfrm>
            <a:off x="2315544" y="1259102"/>
            <a:ext cx="7782974" cy="5076926"/>
            <a:chOff x="2207568" y="1445838"/>
            <a:chExt cx="7782974" cy="5076926"/>
          </a:xfrm>
        </p:grpSpPr>
        <p:sp>
          <p:nvSpPr>
            <p:cNvPr id="11" name="Rounded Rectangle 12">
              <a:extLst>
                <a:ext uri="{FF2B5EF4-FFF2-40B4-BE49-F238E27FC236}">
                  <a16:creationId xmlns:a16="http://schemas.microsoft.com/office/drawing/2014/main" id="{4F61A34C-35EB-BCC8-8ADC-4DF27A35F580}"/>
                </a:ext>
              </a:extLst>
            </p:cNvPr>
            <p:cNvSpPr/>
            <p:nvPr/>
          </p:nvSpPr>
          <p:spPr>
            <a:xfrm>
              <a:off x="2207568" y="3986053"/>
              <a:ext cx="7776863" cy="2464101"/>
            </a:xfrm>
            <a:prstGeom prst="roundRect">
              <a:avLst/>
            </a:prstGeom>
            <a:solidFill>
              <a:srgbClr val="FEF9F4"/>
            </a:solidFill>
            <a:ln w="12700">
              <a:solidFill>
                <a:srgbClr val="E46C0A"/>
              </a:solidFill>
              <a:extLst>
                <a:ext uri="{C807C97D-BFC1-408E-A445-0C87EB9F89A2}">
                  <ask:lineSketchStyleProps xmlns:ask="http://schemas.microsoft.com/office/drawing/2018/sketchyshapes" sd="3011606718">
                    <a:custGeom>
                      <a:avLst/>
                      <a:gdLst>
                        <a:gd name="connsiteX0" fmla="*/ 0 w 7776863"/>
                        <a:gd name="connsiteY0" fmla="*/ 440574 h 2643392"/>
                        <a:gd name="connsiteX1" fmla="*/ 440574 w 7776863"/>
                        <a:gd name="connsiteY1" fmla="*/ 0 h 2643392"/>
                        <a:gd name="connsiteX2" fmla="*/ 923274 w 7776863"/>
                        <a:gd name="connsiteY2" fmla="*/ 0 h 2643392"/>
                        <a:gd name="connsiteX3" fmla="*/ 1681803 w 7776863"/>
                        <a:gd name="connsiteY3" fmla="*/ 0 h 2643392"/>
                        <a:gd name="connsiteX4" fmla="*/ 2509288 w 7776863"/>
                        <a:gd name="connsiteY4" fmla="*/ 0 h 2643392"/>
                        <a:gd name="connsiteX5" fmla="*/ 3198860 w 7776863"/>
                        <a:gd name="connsiteY5" fmla="*/ 0 h 2643392"/>
                        <a:gd name="connsiteX6" fmla="*/ 3681560 w 7776863"/>
                        <a:gd name="connsiteY6" fmla="*/ 0 h 2643392"/>
                        <a:gd name="connsiteX7" fmla="*/ 4371132 w 7776863"/>
                        <a:gd name="connsiteY7" fmla="*/ 0 h 2643392"/>
                        <a:gd name="connsiteX8" fmla="*/ 4991746 w 7776863"/>
                        <a:gd name="connsiteY8" fmla="*/ 0 h 2643392"/>
                        <a:gd name="connsiteX9" fmla="*/ 5819232 w 7776863"/>
                        <a:gd name="connsiteY9" fmla="*/ 0 h 2643392"/>
                        <a:gd name="connsiteX10" fmla="*/ 6301932 w 7776863"/>
                        <a:gd name="connsiteY10" fmla="*/ 0 h 2643392"/>
                        <a:gd name="connsiteX11" fmla="*/ 7336289 w 7776863"/>
                        <a:gd name="connsiteY11" fmla="*/ 0 h 2643392"/>
                        <a:gd name="connsiteX12" fmla="*/ 7776863 w 7776863"/>
                        <a:gd name="connsiteY12" fmla="*/ 440574 h 2643392"/>
                        <a:gd name="connsiteX13" fmla="*/ 7776863 w 7776863"/>
                        <a:gd name="connsiteY13" fmla="*/ 975121 h 2643392"/>
                        <a:gd name="connsiteX14" fmla="*/ 7776863 w 7776863"/>
                        <a:gd name="connsiteY14" fmla="*/ 1527291 h 2643392"/>
                        <a:gd name="connsiteX15" fmla="*/ 7776863 w 7776863"/>
                        <a:gd name="connsiteY15" fmla="*/ 2202818 h 2643392"/>
                        <a:gd name="connsiteX16" fmla="*/ 7336289 w 7776863"/>
                        <a:gd name="connsiteY16" fmla="*/ 2643392 h 2643392"/>
                        <a:gd name="connsiteX17" fmla="*/ 6715675 w 7776863"/>
                        <a:gd name="connsiteY17" fmla="*/ 2643392 h 2643392"/>
                        <a:gd name="connsiteX18" fmla="*/ 6026103 w 7776863"/>
                        <a:gd name="connsiteY18" fmla="*/ 2643392 h 2643392"/>
                        <a:gd name="connsiteX19" fmla="*/ 5198617 w 7776863"/>
                        <a:gd name="connsiteY19" fmla="*/ 2643392 h 2643392"/>
                        <a:gd name="connsiteX20" fmla="*/ 4578003 w 7776863"/>
                        <a:gd name="connsiteY20" fmla="*/ 2643392 h 2643392"/>
                        <a:gd name="connsiteX21" fmla="*/ 4095303 w 7776863"/>
                        <a:gd name="connsiteY21" fmla="*/ 2643392 h 2643392"/>
                        <a:gd name="connsiteX22" fmla="*/ 3612603 w 7776863"/>
                        <a:gd name="connsiteY22" fmla="*/ 2643392 h 2643392"/>
                        <a:gd name="connsiteX23" fmla="*/ 2854074 w 7776863"/>
                        <a:gd name="connsiteY23" fmla="*/ 2643392 h 2643392"/>
                        <a:gd name="connsiteX24" fmla="*/ 2302417 w 7776863"/>
                        <a:gd name="connsiteY24" fmla="*/ 2643392 h 2643392"/>
                        <a:gd name="connsiteX25" fmla="*/ 1474931 w 7776863"/>
                        <a:gd name="connsiteY25" fmla="*/ 2643392 h 2643392"/>
                        <a:gd name="connsiteX26" fmla="*/ 440574 w 7776863"/>
                        <a:gd name="connsiteY26" fmla="*/ 2643392 h 2643392"/>
                        <a:gd name="connsiteX27" fmla="*/ 0 w 7776863"/>
                        <a:gd name="connsiteY27" fmla="*/ 2202818 h 2643392"/>
                        <a:gd name="connsiteX28" fmla="*/ 0 w 7776863"/>
                        <a:gd name="connsiteY28" fmla="*/ 1615403 h 2643392"/>
                        <a:gd name="connsiteX29" fmla="*/ 0 w 7776863"/>
                        <a:gd name="connsiteY29" fmla="*/ 1010366 h 2643392"/>
                        <a:gd name="connsiteX30" fmla="*/ 0 w 7776863"/>
                        <a:gd name="connsiteY30" fmla="*/ 440574 h 264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776863" h="2643392" fill="none" extrusionOk="0">
                          <a:moveTo>
                            <a:pt x="0" y="440574"/>
                          </a:moveTo>
                          <a:cubicBezTo>
                            <a:pt x="-8912" y="204078"/>
                            <a:pt x="241114" y="-13672"/>
                            <a:pt x="440574" y="0"/>
                          </a:cubicBezTo>
                          <a:cubicBezTo>
                            <a:pt x="668243" y="-2821"/>
                            <a:pt x="715959" y="-1596"/>
                            <a:pt x="923274" y="0"/>
                          </a:cubicBezTo>
                          <a:cubicBezTo>
                            <a:pt x="1130589" y="1596"/>
                            <a:pt x="1477321" y="22140"/>
                            <a:pt x="1681803" y="0"/>
                          </a:cubicBezTo>
                          <a:cubicBezTo>
                            <a:pt x="1886285" y="-22140"/>
                            <a:pt x="2174120" y="24697"/>
                            <a:pt x="2509288" y="0"/>
                          </a:cubicBezTo>
                          <a:cubicBezTo>
                            <a:pt x="2844457" y="-24697"/>
                            <a:pt x="2991863" y="-30526"/>
                            <a:pt x="3198860" y="0"/>
                          </a:cubicBezTo>
                          <a:cubicBezTo>
                            <a:pt x="3405857" y="30526"/>
                            <a:pt x="3515298" y="14699"/>
                            <a:pt x="3681560" y="0"/>
                          </a:cubicBezTo>
                          <a:cubicBezTo>
                            <a:pt x="3847822" y="-14699"/>
                            <a:pt x="4090459" y="29091"/>
                            <a:pt x="4371132" y="0"/>
                          </a:cubicBezTo>
                          <a:cubicBezTo>
                            <a:pt x="4651805" y="-29091"/>
                            <a:pt x="4714303" y="20426"/>
                            <a:pt x="4991746" y="0"/>
                          </a:cubicBezTo>
                          <a:cubicBezTo>
                            <a:pt x="5269189" y="-20426"/>
                            <a:pt x="5476206" y="5378"/>
                            <a:pt x="5819232" y="0"/>
                          </a:cubicBezTo>
                          <a:cubicBezTo>
                            <a:pt x="6162258" y="-5378"/>
                            <a:pt x="6095033" y="-4413"/>
                            <a:pt x="6301932" y="0"/>
                          </a:cubicBezTo>
                          <a:cubicBezTo>
                            <a:pt x="6508831" y="4413"/>
                            <a:pt x="6882343" y="-31452"/>
                            <a:pt x="7336289" y="0"/>
                          </a:cubicBezTo>
                          <a:cubicBezTo>
                            <a:pt x="7562011" y="16847"/>
                            <a:pt x="7782824" y="185246"/>
                            <a:pt x="7776863" y="440574"/>
                          </a:cubicBezTo>
                          <a:cubicBezTo>
                            <a:pt x="7785636" y="634144"/>
                            <a:pt x="7766528" y="814592"/>
                            <a:pt x="7776863" y="975121"/>
                          </a:cubicBezTo>
                          <a:cubicBezTo>
                            <a:pt x="7787198" y="1135650"/>
                            <a:pt x="7799669" y="1298784"/>
                            <a:pt x="7776863" y="1527291"/>
                          </a:cubicBezTo>
                          <a:cubicBezTo>
                            <a:pt x="7754058" y="1755798"/>
                            <a:pt x="7791778" y="2045982"/>
                            <a:pt x="7776863" y="2202818"/>
                          </a:cubicBezTo>
                          <a:cubicBezTo>
                            <a:pt x="7781855" y="2442627"/>
                            <a:pt x="7589508" y="2617587"/>
                            <a:pt x="7336289" y="2643392"/>
                          </a:cubicBezTo>
                          <a:cubicBezTo>
                            <a:pt x="7068984" y="2615283"/>
                            <a:pt x="7020230" y="2657565"/>
                            <a:pt x="6715675" y="2643392"/>
                          </a:cubicBezTo>
                          <a:cubicBezTo>
                            <a:pt x="6411120" y="2629219"/>
                            <a:pt x="6269159" y="2627610"/>
                            <a:pt x="6026103" y="2643392"/>
                          </a:cubicBezTo>
                          <a:cubicBezTo>
                            <a:pt x="5783047" y="2659174"/>
                            <a:pt x="5387003" y="2668374"/>
                            <a:pt x="5198617" y="2643392"/>
                          </a:cubicBezTo>
                          <a:cubicBezTo>
                            <a:pt x="5010231" y="2618410"/>
                            <a:pt x="4797523" y="2657604"/>
                            <a:pt x="4578003" y="2643392"/>
                          </a:cubicBezTo>
                          <a:cubicBezTo>
                            <a:pt x="4358483" y="2629180"/>
                            <a:pt x="4264717" y="2648688"/>
                            <a:pt x="4095303" y="2643392"/>
                          </a:cubicBezTo>
                          <a:cubicBezTo>
                            <a:pt x="3925889" y="2638096"/>
                            <a:pt x="3832239" y="2622497"/>
                            <a:pt x="3612603" y="2643392"/>
                          </a:cubicBezTo>
                          <a:cubicBezTo>
                            <a:pt x="3392967" y="2664287"/>
                            <a:pt x="3161535" y="2654963"/>
                            <a:pt x="2854074" y="2643392"/>
                          </a:cubicBezTo>
                          <a:cubicBezTo>
                            <a:pt x="2546613" y="2631821"/>
                            <a:pt x="2503306" y="2627764"/>
                            <a:pt x="2302417" y="2643392"/>
                          </a:cubicBezTo>
                          <a:cubicBezTo>
                            <a:pt x="2101528" y="2659020"/>
                            <a:pt x="1697374" y="2655539"/>
                            <a:pt x="1474931" y="2643392"/>
                          </a:cubicBezTo>
                          <a:cubicBezTo>
                            <a:pt x="1252488" y="2631245"/>
                            <a:pt x="847984" y="2601932"/>
                            <a:pt x="440574" y="2643392"/>
                          </a:cubicBezTo>
                          <a:cubicBezTo>
                            <a:pt x="176407" y="2691236"/>
                            <a:pt x="-19511" y="2497161"/>
                            <a:pt x="0" y="2202818"/>
                          </a:cubicBezTo>
                          <a:cubicBezTo>
                            <a:pt x="-19170" y="2014352"/>
                            <a:pt x="7125" y="1855446"/>
                            <a:pt x="0" y="1615403"/>
                          </a:cubicBezTo>
                          <a:cubicBezTo>
                            <a:pt x="-7125" y="1375360"/>
                            <a:pt x="11978" y="1243120"/>
                            <a:pt x="0" y="1010366"/>
                          </a:cubicBezTo>
                          <a:cubicBezTo>
                            <a:pt x="-11978" y="777612"/>
                            <a:pt x="-18834" y="616309"/>
                            <a:pt x="0" y="440574"/>
                          </a:cubicBezTo>
                          <a:close/>
                        </a:path>
                        <a:path w="7776863" h="2643392" stroke="0" extrusionOk="0">
                          <a:moveTo>
                            <a:pt x="0" y="440574"/>
                          </a:moveTo>
                          <a:cubicBezTo>
                            <a:pt x="23791" y="149976"/>
                            <a:pt x="241024" y="17841"/>
                            <a:pt x="440574" y="0"/>
                          </a:cubicBezTo>
                          <a:cubicBezTo>
                            <a:pt x="800218" y="-2344"/>
                            <a:pt x="1036252" y="-24853"/>
                            <a:pt x="1199103" y="0"/>
                          </a:cubicBezTo>
                          <a:cubicBezTo>
                            <a:pt x="1361954" y="24853"/>
                            <a:pt x="1681094" y="3291"/>
                            <a:pt x="1819717" y="0"/>
                          </a:cubicBezTo>
                          <a:cubicBezTo>
                            <a:pt x="1958340" y="-3291"/>
                            <a:pt x="2196086" y="-579"/>
                            <a:pt x="2509289" y="0"/>
                          </a:cubicBezTo>
                          <a:cubicBezTo>
                            <a:pt x="2822492" y="579"/>
                            <a:pt x="2877592" y="7903"/>
                            <a:pt x="3198860" y="0"/>
                          </a:cubicBezTo>
                          <a:cubicBezTo>
                            <a:pt x="3520128" y="-7903"/>
                            <a:pt x="3650124" y="-5178"/>
                            <a:pt x="3819474" y="0"/>
                          </a:cubicBezTo>
                          <a:cubicBezTo>
                            <a:pt x="3988824" y="5178"/>
                            <a:pt x="4156191" y="-17900"/>
                            <a:pt x="4440089" y="0"/>
                          </a:cubicBezTo>
                          <a:cubicBezTo>
                            <a:pt x="4723988" y="17900"/>
                            <a:pt x="4813888" y="-11341"/>
                            <a:pt x="5129660" y="0"/>
                          </a:cubicBezTo>
                          <a:cubicBezTo>
                            <a:pt x="5445432" y="11341"/>
                            <a:pt x="5486433" y="-12259"/>
                            <a:pt x="5750275" y="0"/>
                          </a:cubicBezTo>
                          <a:cubicBezTo>
                            <a:pt x="6014118" y="12259"/>
                            <a:pt x="6239612" y="8347"/>
                            <a:pt x="6439846" y="0"/>
                          </a:cubicBezTo>
                          <a:cubicBezTo>
                            <a:pt x="6640080" y="-8347"/>
                            <a:pt x="7148930" y="-3606"/>
                            <a:pt x="7336289" y="0"/>
                          </a:cubicBezTo>
                          <a:cubicBezTo>
                            <a:pt x="7555742" y="28032"/>
                            <a:pt x="7770042" y="184557"/>
                            <a:pt x="7776863" y="440574"/>
                          </a:cubicBezTo>
                          <a:cubicBezTo>
                            <a:pt x="7787110" y="713288"/>
                            <a:pt x="7788672" y="894081"/>
                            <a:pt x="7776863" y="1045611"/>
                          </a:cubicBezTo>
                          <a:cubicBezTo>
                            <a:pt x="7765054" y="1197141"/>
                            <a:pt x="7763080" y="1410721"/>
                            <a:pt x="7776863" y="1580158"/>
                          </a:cubicBezTo>
                          <a:cubicBezTo>
                            <a:pt x="7790646" y="1749595"/>
                            <a:pt x="7751060" y="1926553"/>
                            <a:pt x="7776863" y="2202818"/>
                          </a:cubicBezTo>
                          <a:cubicBezTo>
                            <a:pt x="7757521" y="2403084"/>
                            <a:pt x="7580455" y="2652281"/>
                            <a:pt x="7336289" y="2643392"/>
                          </a:cubicBezTo>
                          <a:cubicBezTo>
                            <a:pt x="7089794" y="2626462"/>
                            <a:pt x="7055953" y="2661923"/>
                            <a:pt x="6784632" y="2643392"/>
                          </a:cubicBezTo>
                          <a:cubicBezTo>
                            <a:pt x="6513311" y="2624861"/>
                            <a:pt x="6431361" y="2657510"/>
                            <a:pt x="6301932" y="2643392"/>
                          </a:cubicBezTo>
                          <a:cubicBezTo>
                            <a:pt x="6172503" y="2629274"/>
                            <a:pt x="6008089" y="2662340"/>
                            <a:pt x="5819232" y="2643392"/>
                          </a:cubicBezTo>
                          <a:cubicBezTo>
                            <a:pt x="5630375" y="2624444"/>
                            <a:pt x="5402915" y="2642294"/>
                            <a:pt x="5060703" y="2643392"/>
                          </a:cubicBezTo>
                          <a:cubicBezTo>
                            <a:pt x="4718491" y="2644490"/>
                            <a:pt x="4586891" y="2619337"/>
                            <a:pt x="4302174" y="2643392"/>
                          </a:cubicBezTo>
                          <a:cubicBezTo>
                            <a:pt x="4017457" y="2667447"/>
                            <a:pt x="4024633" y="2625320"/>
                            <a:pt x="3819474" y="2643392"/>
                          </a:cubicBezTo>
                          <a:cubicBezTo>
                            <a:pt x="3614315" y="2661464"/>
                            <a:pt x="3417947" y="2643388"/>
                            <a:pt x="3267817" y="2643392"/>
                          </a:cubicBezTo>
                          <a:cubicBezTo>
                            <a:pt x="3117687" y="2643396"/>
                            <a:pt x="2885285" y="2653348"/>
                            <a:pt x="2716160" y="2643392"/>
                          </a:cubicBezTo>
                          <a:cubicBezTo>
                            <a:pt x="2547035" y="2633436"/>
                            <a:pt x="2267048" y="2669722"/>
                            <a:pt x="2095546" y="2643392"/>
                          </a:cubicBezTo>
                          <a:cubicBezTo>
                            <a:pt x="1924044" y="2617062"/>
                            <a:pt x="1584358" y="2649016"/>
                            <a:pt x="1405974" y="2643392"/>
                          </a:cubicBezTo>
                          <a:cubicBezTo>
                            <a:pt x="1227590" y="2637768"/>
                            <a:pt x="816012" y="2625746"/>
                            <a:pt x="440574" y="2643392"/>
                          </a:cubicBezTo>
                          <a:cubicBezTo>
                            <a:pt x="229882" y="2655709"/>
                            <a:pt x="34854" y="2444598"/>
                            <a:pt x="0" y="2202818"/>
                          </a:cubicBezTo>
                          <a:cubicBezTo>
                            <a:pt x="24496" y="1892650"/>
                            <a:pt x="17810" y="1824699"/>
                            <a:pt x="0" y="1580158"/>
                          </a:cubicBezTo>
                          <a:cubicBezTo>
                            <a:pt x="-17810" y="1335617"/>
                            <a:pt x="12649" y="1276458"/>
                            <a:pt x="0" y="992744"/>
                          </a:cubicBezTo>
                          <a:cubicBezTo>
                            <a:pt x="-12649" y="709030"/>
                            <a:pt x="-23357" y="591357"/>
                            <a:pt x="0" y="440574"/>
                          </a:cubicBezTo>
                          <a:close/>
                        </a:path>
                      </a:pathLst>
                    </a:custGeom>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lv-LV" sz="1400" b="1">
                <a:solidFill>
                  <a:srgbClr val="3E4D1F"/>
                </a:solidFill>
                <a:latin typeface="+mj-lt"/>
                <a:cs typeface="Segoe UI Light" panose="020B0502040204020203" pitchFamily="34" charset="0"/>
              </a:endParaRPr>
            </a:p>
          </p:txBody>
        </p:sp>
        <p:sp>
          <p:nvSpPr>
            <p:cNvPr id="8" name="Rounded Rectangle 12">
              <a:extLst>
                <a:ext uri="{FF2B5EF4-FFF2-40B4-BE49-F238E27FC236}">
                  <a16:creationId xmlns:a16="http://schemas.microsoft.com/office/drawing/2014/main" id="{D6B887D8-CA49-9C3A-031D-7D575C1A9E3B}"/>
                </a:ext>
              </a:extLst>
            </p:cNvPr>
            <p:cNvSpPr/>
            <p:nvPr/>
          </p:nvSpPr>
          <p:spPr>
            <a:xfrm>
              <a:off x="2213679" y="1445838"/>
              <a:ext cx="7776863" cy="2467605"/>
            </a:xfrm>
            <a:prstGeom prst="roundRect">
              <a:avLst/>
            </a:prstGeom>
            <a:solidFill>
              <a:srgbClr val="F7FBF3"/>
            </a:solidFill>
            <a:ln w="12700">
              <a:solidFill>
                <a:srgbClr val="CCCC00"/>
              </a:solidFill>
              <a:extLst>
                <a:ext uri="{C807C97D-BFC1-408E-A445-0C87EB9F89A2}">
                  <ask:lineSketchStyleProps xmlns:ask="http://schemas.microsoft.com/office/drawing/2018/sketchyshapes" sd="3011606718">
                    <a:custGeom>
                      <a:avLst/>
                      <a:gdLst>
                        <a:gd name="connsiteX0" fmla="*/ 0 w 7776863"/>
                        <a:gd name="connsiteY0" fmla="*/ 440574 h 2643392"/>
                        <a:gd name="connsiteX1" fmla="*/ 440574 w 7776863"/>
                        <a:gd name="connsiteY1" fmla="*/ 0 h 2643392"/>
                        <a:gd name="connsiteX2" fmla="*/ 923274 w 7776863"/>
                        <a:gd name="connsiteY2" fmla="*/ 0 h 2643392"/>
                        <a:gd name="connsiteX3" fmla="*/ 1681803 w 7776863"/>
                        <a:gd name="connsiteY3" fmla="*/ 0 h 2643392"/>
                        <a:gd name="connsiteX4" fmla="*/ 2509288 w 7776863"/>
                        <a:gd name="connsiteY4" fmla="*/ 0 h 2643392"/>
                        <a:gd name="connsiteX5" fmla="*/ 3198860 w 7776863"/>
                        <a:gd name="connsiteY5" fmla="*/ 0 h 2643392"/>
                        <a:gd name="connsiteX6" fmla="*/ 3681560 w 7776863"/>
                        <a:gd name="connsiteY6" fmla="*/ 0 h 2643392"/>
                        <a:gd name="connsiteX7" fmla="*/ 4371132 w 7776863"/>
                        <a:gd name="connsiteY7" fmla="*/ 0 h 2643392"/>
                        <a:gd name="connsiteX8" fmla="*/ 4991746 w 7776863"/>
                        <a:gd name="connsiteY8" fmla="*/ 0 h 2643392"/>
                        <a:gd name="connsiteX9" fmla="*/ 5819232 w 7776863"/>
                        <a:gd name="connsiteY9" fmla="*/ 0 h 2643392"/>
                        <a:gd name="connsiteX10" fmla="*/ 6301932 w 7776863"/>
                        <a:gd name="connsiteY10" fmla="*/ 0 h 2643392"/>
                        <a:gd name="connsiteX11" fmla="*/ 7336289 w 7776863"/>
                        <a:gd name="connsiteY11" fmla="*/ 0 h 2643392"/>
                        <a:gd name="connsiteX12" fmla="*/ 7776863 w 7776863"/>
                        <a:gd name="connsiteY12" fmla="*/ 440574 h 2643392"/>
                        <a:gd name="connsiteX13" fmla="*/ 7776863 w 7776863"/>
                        <a:gd name="connsiteY13" fmla="*/ 975121 h 2643392"/>
                        <a:gd name="connsiteX14" fmla="*/ 7776863 w 7776863"/>
                        <a:gd name="connsiteY14" fmla="*/ 1527291 h 2643392"/>
                        <a:gd name="connsiteX15" fmla="*/ 7776863 w 7776863"/>
                        <a:gd name="connsiteY15" fmla="*/ 2202818 h 2643392"/>
                        <a:gd name="connsiteX16" fmla="*/ 7336289 w 7776863"/>
                        <a:gd name="connsiteY16" fmla="*/ 2643392 h 2643392"/>
                        <a:gd name="connsiteX17" fmla="*/ 6715675 w 7776863"/>
                        <a:gd name="connsiteY17" fmla="*/ 2643392 h 2643392"/>
                        <a:gd name="connsiteX18" fmla="*/ 6026103 w 7776863"/>
                        <a:gd name="connsiteY18" fmla="*/ 2643392 h 2643392"/>
                        <a:gd name="connsiteX19" fmla="*/ 5198617 w 7776863"/>
                        <a:gd name="connsiteY19" fmla="*/ 2643392 h 2643392"/>
                        <a:gd name="connsiteX20" fmla="*/ 4578003 w 7776863"/>
                        <a:gd name="connsiteY20" fmla="*/ 2643392 h 2643392"/>
                        <a:gd name="connsiteX21" fmla="*/ 4095303 w 7776863"/>
                        <a:gd name="connsiteY21" fmla="*/ 2643392 h 2643392"/>
                        <a:gd name="connsiteX22" fmla="*/ 3612603 w 7776863"/>
                        <a:gd name="connsiteY22" fmla="*/ 2643392 h 2643392"/>
                        <a:gd name="connsiteX23" fmla="*/ 2854074 w 7776863"/>
                        <a:gd name="connsiteY23" fmla="*/ 2643392 h 2643392"/>
                        <a:gd name="connsiteX24" fmla="*/ 2302417 w 7776863"/>
                        <a:gd name="connsiteY24" fmla="*/ 2643392 h 2643392"/>
                        <a:gd name="connsiteX25" fmla="*/ 1474931 w 7776863"/>
                        <a:gd name="connsiteY25" fmla="*/ 2643392 h 2643392"/>
                        <a:gd name="connsiteX26" fmla="*/ 440574 w 7776863"/>
                        <a:gd name="connsiteY26" fmla="*/ 2643392 h 2643392"/>
                        <a:gd name="connsiteX27" fmla="*/ 0 w 7776863"/>
                        <a:gd name="connsiteY27" fmla="*/ 2202818 h 2643392"/>
                        <a:gd name="connsiteX28" fmla="*/ 0 w 7776863"/>
                        <a:gd name="connsiteY28" fmla="*/ 1615403 h 2643392"/>
                        <a:gd name="connsiteX29" fmla="*/ 0 w 7776863"/>
                        <a:gd name="connsiteY29" fmla="*/ 1010366 h 2643392"/>
                        <a:gd name="connsiteX30" fmla="*/ 0 w 7776863"/>
                        <a:gd name="connsiteY30" fmla="*/ 440574 h 264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776863" h="2643392" fill="none" extrusionOk="0">
                          <a:moveTo>
                            <a:pt x="0" y="440574"/>
                          </a:moveTo>
                          <a:cubicBezTo>
                            <a:pt x="-8912" y="204078"/>
                            <a:pt x="241114" y="-13672"/>
                            <a:pt x="440574" y="0"/>
                          </a:cubicBezTo>
                          <a:cubicBezTo>
                            <a:pt x="668243" y="-2821"/>
                            <a:pt x="715959" y="-1596"/>
                            <a:pt x="923274" y="0"/>
                          </a:cubicBezTo>
                          <a:cubicBezTo>
                            <a:pt x="1130589" y="1596"/>
                            <a:pt x="1477321" y="22140"/>
                            <a:pt x="1681803" y="0"/>
                          </a:cubicBezTo>
                          <a:cubicBezTo>
                            <a:pt x="1886285" y="-22140"/>
                            <a:pt x="2174120" y="24697"/>
                            <a:pt x="2509288" y="0"/>
                          </a:cubicBezTo>
                          <a:cubicBezTo>
                            <a:pt x="2844457" y="-24697"/>
                            <a:pt x="2991863" y="-30526"/>
                            <a:pt x="3198860" y="0"/>
                          </a:cubicBezTo>
                          <a:cubicBezTo>
                            <a:pt x="3405857" y="30526"/>
                            <a:pt x="3515298" y="14699"/>
                            <a:pt x="3681560" y="0"/>
                          </a:cubicBezTo>
                          <a:cubicBezTo>
                            <a:pt x="3847822" y="-14699"/>
                            <a:pt x="4090459" y="29091"/>
                            <a:pt x="4371132" y="0"/>
                          </a:cubicBezTo>
                          <a:cubicBezTo>
                            <a:pt x="4651805" y="-29091"/>
                            <a:pt x="4714303" y="20426"/>
                            <a:pt x="4991746" y="0"/>
                          </a:cubicBezTo>
                          <a:cubicBezTo>
                            <a:pt x="5269189" y="-20426"/>
                            <a:pt x="5476206" y="5378"/>
                            <a:pt x="5819232" y="0"/>
                          </a:cubicBezTo>
                          <a:cubicBezTo>
                            <a:pt x="6162258" y="-5378"/>
                            <a:pt x="6095033" y="-4413"/>
                            <a:pt x="6301932" y="0"/>
                          </a:cubicBezTo>
                          <a:cubicBezTo>
                            <a:pt x="6508831" y="4413"/>
                            <a:pt x="6882343" y="-31452"/>
                            <a:pt x="7336289" y="0"/>
                          </a:cubicBezTo>
                          <a:cubicBezTo>
                            <a:pt x="7562011" y="16847"/>
                            <a:pt x="7782824" y="185246"/>
                            <a:pt x="7776863" y="440574"/>
                          </a:cubicBezTo>
                          <a:cubicBezTo>
                            <a:pt x="7785636" y="634144"/>
                            <a:pt x="7766528" y="814592"/>
                            <a:pt x="7776863" y="975121"/>
                          </a:cubicBezTo>
                          <a:cubicBezTo>
                            <a:pt x="7787198" y="1135650"/>
                            <a:pt x="7799669" y="1298784"/>
                            <a:pt x="7776863" y="1527291"/>
                          </a:cubicBezTo>
                          <a:cubicBezTo>
                            <a:pt x="7754058" y="1755798"/>
                            <a:pt x="7791778" y="2045982"/>
                            <a:pt x="7776863" y="2202818"/>
                          </a:cubicBezTo>
                          <a:cubicBezTo>
                            <a:pt x="7781855" y="2442627"/>
                            <a:pt x="7589508" y="2617587"/>
                            <a:pt x="7336289" y="2643392"/>
                          </a:cubicBezTo>
                          <a:cubicBezTo>
                            <a:pt x="7068984" y="2615283"/>
                            <a:pt x="7020230" y="2657565"/>
                            <a:pt x="6715675" y="2643392"/>
                          </a:cubicBezTo>
                          <a:cubicBezTo>
                            <a:pt x="6411120" y="2629219"/>
                            <a:pt x="6269159" y="2627610"/>
                            <a:pt x="6026103" y="2643392"/>
                          </a:cubicBezTo>
                          <a:cubicBezTo>
                            <a:pt x="5783047" y="2659174"/>
                            <a:pt x="5387003" y="2668374"/>
                            <a:pt x="5198617" y="2643392"/>
                          </a:cubicBezTo>
                          <a:cubicBezTo>
                            <a:pt x="5010231" y="2618410"/>
                            <a:pt x="4797523" y="2657604"/>
                            <a:pt x="4578003" y="2643392"/>
                          </a:cubicBezTo>
                          <a:cubicBezTo>
                            <a:pt x="4358483" y="2629180"/>
                            <a:pt x="4264717" y="2648688"/>
                            <a:pt x="4095303" y="2643392"/>
                          </a:cubicBezTo>
                          <a:cubicBezTo>
                            <a:pt x="3925889" y="2638096"/>
                            <a:pt x="3832239" y="2622497"/>
                            <a:pt x="3612603" y="2643392"/>
                          </a:cubicBezTo>
                          <a:cubicBezTo>
                            <a:pt x="3392967" y="2664287"/>
                            <a:pt x="3161535" y="2654963"/>
                            <a:pt x="2854074" y="2643392"/>
                          </a:cubicBezTo>
                          <a:cubicBezTo>
                            <a:pt x="2546613" y="2631821"/>
                            <a:pt x="2503306" y="2627764"/>
                            <a:pt x="2302417" y="2643392"/>
                          </a:cubicBezTo>
                          <a:cubicBezTo>
                            <a:pt x="2101528" y="2659020"/>
                            <a:pt x="1697374" y="2655539"/>
                            <a:pt x="1474931" y="2643392"/>
                          </a:cubicBezTo>
                          <a:cubicBezTo>
                            <a:pt x="1252488" y="2631245"/>
                            <a:pt x="847984" y="2601932"/>
                            <a:pt x="440574" y="2643392"/>
                          </a:cubicBezTo>
                          <a:cubicBezTo>
                            <a:pt x="176407" y="2691236"/>
                            <a:pt x="-19511" y="2497161"/>
                            <a:pt x="0" y="2202818"/>
                          </a:cubicBezTo>
                          <a:cubicBezTo>
                            <a:pt x="-19170" y="2014352"/>
                            <a:pt x="7125" y="1855446"/>
                            <a:pt x="0" y="1615403"/>
                          </a:cubicBezTo>
                          <a:cubicBezTo>
                            <a:pt x="-7125" y="1375360"/>
                            <a:pt x="11978" y="1243120"/>
                            <a:pt x="0" y="1010366"/>
                          </a:cubicBezTo>
                          <a:cubicBezTo>
                            <a:pt x="-11978" y="777612"/>
                            <a:pt x="-18834" y="616309"/>
                            <a:pt x="0" y="440574"/>
                          </a:cubicBezTo>
                          <a:close/>
                        </a:path>
                        <a:path w="7776863" h="2643392" stroke="0" extrusionOk="0">
                          <a:moveTo>
                            <a:pt x="0" y="440574"/>
                          </a:moveTo>
                          <a:cubicBezTo>
                            <a:pt x="23791" y="149976"/>
                            <a:pt x="241024" y="17841"/>
                            <a:pt x="440574" y="0"/>
                          </a:cubicBezTo>
                          <a:cubicBezTo>
                            <a:pt x="800218" y="-2344"/>
                            <a:pt x="1036252" y="-24853"/>
                            <a:pt x="1199103" y="0"/>
                          </a:cubicBezTo>
                          <a:cubicBezTo>
                            <a:pt x="1361954" y="24853"/>
                            <a:pt x="1681094" y="3291"/>
                            <a:pt x="1819717" y="0"/>
                          </a:cubicBezTo>
                          <a:cubicBezTo>
                            <a:pt x="1958340" y="-3291"/>
                            <a:pt x="2196086" y="-579"/>
                            <a:pt x="2509289" y="0"/>
                          </a:cubicBezTo>
                          <a:cubicBezTo>
                            <a:pt x="2822492" y="579"/>
                            <a:pt x="2877592" y="7903"/>
                            <a:pt x="3198860" y="0"/>
                          </a:cubicBezTo>
                          <a:cubicBezTo>
                            <a:pt x="3520128" y="-7903"/>
                            <a:pt x="3650124" y="-5178"/>
                            <a:pt x="3819474" y="0"/>
                          </a:cubicBezTo>
                          <a:cubicBezTo>
                            <a:pt x="3988824" y="5178"/>
                            <a:pt x="4156191" y="-17900"/>
                            <a:pt x="4440089" y="0"/>
                          </a:cubicBezTo>
                          <a:cubicBezTo>
                            <a:pt x="4723988" y="17900"/>
                            <a:pt x="4813888" y="-11341"/>
                            <a:pt x="5129660" y="0"/>
                          </a:cubicBezTo>
                          <a:cubicBezTo>
                            <a:pt x="5445432" y="11341"/>
                            <a:pt x="5486433" y="-12259"/>
                            <a:pt x="5750275" y="0"/>
                          </a:cubicBezTo>
                          <a:cubicBezTo>
                            <a:pt x="6014118" y="12259"/>
                            <a:pt x="6239612" y="8347"/>
                            <a:pt x="6439846" y="0"/>
                          </a:cubicBezTo>
                          <a:cubicBezTo>
                            <a:pt x="6640080" y="-8347"/>
                            <a:pt x="7148930" y="-3606"/>
                            <a:pt x="7336289" y="0"/>
                          </a:cubicBezTo>
                          <a:cubicBezTo>
                            <a:pt x="7555742" y="28032"/>
                            <a:pt x="7770042" y="184557"/>
                            <a:pt x="7776863" y="440574"/>
                          </a:cubicBezTo>
                          <a:cubicBezTo>
                            <a:pt x="7787110" y="713288"/>
                            <a:pt x="7788672" y="894081"/>
                            <a:pt x="7776863" y="1045611"/>
                          </a:cubicBezTo>
                          <a:cubicBezTo>
                            <a:pt x="7765054" y="1197141"/>
                            <a:pt x="7763080" y="1410721"/>
                            <a:pt x="7776863" y="1580158"/>
                          </a:cubicBezTo>
                          <a:cubicBezTo>
                            <a:pt x="7790646" y="1749595"/>
                            <a:pt x="7751060" y="1926553"/>
                            <a:pt x="7776863" y="2202818"/>
                          </a:cubicBezTo>
                          <a:cubicBezTo>
                            <a:pt x="7757521" y="2403084"/>
                            <a:pt x="7580455" y="2652281"/>
                            <a:pt x="7336289" y="2643392"/>
                          </a:cubicBezTo>
                          <a:cubicBezTo>
                            <a:pt x="7089794" y="2626462"/>
                            <a:pt x="7055953" y="2661923"/>
                            <a:pt x="6784632" y="2643392"/>
                          </a:cubicBezTo>
                          <a:cubicBezTo>
                            <a:pt x="6513311" y="2624861"/>
                            <a:pt x="6431361" y="2657510"/>
                            <a:pt x="6301932" y="2643392"/>
                          </a:cubicBezTo>
                          <a:cubicBezTo>
                            <a:pt x="6172503" y="2629274"/>
                            <a:pt x="6008089" y="2662340"/>
                            <a:pt x="5819232" y="2643392"/>
                          </a:cubicBezTo>
                          <a:cubicBezTo>
                            <a:pt x="5630375" y="2624444"/>
                            <a:pt x="5402915" y="2642294"/>
                            <a:pt x="5060703" y="2643392"/>
                          </a:cubicBezTo>
                          <a:cubicBezTo>
                            <a:pt x="4718491" y="2644490"/>
                            <a:pt x="4586891" y="2619337"/>
                            <a:pt x="4302174" y="2643392"/>
                          </a:cubicBezTo>
                          <a:cubicBezTo>
                            <a:pt x="4017457" y="2667447"/>
                            <a:pt x="4024633" y="2625320"/>
                            <a:pt x="3819474" y="2643392"/>
                          </a:cubicBezTo>
                          <a:cubicBezTo>
                            <a:pt x="3614315" y="2661464"/>
                            <a:pt x="3417947" y="2643388"/>
                            <a:pt x="3267817" y="2643392"/>
                          </a:cubicBezTo>
                          <a:cubicBezTo>
                            <a:pt x="3117687" y="2643396"/>
                            <a:pt x="2885285" y="2653348"/>
                            <a:pt x="2716160" y="2643392"/>
                          </a:cubicBezTo>
                          <a:cubicBezTo>
                            <a:pt x="2547035" y="2633436"/>
                            <a:pt x="2267048" y="2669722"/>
                            <a:pt x="2095546" y="2643392"/>
                          </a:cubicBezTo>
                          <a:cubicBezTo>
                            <a:pt x="1924044" y="2617062"/>
                            <a:pt x="1584358" y="2649016"/>
                            <a:pt x="1405974" y="2643392"/>
                          </a:cubicBezTo>
                          <a:cubicBezTo>
                            <a:pt x="1227590" y="2637768"/>
                            <a:pt x="816012" y="2625746"/>
                            <a:pt x="440574" y="2643392"/>
                          </a:cubicBezTo>
                          <a:cubicBezTo>
                            <a:pt x="229882" y="2655709"/>
                            <a:pt x="34854" y="2444598"/>
                            <a:pt x="0" y="2202818"/>
                          </a:cubicBezTo>
                          <a:cubicBezTo>
                            <a:pt x="24496" y="1892650"/>
                            <a:pt x="17810" y="1824699"/>
                            <a:pt x="0" y="1580158"/>
                          </a:cubicBezTo>
                          <a:cubicBezTo>
                            <a:pt x="-17810" y="1335617"/>
                            <a:pt x="12649" y="1276458"/>
                            <a:pt x="0" y="992744"/>
                          </a:cubicBezTo>
                          <a:cubicBezTo>
                            <a:pt x="-12649" y="709030"/>
                            <a:pt x="-23357" y="591357"/>
                            <a:pt x="0" y="440574"/>
                          </a:cubicBezTo>
                          <a:close/>
                        </a:path>
                      </a:pathLst>
                    </a:custGeom>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lv-LV" sz="1400" b="1">
                <a:solidFill>
                  <a:srgbClr val="3E4D1F"/>
                </a:solidFill>
                <a:latin typeface="+mj-lt"/>
                <a:cs typeface="Segoe UI Light" panose="020B0502040204020203" pitchFamily="34" charset="0"/>
              </a:endParaRPr>
            </a:p>
          </p:txBody>
        </p:sp>
        <p:graphicFrame>
          <p:nvGraphicFramePr>
            <p:cNvPr id="9" name="Chart 8">
              <a:extLst>
                <a:ext uri="{FF2B5EF4-FFF2-40B4-BE49-F238E27FC236}">
                  <a16:creationId xmlns:a16="http://schemas.microsoft.com/office/drawing/2014/main" id="{36D6F9E0-806F-882C-067A-FB3F7470CB78}"/>
                </a:ext>
              </a:extLst>
            </p:cNvPr>
            <p:cNvGraphicFramePr>
              <a:graphicFrameLocks/>
            </p:cNvGraphicFramePr>
            <p:nvPr/>
          </p:nvGraphicFramePr>
          <p:xfrm>
            <a:off x="2289013" y="1474797"/>
            <a:ext cx="7398020" cy="24676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131A1096-32A8-F851-5544-39B8DD719DF4}"/>
                </a:ext>
              </a:extLst>
            </p:cNvPr>
            <p:cNvGraphicFramePr>
              <a:graphicFrameLocks/>
            </p:cNvGraphicFramePr>
            <p:nvPr/>
          </p:nvGraphicFramePr>
          <p:xfrm>
            <a:off x="2504417" y="3997907"/>
            <a:ext cx="7020272" cy="2524857"/>
          </p:xfrm>
          <a:graphic>
            <a:graphicData uri="http://schemas.openxmlformats.org/drawingml/2006/chart">
              <c:chart xmlns:c="http://schemas.openxmlformats.org/drawingml/2006/chart" xmlns:r="http://schemas.openxmlformats.org/officeDocument/2006/relationships" r:id="rId4"/>
            </a:graphicData>
          </a:graphic>
        </p:graphicFrame>
      </p:grpSp>
      <p:sp>
        <p:nvSpPr>
          <p:cNvPr id="5" name="Rectangle 4">
            <a:extLst>
              <a:ext uri="{FF2B5EF4-FFF2-40B4-BE49-F238E27FC236}">
                <a16:creationId xmlns:a16="http://schemas.microsoft.com/office/drawing/2014/main" id="{0872A4D3-2C77-3263-9906-51CAD7754F03}"/>
              </a:ext>
            </a:extLst>
          </p:cNvPr>
          <p:cNvSpPr/>
          <p:nvPr/>
        </p:nvSpPr>
        <p:spPr>
          <a:xfrm>
            <a:off x="8021613" y="6118471"/>
            <a:ext cx="4735286" cy="8356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a:solidFill>
                  <a:schemeClr val="tx1"/>
                </a:solidFill>
                <a:latin typeface="+mj-lt"/>
              </a:rPr>
              <a:t>2015-2023.g. faktiskās likmes</a:t>
            </a:r>
          </a:p>
          <a:p>
            <a:pPr algn="ctr"/>
            <a:r>
              <a:rPr lang="lv-LV">
                <a:solidFill>
                  <a:schemeClr val="tx1"/>
                </a:solidFill>
                <a:latin typeface="+mj-lt"/>
              </a:rPr>
              <a:t>2024-2027.g.  plānotās likmes</a:t>
            </a:r>
          </a:p>
        </p:txBody>
      </p:sp>
    </p:spTree>
    <p:extLst>
      <p:ext uri="{BB962C8B-B14F-4D97-AF65-F5344CB8AC3E}">
        <p14:creationId xmlns:p14="http://schemas.microsoft.com/office/powerpoint/2010/main" val="2205405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irsraksts 1">
            <a:extLst>
              <a:ext uri="{FF2B5EF4-FFF2-40B4-BE49-F238E27FC236}">
                <a16:creationId xmlns:a16="http://schemas.microsoft.com/office/drawing/2014/main" id="{0E72EEF1-70A2-1B28-F6B8-FF9D9F1C84ED}"/>
              </a:ext>
            </a:extLst>
          </p:cNvPr>
          <p:cNvSpPr txBox="1">
            <a:spLocks/>
          </p:cNvSpPr>
          <p:nvPr/>
        </p:nvSpPr>
        <p:spPr>
          <a:xfrm>
            <a:off x="3484766" y="220127"/>
            <a:ext cx="6715472" cy="624417"/>
          </a:xfrm>
          <a:prstGeom prst="rect">
            <a:avLst/>
          </a:prstGeom>
        </p:spPr>
        <p:txBody>
          <a:bodyPr vert="horz" lIns="91440" tIns="45720" rIns="91440" bIns="45720" rtlCol="0" anchor="t">
            <a:noAutofit/>
          </a:bodyPr>
          <a:lstStyle>
            <a:lvl1pPr algn="l" defTabSz="914400" rtl="0" eaLnBrk="1" latinLnBrk="0" hangingPunct="1">
              <a:spcBef>
                <a:spcPct val="0"/>
              </a:spcBef>
              <a:buNone/>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lv-LV" sz="3000" dirty="0">
                <a:solidFill>
                  <a:srgbClr val="3E1E1F"/>
                </a:solidFill>
                <a:latin typeface="+mj-lt"/>
                <a:cs typeface="Times New Roman" panose="02020603050405020304" pitchFamily="18" charset="0"/>
              </a:rPr>
              <a:t>Provizoriskais </a:t>
            </a:r>
            <a:r>
              <a:rPr lang="lv-LV" sz="3000">
                <a:solidFill>
                  <a:srgbClr val="3E1E1F"/>
                </a:solidFill>
                <a:latin typeface="+mj-lt"/>
                <a:cs typeface="Times New Roman" panose="02020603050405020304" pitchFamily="18" charset="0"/>
              </a:rPr>
              <a:t>TM +LA </a:t>
            </a:r>
            <a:r>
              <a:rPr lang="lv-LV" sz="3000" dirty="0">
                <a:solidFill>
                  <a:srgbClr val="3E1E1F"/>
                </a:solidFill>
                <a:latin typeface="+mj-lt"/>
                <a:cs typeface="Times New Roman" panose="02020603050405020304" pitchFamily="18" charset="0"/>
              </a:rPr>
              <a:t>atbalsts uz hektāru</a:t>
            </a:r>
            <a:br>
              <a:rPr lang="lv-LV" sz="3000" dirty="0">
                <a:solidFill>
                  <a:srgbClr val="3E1E1F"/>
                </a:solidFill>
                <a:latin typeface="+mj-lt"/>
                <a:cs typeface="Times New Roman" panose="02020603050405020304" pitchFamily="18" charset="0"/>
              </a:rPr>
            </a:br>
            <a:endParaRPr lang="lv-LV" sz="3000" dirty="0">
              <a:solidFill>
                <a:srgbClr val="3E1E1F"/>
              </a:solidFill>
              <a:latin typeface="+mj-lt"/>
              <a:cs typeface="Times New Roman" panose="02020603050405020304" pitchFamily="18" charset="0"/>
            </a:endParaRPr>
          </a:p>
        </p:txBody>
      </p:sp>
      <p:sp>
        <p:nvSpPr>
          <p:cNvPr id="4" name="Taisnstūris 1">
            <a:extLst>
              <a:ext uri="{FF2B5EF4-FFF2-40B4-BE49-F238E27FC236}">
                <a16:creationId xmlns:a16="http://schemas.microsoft.com/office/drawing/2014/main" id="{2F37CAAE-7B28-156B-5787-58B494A922EB}"/>
              </a:ext>
            </a:extLst>
          </p:cNvPr>
          <p:cNvSpPr/>
          <p:nvPr/>
        </p:nvSpPr>
        <p:spPr>
          <a:xfrm>
            <a:off x="398329" y="6596390"/>
            <a:ext cx="752129" cy="261610"/>
          </a:xfrm>
          <a:prstGeom prst="rect">
            <a:avLst/>
          </a:prstGeom>
        </p:spPr>
        <p:txBody>
          <a:bodyPr wrap="none">
            <a:spAutoFit/>
          </a:bodyPr>
          <a:lstStyle/>
          <a:p>
            <a:r>
              <a:rPr lang="lv-LV" sz="1100" i="1">
                <a:solidFill>
                  <a:schemeClr val="tx1">
                    <a:lumMod val="85000"/>
                    <a:lumOff val="15000"/>
                  </a:schemeClr>
                </a:solidFill>
                <a:latin typeface="+mj-lt"/>
                <a:cs typeface="Segoe UI" panose="020B0502040204020203" pitchFamily="34" charset="0"/>
              </a:rPr>
              <a:t>Avots: ZM</a:t>
            </a:r>
          </a:p>
        </p:txBody>
      </p:sp>
      <p:cxnSp>
        <p:nvCxnSpPr>
          <p:cNvPr id="3" name="Straight Connector 2">
            <a:extLst>
              <a:ext uri="{FF2B5EF4-FFF2-40B4-BE49-F238E27FC236}">
                <a16:creationId xmlns:a16="http://schemas.microsoft.com/office/drawing/2014/main" id="{6DA712AC-55E0-EEFC-A1FB-A80311F7F0D8}"/>
              </a:ext>
            </a:extLst>
          </p:cNvPr>
          <p:cNvCxnSpPr>
            <a:cxnSpLocks/>
          </p:cNvCxnSpPr>
          <p:nvPr/>
        </p:nvCxnSpPr>
        <p:spPr>
          <a:xfrm flipH="1">
            <a:off x="6064628" y="1902901"/>
            <a:ext cx="15686" cy="5049874"/>
          </a:xfrm>
          <a:prstGeom prst="line">
            <a:avLst/>
          </a:prstGeom>
          <a:ln w="2857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12">
            <a:extLst>
              <a:ext uri="{FF2B5EF4-FFF2-40B4-BE49-F238E27FC236}">
                <a16:creationId xmlns:a16="http://schemas.microsoft.com/office/drawing/2014/main" id="{AD09A452-A4C4-CD14-AE85-D148403BBC6A}"/>
              </a:ext>
            </a:extLst>
          </p:cNvPr>
          <p:cNvSpPr/>
          <p:nvPr/>
        </p:nvSpPr>
        <p:spPr>
          <a:xfrm>
            <a:off x="1034716" y="1902901"/>
            <a:ext cx="3096342" cy="486404"/>
          </a:xfrm>
          <a:custGeom>
            <a:avLst/>
            <a:gdLst>
              <a:gd name="connsiteX0" fmla="*/ 0 w 3096342"/>
              <a:gd name="connsiteY0" fmla="*/ 81069 h 486404"/>
              <a:gd name="connsiteX1" fmla="*/ 81069 w 3096342"/>
              <a:gd name="connsiteY1" fmla="*/ 0 h 486404"/>
              <a:gd name="connsiteX2" fmla="*/ 579884 w 3096342"/>
              <a:gd name="connsiteY2" fmla="*/ 0 h 486404"/>
              <a:gd name="connsiteX3" fmla="*/ 1196067 w 3096342"/>
              <a:gd name="connsiteY3" fmla="*/ 0 h 486404"/>
              <a:gd name="connsiteX4" fmla="*/ 1694881 w 3096342"/>
              <a:gd name="connsiteY4" fmla="*/ 0 h 486404"/>
              <a:gd name="connsiteX5" fmla="*/ 2223038 w 3096342"/>
              <a:gd name="connsiteY5" fmla="*/ 0 h 486404"/>
              <a:gd name="connsiteX6" fmla="*/ 3015273 w 3096342"/>
              <a:gd name="connsiteY6" fmla="*/ 0 h 486404"/>
              <a:gd name="connsiteX7" fmla="*/ 3096342 w 3096342"/>
              <a:gd name="connsiteY7" fmla="*/ 81069 h 486404"/>
              <a:gd name="connsiteX8" fmla="*/ 3096342 w 3096342"/>
              <a:gd name="connsiteY8" fmla="*/ 405335 h 486404"/>
              <a:gd name="connsiteX9" fmla="*/ 3015273 w 3096342"/>
              <a:gd name="connsiteY9" fmla="*/ 486404 h 486404"/>
              <a:gd name="connsiteX10" fmla="*/ 2369748 w 3096342"/>
              <a:gd name="connsiteY10" fmla="*/ 486404 h 486404"/>
              <a:gd name="connsiteX11" fmla="*/ 1782907 w 3096342"/>
              <a:gd name="connsiteY11" fmla="*/ 486404 h 486404"/>
              <a:gd name="connsiteX12" fmla="*/ 1137382 w 3096342"/>
              <a:gd name="connsiteY12" fmla="*/ 486404 h 486404"/>
              <a:gd name="connsiteX13" fmla="*/ 81069 w 3096342"/>
              <a:gd name="connsiteY13" fmla="*/ 486404 h 486404"/>
              <a:gd name="connsiteX14" fmla="*/ 0 w 3096342"/>
              <a:gd name="connsiteY14" fmla="*/ 405335 h 486404"/>
              <a:gd name="connsiteX15" fmla="*/ 0 w 3096342"/>
              <a:gd name="connsiteY15" fmla="*/ 81069 h 48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96342" h="486404" fill="none" extrusionOk="0">
                <a:moveTo>
                  <a:pt x="0" y="81069"/>
                </a:moveTo>
                <a:cubicBezTo>
                  <a:pt x="-1973" y="35944"/>
                  <a:pt x="44409" y="-412"/>
                  <a:pt x="81069" y="0"/>
                </a:cubicBezTo>
                <a:cubicBezTo>
                  <a:pt x="279744" y="-13150"/>
                  <a:pt x="364921" y="-1981"/>
                  <a:pt x="579884" y="0"/>
                </a:cubicBezTo>
                <a:cubicBezTo>
                  <a:pt x="794848" y="1981"/>
                  <a:pt x="978154" y="-21755"/>
                  <a:pt x="1196067" y="0"/>
                </a:cubicBezTo>
                <a:cubicBezTo>
                  <a:pt x="1413980" y="21755"/>
                  <a:pt x="1471279" y="-9404"/>
                  <a:pt x="1694881" y="0"/>
                </a:cubicBezTo>
                <a:cubicBezTo>
                  <a:pt x="1918483" y="9404"/>
                  <a:pt x="2095420" y="12065"/>
                  <a:pt x="2223038" y="0"/>
                </a:cubicBezTo>
                <a:cubicBezTo>
                  <a:pt x="2350656" y="-12065"/>
                  <a:pt x="2768790" y="3357"/>
                  <a:pt x="3015273" y="0"/>
                </a:cubicBezTo>
                <a:cubicBezTo>
                  <a:pt x="3058967" y="-2543"/>
                  <a:pt x="3100618" y="38661"/>
                  <a:pt x="3096342" y="81069"/>
                </a:cubicBezTo>
                <a:cubicBezTo>
                  <a:pt x="3108272" y="226425"/>
                  <a:pt x="3087143" y="320134"/>
                  <a:pt x="3096342" y="405335"/>
                </a:cubicBezTo>
                <a:cubicBezTo>
                  <a:pt x="3102978" y="452613"/>
                  <a:pt x="3064017" y="486228"/>
                  <a:pt x="3015273" y="486404"/>
                </a:cubicBezTo>
                <a:cubicBezTo>
                  <a:pt x="2815969" y="512384"/>
                  <a:pt x="2558289" y="476155"/>
                  <a:pt x="2369748" y="486404"/>
                </a:cubicBezTo>
                <a:cubicBezTo>
                  <a:pt x="2181208" y="496653"/>
                  <a:pt x="1958131" y="475373"/>
                  <a:pt x="1782907" y="486404"/>
                </a:cubicBezTo>
                <a:cubicBezTo>
                  <a:pt x="1607683" y="497435"/>
                  <a:pt x="1459242" y="504400"/>
                  <a:pt x="1137382" y="486404"/>
                </a:cubicBezTo>
                <a:cubicBezTo>
                  <a:pt x="815522" y="468408"/>
                  <a:pt x="431425" y="456186"/>
                  <a:pt x="81069" y="486404"/>
                </a:cubicBezTo>
                <a:cubicBezTo>
                  <a:pt x="27789" y="491051"/>
                  <a:pt x="7478" y="451766"/>
                  <a:pt x="0" y="405335"/>
                </a:cubicBezTo>
                <a:cubicBezTo>
                  <a:pt x="-11073" y="297509"/>
                  <a:pt x="-8983" y="179937"/>
                  <a:pt x="0" y="81069"/>
                </a:cubicBezTo>
                <a:close/>
              </a:path>
              <a:path w="3096342" h="486404" stroke="0" extrusionOk="0">
                <a:moveTo>
                  <a:pt x="0" y="81069"/>
                </a:moveTo>
                <a:cubicBezTo>
                  <a:pt x="2913" y="30507"/>
                  <a:pt x="46115" y="4002"/>
                  <a:pt x="81069" y="0"/>
                </a:cubicBezTo>
                <a:cubicBezTo>
                  <a:pt x="229325" y="-3778"/>
                  <a:pt x="517290" y="-27463"/>
                  <a:pt x="697252" y="0"/>
                </a:cubicBezTo>
                <a:cubicBezTo>
                  <a:pt x="877214" y="27463"/>
                  <a:pt x="1131690" y="-16597"/>
                  <a:pt x="1254751" y="0"/>
                </a:cubicBezTo>
                <a:cubicBezTo>
                  <a:pt x="1377812" y="16597"/>
                  <a:pt x="1590228" y="22919"/>
                  <a:pt x="1841591" y="0"/>
                </a:cubicBezTo>
                <a:cubicBezTo>
                  <a:pt x="2092954" y="-22919"/>
                  <a:pt x="2264775" y="-21998"/>
                  <a:pt x="2428432" y="0"/>
                </a:cubicBezTo>
                <a:cubicBezTo>
                  <a:pt x="2592089" y="21998"/>
                  <a:pt x="2891421" y="27102"/>
                  <a:pt x="3015273" y="0"/>
                </a:cubicBezTo>
                <a:cubicBezTo>
                  <a:pt x="3062596" y="47"/>
                  <a:pt x="3101233" y="42453"/>
                  <a:pt x="3096342" y="81069"/>
                </a:cubicBezTo>
                <a:cubicBezTo>
                  <a:pt x="3109318" y="159062"/>
                  <a:pt x="3083959" y="333100"/>
                  <a:pt x="3096342" y="405335"/>
                </a:cubicBezTo>
                <a:cubicBezTo>
                  <a:pt x="3102848" y="455818"/>
                  <a:pt x="3061155" y="486030"/>
                  <a:pt x="3015273" y="486404"/>
                </a:cubicBezTo>
                <a:cubicBezTo>
                  <a:pt x="2768399" y="462938"/>
                  <a:pt x="2633136" y="502239"/>
                  <a:pt x="2516458" y="486404"/>
                </a:cubicBezTo>
                <a:cubicBezTo>
                  <a:pt x="2399780" y="470569"/>
                  <a:pt x="2172662" y="506234"/>
                  <a:pt x="1900275" y="486404"/>
                </a:cubicBezTo>
                <a:cubicBezTo>
                  <a:pt x="1627888" y="466574"/>
                  <a:pt x="1590623" y="468904"/>
                  <a:pt x="1342777" y="486404"/>
                </a:cubicBezTo>
                <a:cubicBezTo>
                  <a:pt x="1094931" y="503904"/>
                  <a:pt x="977404" y="509277"/>
                  <a:pt x="843962" y="486404"/>
                </a:cubicBezTo>
                <a:cubicBezTo>
                  <a:pt x="710521" y="463531"/>
                  <a:pt x="450132" y="456326"/>
                  <a:pt x="81069" y="486404"/>
                </a:cubicBezTo>
                <a:cubicBezTo>
                  <a:pt x="33502" y="480185"/>
                  <a:pt x="722" y="457711"/>
                  <a:pt x="0" y="405335"/>
                </a:cubicBezTo>
                <a:cubicBezTo>
                  <a:pt x="-9912" y="340217"/>
                  <a:pt x="9757" y="222715"/>
                  <a:pt x="0" y="81069"/>
                </a:cubicBezTo>
                <a:close/>
              </a:path>
            </a:pathLst>
          </a:custGeom>
          <a:solidFill>
            <a:srgbClr val="F7FBF3"/>
          </a:solidFill>
          <a:ln w="12700">
            <a:solidFill>
              <a:srgbClr val="CCCC00"/>
            </a:solidFill>
            <a:extLst>
              <a:ext uri="{C807C97D-BFC1-408E-A445-0C87EB9F89A2}">
                <ask:lineSketchStyleProps xmlns:ask="http://schemas.microsoft.com/office/drawing/2018/sketchyshapes" sd="3011606718">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lv-LV" sz="1600" b="1">
                <a:solidFill>
                  <a:srgbClr val="3E4D1F"/>
                </a:solidFill>
                <a:latin typeface="+mj-lt"/>
                <a:cs typeface="Times New Roman" panose="02020603050405020304" pitchFamily="18" charset="0"/>
              </a:rPr>
              <a:t>Dārzeņi,</a:t>
            </a:r>
          </a:p>
          <a:p>
            <a:pPr algn="ctr"/>
            <a:r>
              <a:rPr lang="lv-LV" sz="1600" i="1">
                <a:solidFill>
                  <a:srgbClr val="3E4D1F"/>
                </a:solidFill>
                <a:latin typeface="+mj-lt"/>
                <a:cs typeface="Times New Roman" panose="02020603050405020304" pitchFamily="18" charset="0"/>
              </a:rPr>
              <a:t>EUR/ha</a:t>
            </a:r>
          </a:p>
        </p:txBody>
      </p:sp>
      <p:sp>
        <p:nvSpPr>
          <p:cNvPr id="11" name="Rounded Rectangle 12">
            <a:extLst>
              <a:ext uri="{FF2B5EF4-FFF2-40B4-BE49-F238E27FC236}">
                <a16:creationId xmlns:a16="http://schemas.microsoft.com/office/drawing/2014/main" id="{61063748-E714-0707-EAA6-040BE060914A}"/>
              </a:ext>
            </a:extLst>
          </p:cNvPr>
          <p:cNvSpPr/>
          <p:nvPr/>
        </p:nvSpPr>
        <p:spPr>
          <a:xfrm>
            <a:off x="7103896" y="1902901"/>
            <a:ext cx="3096342" cy="486404"/>
          </a:xfrm>
          <a:custGeom>
            <a:avLst/>
            <a:gdLst>
              <a:gd name="connsiteX0" fmla="*/ 0 w 3096342"/>
              <a:gd name="connsiteY0" fmla="*/ 81069 h 486404"/>
              <a:gd name="connsiteX1" fmla="*/ 81069 w 3096342"/>
              <a:gd name="connsiteY1" fmla="*/ 0 h 486404"/>
              <a:gd name="connsiteX2" fmla="*/ 579884 w 3096342"/>
              <a:gd name="connsiteY2" fmla="*/ 0 h 486404"/>
              <a:gd name="connsiteX3" fmla="*/ 1196067 w 3096342"/>
              <a:gd name="connsiteY3" fmla="*/ 0 h 486404"/>
              <a:gd name="connsiteX4" fmla="*/ 1694881 w 3096342"/>
              <a:gd name="connsiteY4" fmla="*/ 0 h 486404"/>
              <a:gd name="connsiteX5" fmla="*/ 2223038 w 3096342"/>
              <a:gd name="connsiteY5" fmla="*/ 0 h 486404"/>
              <a:gd name="connsiteX6" fmla="*/ 3015273 w 3096342"/>
              <a:gd name="connsiteY6" fmla="*/ 0 h 486404"/>
              <a:gd name="connsiteX7" fmla="*/ 3096342 w 3096342"/>
              <a:gd name="connsiteY7" fmla="*/ 81069 h 486404"/>
              <a:gd name="connsiteX8" fmla="*/ 3096342 w 3096342"/>
              <a:gd name="connsiteY8" fmla="*/ 405335 h 486404"/>
              <a:gd name="connsiteX9" fmla="*/ 3015273 w 3096342"/>
              <a:gd name="connsiteY9" fmla="*/ 486404 h 486404"/>
              <a:gd name="connsiteX10" fmla="*/ 2369748 w 3096342"/>
              <a:gd name="connsiteY10" fmla="*/ 486404 h 486404"/>
              <a:gd name="connsiteX11" fmla="*/ 1782907 w 3096342"/>
              <a:gd name="connsiteY11" fmla="*/ 486404 h 486404"/>
              <a:gd name="connsiteX12" fmla="*/ 1137382 w 3096342"/>
              <a:gd name="connsiteY12" fmla="*/ 486404 h 486404"/>
              <a:gd name="connsiteX13" fmla="*/ 81069 w 3096342"/>
              <a:gd name="connsiteY13" fmla="*/ 486404 h 486404"/>
              <a:gd name="connsiteX14" fmla="*/ 0 w 3096342"/>
              <a:gd name="connsiteY14" fmla="*/ 405335 h 486404"/>
              <a:gd name="connsiteX15" fmla="*/ 0 w 3096342"/>
              <a:gd name="connsiteY15" fmla="*/ 81069 h 48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96342" h="486404" fill="none" extrusionOk="0">
                <a:moveTo>
                  <a:pt x="0" y="81069"/>
                </a:moveTo>
                <a:cubicBezTo>
                  <a:pt x="-1973" y="35944"/>
                  <a:pt x="44409" y="-412"/>
                  <a:pt x="81069" y="0"/>
                </a:cubicBezTo>
                <a:cubicBezTo>
                  <a:pt x="279744" y="-13150"/>
                  <a:pt x="364921" y="-1981"/>
                  <a:pt x="579884" y="0"/>
                </a:cubicBezTo>
                <a:cubicBezTo>
                  <a:pt x="794848" y="1981"/>
                  <a:pt x="978154" y="-21755"/>
                  <a:pt x="1196067" y="0"/>
                </a:cubicBezTo>
                <a:cubicBezTo>
                  <a:pt x="1413980" y="21755"/>
                  <a:pt x="1471279" y="-9404"/>
                  <a:pt x="1694881" y="0"/>
                </a:cubicBezTo>
                <a:cubicBezTo>
                  <a:pt x="1918483" y="9404"/>
                  <a:pt x="2095420" y="12065"/>
                  <a:pt x="2223038" y="0"/>
                </a:cubicBezTo>
                <a:cubicBezTo>
                  <a:pt x="2350656" y="-12065"/>
                  <a:pt x="2768790" y="3357"/>
                  <a:pt x="3015273" y="0"/>
                </a:cubicBezTo>
                <a:cubicBezTo>
                  <a:pt x="3058967" y="-2543"/>
                  <a:pt x="3100618" y="38661"/>
                  <a:pt x="3096342" y="81069"/>
                </a:cubicBezTo>
                <a:cubicBezTo>
                  <a:pt x="3108272" y="226425"/>
                  <a:pt x="3087143" y="320134"/>
                  <a:pt x="3096342" y="405335"/>
                </a:cubicBezTo>
                <a:cubicBezTo>
                  <a:pt x="3102978" y="452613"/>
                  <a:pt x="3064017" y="486228"/>
                  <a:pt x="3015273" y="486404"/>
                </a:cubicBezTo>
                <a:cubicBezTo>
                  <a:pt x="2815969" y="512384"/>
                  <a:pt x="2558289" y="476155"/>
                  <a:pt x="2369748" y="486404"/>
                </a:cubicBezTo>
                <a:cubicBezTo>
                  <a:pt x="2181208" y="496653"/>
                  <a:pt x="1958131" y="475373"/>
                  <a:pt x="1782907" y="486404"/>
                </a:cubicBezTo>
                <a:cubicBezTo>
                  <a:pt x="1607683" y="497435"/>
                  <a:pt x="1459242" y="504400"/>
                  <a:pt x="1137382" y="486404"/>
                </a:cubicBezTo>
                <a:cubicBezTo>
                  <a:pt x="815522" y="468408"/>
                  <a:pt x="431425" y="456186"/>
                  <a:pt x="81069" y="486404"/>
                </a:cubicBezTo>
                <a:cubicBezTo>
                  <a:pt x="27789" y="491051"/>
                  <a:pt x="7478" y="451766"/>
                  <a:pt x="0" y="405335"/>
                </a:cubicBezTo>
                <a:cubicBezTo>
                  <a:pt x="-11073" y="297509"/>
                  <a:pt x="-8983" y="179937"/>
                  <a:pt x="0" y="81069"/>
                </a:cubicBezTo>
                <a:close/>
              </a:path>
              <a:path w="3096342" h="486404" stroke="0" extrusionOk="0">
                <a:moveTo>
                  <a:pt x="0" y="81069"/>
                </a:moveTo>
                <a:cubicBezTo>
                  <a:pt x="2913" y="30507"/>
                  <a:pt x="46115" y="4002"/>
                  <a:pt x="81069" y="0"/>
                </a:cubicBezTo>
                <a:cubicBezTo>
                  <a:pt x="229325" y="-3778"/>
                  <a:pt x="517290" y="-27463"/>
                  <a:pt x="697252" y="0"/>
                </a:cubicBezTo>
                <a:cubicBezTo>
                  <a:pt x="877214" y="27463"/>
                  <a:pt x="1131690" y="-16597"/>
                  <a:pt x="1254751" y="0"/>
                </a:cubicBezTo>
                <a:cubicBezTo>
                  <a:pt x="1377812" y="16597"/>
                  <a:pt x="1590228" y="22919"/>
                  <a:pt x="1841591" y="0"/>
                </a:cubicBezTo>
                <a:cubicBezTo>
                  <a:pt x="2092954" y="-22919"/>
                  <a:pt x="2264775" y="-21998"/>
                  <a:pt x="2428432" y="0"/>
                </a:cubicBezTo>
                <a:cubicBezTo>
                  <a:pt x="2592089" y="21998"/>
                  <a:pt x="2891421" y="27102"/>
                  <a:pt x="3015273" y="0"/>
                </a:cubicBezTo>
                <a:cubicBezTo>
                  <a:pt x="3062596" y="47"/>
                  <a:pt x="3101233" y="42453"/>
                  <a:pt x="3096342" y="81069"/>
                </a:cubicBezTo>
                <a:cubicBezTo>
                  <a:pt x="3109318" y="159062"/>
                  <a:pt x="3083959" y="333100"/>
                  <a:pt x="3096342" y="405335"/>
                </a:cubicBezTo>
                <a:cubicBezTo>
                  <a:pt x="3102848" y="455818"/>
                  <a:pt x="3061155" y="486030"/>
                  <a:pt x="3015273" y="486404"/>
                </a:cubicBezTo>
                <a:cubicBezTo>
                  <a:pt x="2768399" y="462938"/>
                  <a:pt x="2633136" y="502239"/>
                  <a:pt x="2516458" y="486404"/>
                </a:cubicBezTo>
                <a:cubicBezTo>
                  <a:pt x="2399780" y="470569"/>
                  <a:pt x="2172662" y="506234"/>
                  <a:pt x="1900275" y="486404"/>
                </a:cubicBezTo>
                <a:cubicBezTo>
                  <a:pt x="1627888" y="466574"/>
                  <a:pt x="1590623" y="468904"/>
                  <a:pt x="1342777" y="486404"/>
                </a:cubicBezTo>
                <a:cubicBezTo>
                  <a:pt x="1094931" y="503904"/>
                  <a:pt x="977404" y="509277"/>
                  <a:pt x="843962" y="486404"/>
                </a:cubicBezTo>
                <a:cubicBezTo>
                  <a:pt x="710521" y="463531"/>
                  <a:pt x="450132" y="456326"/>
                  <a:pt x="81069" y="486404"/>
                </a:cubicBezTo>
                <a:cubicBezTo>
                  <a:pt x="33502" y="480185"/>
                  <a:pt x="722" y="457711"/>
                  <a:pt x="0" y="405335"/>
                </a:cubicBezTo>
                <a:cubicBezTo>
                  <a:pt x="-9912" y="340217"/>
                  <a:pt x="9757" y="222715"/>
                  <a:pt x="0" y="81069"/>
                </a:cubicBezTo>
                <a:close/>
              </a:path>
            </a:pathLst>
          </a:custGeom>
          <a:solidFill>
            <a:srgbClr val="FEF4EC"/>
          </a:solidFill>
          <a:ln w="12700">
            <a:solidFill>
              <a:schemeClr val="accent6">
                <a:lumMod val="75000"/>
              </a:schemeClr>
            </a:solidFill>
            <a:extLst>
              <a:ext uri="{C807C97D-BFC1-408E-A445-0C87EB9F89A2}">
                <ask:lineSketchStyleProps xmlns:ask="http://schemas.microsoft.com/office/drawing/2018/sketchyshapes" sd="3011606718">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lv-LV" sz="1600" b="1">
                <a:solidFill>
                  <a:srgbClr val="760000"/>
                </a:solidFill>
                <a:latin typeface="+mj-lt"/>
                <a:cs typeface="Times New Roman" panose="02020603050405020304" pitchFamily="18" charset="0"/>
              </a:rPr>
              <a:t>Augļi un ogas</a:t>
            </a:r>
          </a:p>
          <a:p>
            <a:pPr algn="ctr"/>
            <a:r>
              <a:rPr lang="lv-LV" sz="1600" i="1">
                <a:solidFill>
                  <a:srgbClr val="760000"/>
                </a:solidFill>
                <a:latin typeface="+mj-lt"/>
                <a:cs typeface="Times New Roman" panose="02020603050405020304" pitchFamily="18" charset="0"/>
              </a:rPr>
              <a:t>EUR/ha</a:t>
            </a:r>
          </a:p>
        </p:txBody>
      </p:sp>
      <p:graphicFrame>
        <p:nvGraphicFramePr>
          <p:cNvPr id="8" name="Chart 7">
            <a:extLst>
              <a:ext uri="{FF2B5EF4-FFF2-40B4-BE49-F238E27FC236}">
                <a16:creationId xmlns:a16="http://schemas.microsoft.com/office/drawing/2014/main" id="{53BC81BD-6616-73EB-5701-5B2E2C852C65}"/>
              </a:ext>
            </a:extLst>
          </p:cNvPr>
          <p:cNvGraphicFramePr>
            <a:graphicFrameLocks/>
          </p:cNvGraphicFramePr>
          <p:nvPr>
            <p:extLst>
              <p:ext uri="{D42A27DB-BD31-4B8C-83A1-F6EECF244321}">
                <p14:modId xmlns:p14="http://schemas.microsoft.com/office/powerpoint/2010/main" val="90312971"/>
              </p:ext>
            </p:extLst>
          </p:nvPr>
        </p:nvGraphicFramePr>
        <p:xfrm>
          <a:off x="6268993" y="2181665"/>
          <a:ext cx="5754137" cy="44923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8097375D-2FEC-01C8-A4D8-131BC7EB2B61}"/>
              </a:ext>
            </a:extLst>
          </p:cNvPr>
          <p:cNvGraphicFramePr>
            <a:graphicFrameLocks/>
          </p:cNvGraphicFramePr>
          <p:nvPr>
            <p:extLst>
              <p:ext uri="{D42A27DB-BD31-4B8C-83A1-F6EECF244321}">
                <p14:modId xmlns:p14="http://schemas.microsoft.com/office/powerpoint/2010/main" val="2920984675"/>
              </p:ext>
            </p:extLst>
          </p:nvPr>
        </p:nvGraphicFramePr>
        <p:xfrm>
          <a:off x="188183" y="2181665"/>
          <a:ext cx="5892131" cy="4354262"/>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a:extLst>
              <a:ext uri="{FF2B5EF4-FFF2-40B4-BE49-F238E27FC236}">
                <a16:creationId xmlns:a16="http://schemas.microsoft.com/office/drawing/2014/main" id="{CA83D4D4-AEF0-CA08-30E3-57239698B93E}"/>
              </a:ext>
            </a:extLst>
          </p:cNvPr>
          <p:cNvSpPr/>
          <p:nvPr/>
        </p:nvSpPr>
        <p:spPr>
          <a:xfrm>
            <a:off x="3799114" y="844544"/>
            <a:ext cx="3837857" cy="8356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lv-LV" dirty="0">
                <a:solidFill>
                  <a:srgbClr val="FF0000"/>
                </a:solidFill>
                <a:latin typeface="+mj-lt"/>
              </a:rPr>
              <a:t>+</a:t>
            </a:r>
            <a:r>
              <a:rPr lang="lv-LV" dirty="0">
                <a:solidFill>
                  <a:schemeClr val="tx1"/>
                </a:solidFill>
                <a:latin typeface="+mj-lt"/>
              </a:rPr>
              <a:t> 2023.gadā pārdalošais maksājums:</a:t>
            </a:r>
            <a:br>
              <a:rPr lang="lv-LV" dirty="0">
                <a:latin typeface="+mj-lt"/>
              </a:rPr>
            </a:br>
            <a:r>
              <a:rPr lang="lv-LV" dirty="0">
                <a:solidFill>
                  <a:schemeClr val="tx1"/>
                </a:solidFill>
                <a:latin typeface="+mj-lt"/>
              </a:rPr>
              <a:t>no 3,01 - 30 ha = 60,82 EUR/ha</a:t>
            </a:r>
          </a:p>
          <a:p>
            <a:r>
              <a:rPr lang="lv-LV" dirty="0">
                <a:solidFill>
                  <a:schemeClr val="tx1"/>
                </a:solidFill>
                <a:latin typeface="+mj-lt"/>
              </a:rPr>
              <a:t>no 30,01 - 100 ha = 12,23 EUR/ha</a:t>
            </a:r>
            <a:endParaRPr lang="lv-LV" dirty="0">
              <a:solidFill>
                <a:schemeClr val="tx1"/>
              </a:solidFill>
              <a:latin typeface="+mj-lt"/>
              <a:ea typeface="Calibri Light"/>
              <a:cs typeface="Calibri Light"/>
            </a:endParaRPr>
          </a:p>
        </p:txBody>
      </p:sp>
    </p:spTree>
    <p:extLst>
      <p:ext uri="{BB962C8B-B14F-4D97-AF65-F5344CB8AC3E}">
        <p14:creationId xmlns:p14="http://schemas.microsoft.com/office/powerpoint/2010/main" val="1153872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1">
            <a:extLst>
              <a:ext uri="{FF2B5EF4-FFF2-40B4-BE49-F238E27FC236}">
                <a16:creationId xmlns:a16="http://schemas.microsoft.com/office/drawing/2014/main" id="{5E458E2E-E988-DE37-C6AF-A3A99EA1BAFB}"/>
              </a:ext>
            </a:extLst>
          </p:cNvPr>
          <p:cNvSpPr>
            <a:spLocks noGrp="1"/>
          </p:cNvSpPr>
          <p:nvPr>
            <p:ph type="title"/>
          </p:nvPr>
        </p:nvSpPr>
        <p:spPr>
          <a:xfrm>
            <a:off x="618468" y="2498856"/>
            <a:ext cx="6400800" cy="2180149"/>
          </a:xfrm>
        </p:spPr>
        <p:txBody>
          <a:bodyPr>
            <a:noAutofit/>
          </a:bodyPr>
          <a:lstStyle/>
          <a:p>
            <a:pPr algn="ctr"/>
            <a:r>
              <a:rPr lang="lv-LV" sz="4000" dirty="0">
                <a:solidFill>
                  <a:srgbClr val="3E1E1F"/>
                </a:solidFill>
                <a:latin typeface="+mj-lt"/>
                <a:ea typeface="Verdana"/>
                <a:cs typeface="Times New Roman" panose="02020603050405020304" pitchFamily="18" charset="0"/>
              </a:rPr>
              <a:t>Dārzkopības</a:t>
            </a:r>
            <a:r>
              <a:rPr lang="lv-LV" sz="4000" b="1" dirty="0">
                <a:latin typeface="+mj-lt"/>
                <a:ea typeface="Verdana" panose="020B0604030504040204" pitchFamily="34" charset="0"/>
                <a:cs typeface="Segoe UI Light" panose="020B0502040204020203" pitchFamily="34" charset="0"/>
              </a:rPr>
              <a:t> </a:t>
            </a:r>
            <a:r>
              <a:rPr lang="lv-LV" sz="4000" dirty="0">
                <a:solidFill>
                  <a:srgbClr val="3E1E1F"/>
                </a:solidFill>
                <a:latin typeface="+mj-lt"/>
                <a:ea typeface="Verdana"/>
                <a:cs typeface="Times New Roman" panose="02020603050405020304" pitchFamily="18" charset="0"/>
              </a:rPr>
              <a:t>nozares rādītāji</a:t>
            </a:r>
            <a:br>
              <a:rPr lang="lv-LV" sz="4000" dirty="0">
                <a:solidFill>
                  <a:srgbClr val="3E1E1F"/>
                </a:solidFill>
                <a:latin typeface="+mj-lt"/>
                <a:ea typeface="Verdana"/>
                <a:cs typeface="Times New Roman" panose="02020603050405020304" pitchFamily="18" charset="0"/>
              </a:rPr>
            </a:br>
            <a:r>
              <a:rPr lang="lv-LV" sz="4000" dirty="0">
                <a:solidFill>
                  <a:srgbClr val="3E1E1F"/>
                </a:solidFill>
                <a:latin typeface="+mj-lt"/>
                <a:ea typeface="Verdana"/>
                <a:cs typeface="Times New Roman" panose="02020603050405020304" pitchFamily="18" charset="0"/>
              </a:rPr>
              <a:t>un</a:t>
            </a:r>
            <a:br>
              <a:rPr lang="lv-LV" sz="4000" dirty="0">
                <a:solidFill>
                  <a:srgbClr val="3E1E1F"/>
                </a:solidFill>
                <a:latin typeface="+mj-lt"/>
                <a:ea typeface="Verdana"/>
                <a:cs typeface="Times New Roman" panose="02020603050405020304" pitchFamily="18" charset="0"/>
              </a:rPr>
            </a:br>
            <a:r>
              <a:rPr lang="lv-LV" sz="4000" dirty="0">
                <a:solidFill>
                  <a:srgbClr val="3E1E1F"/>
                </a:solidFill>
                <a:latin typeface="+mj-lt"/>
                <a:ea typeface="Verdana"/>
                <a:cs typeface="Times New Roman" panose="02020603050405020304" pitchFamily="18" charset="0"/>
              </a:rPr>
              <a:t>Eiropas Komisijas prognozes</a:t>
            </a:r>
          </a:p>
        </p:txBody>
      </p:sp>
      <p:pic>
        <p:nvPicPr>
          <p:cNvPr id="15" name="Picture 14" descr="A group of vegetables in boxes&#10;&#10;Description automatically generated">
            <a:extLst>
              <a:ext uri="{FF2B5EF4-FFF2-40B4-BE49-F238E27FC236}">
                <a16:creationId xmlns:a16="http://schemas.microsoft.com/office/drawing/2014/main" id="{A7D1B3E3-BE1E-0309-7993-2B248197A43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57999" y="1856388"/>
            <a:ext cx="4715533" cy="3145224"/>
          </a:xfrm>
          <a:prstGeom prst="ellipse">
            <a:avLst/>
          </a:prstGeom>
          <a:ln>
            <a:noFill/>
          </a:ln>
          <a:effectLst>
            <a:softEdge rad="112500"/>
          </a:effectLst>
        </p:spPr>
      </p:pic>
    </p:spTree>
    <p:extLst>
      <p:ext uri="{BB962C8B-B14F-4D97-AF65-F5344CB8AC3E}">
        <p14:creationId xmlns:p14="http://schemas.microsoft.com/office/powerpoint/2010/main" val="3166889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22DE0B8-4A3A-4853-0DAB-EE25612CCA0D}"/>
              </a:ext>
            </a:extLst>
          </p:cNvPr>
          <p:cNvSpPr/>
          <p:nvPr/>
        </p:nvSpPr>
        <p:spPr>
          <a:xfrm>
            <a:off x="621309" y="209249"/>
            <a:ext cx="11736923" cy="553998"/>
          </a:xfrm>
          <a:prstGeom prst="rect">
            <a:avLst/>
          </a:prstGeom>
        </p:spPr>
        <p:txBody>
          <a:bodyPr wrap="square" lIns="91440" tIns="45720" rIns="91440" bIns="45720" anchor="t">
            <a:spAutoFit/>
          </a:bodyPr>
          <a:lstStyle/>
          <a:p>
            <a:pPr algn="ctr"/>
            <a:r>
              <a:rPr lang="lv-LV" sz="3000" b="1" dirty="0">
                <a:solidFill>
                  <a:srgbClr val="3E1E1F"/>
                </a:solidFill>
                <a:latin typeface="+mj-lt"/>
                <a:ea typeface="+mn-lt"/>
                <a:cs typeface="+mn-lt"/>
              </a:rPr>
              <a:t>Laba lauksaimniecības un vides stāvokļa nosacījumi (LLVS)</a:t>
            </a:r>
            <a:endParaRPr lang="en-US" sz="3000" b="1" dirty="0">
              <a:solidFill>
                <a:srgbClr val="3E1E1F"/>
              </a:solidFill>
              <a:latin typeface="+mj-lt"/>
              <a:ea typeface="+mn-lt"/>
              <a:cs typeface="+mn-lt"/>
            </a:endParaRPr>
          </a:p>
        </p:txBody>
      </p:sp>
      <p:sp>
        <p:nvSpPr>
          <p:cNvPr id="6" name="TextBox 5">
            <a:extLst>
              <a:ext uri="{FF2B5EF4-FFF2-40B4-BE49-F238E27FC236}">
                <a16:creationId xmlns:a16="http://schemas.microsoft.com/office/drawing/2014/main" id="{CE6BA02E-9B1E-82A0-30C7-E19D1FB8B535}"/>
              </a:ext>
            </a:extLst>
          </p:cNvPr>
          <p:cNvSpPr txBox="1"/>
          <p:nvPr/>
        </p:nvSpPr>
        <p:spPr>
          <a:xfrm>
            <a:off x="71960" y="857004"/>
            <a:ext cx="11908373" cy="6001643"/>
          </a:xfrm>
          <a:prstGeom prst="rect">
            <a:avLst/>
          </a:prstGeom>
          <a:noFill/>
        </p:spPr>
        <p:txBody>
          <a:bodyPr wrap="square" lIns="91440" tIns="45720" rIns="91440" bIns="45720" anchor="t">
            <a:spAutoFit/>
          </a:bodyPr>
          <a:lstStyle/>
          <a:p>
            <a:pPr marL="0" marR="0" lvl="0" indent="0" algn="just">
              <a:lnSpc>
                <a:spcPct val="100000"/>
              </a:lnSpc>
              <a:spcBef>
                <a:spcPts val="0"/>
              </a:spcBef>
              <a:spcAft>
                <a:spcPts val="600"/>
              </a:spcAft>
              <a:buNone/>
            </a:pPr>
            <a:r>
              <a:rPr lang="lv-LV" b="1" i="0" u="none" strike="noStrike" kern="600" baseline="0" noProof="0" dirty="0">
                <a:latin typeface="+mj-lt"/>
                <a:cs typeface="Segoe UI"/>
              </a:rPr>
              <a:t>LLVS 1</a:t>
            </a:r>
            <a:r>
              <a:rPr lang="lv-LV" b="0" i="0" u="none" strike="noStrike" kern="600" baseline="0" noProof="0" dirty="0">
                <a:latin typeface="+mj-lt"/>
                <a:cs typeface="Segoe UI"/>
              </a:rPr>
              <a:t> – Ilggadīgo zālāju saglabāšana – ja valstī IZ īpatsvara rādītājs samazinās par vairāk nekā 5%, jāveic IZ atjaunošana.</a:t>
            </a:r>
            <a:endParaRPr lang="en-US" b="0" i="0" u="none" strike="noStrike" kern="600" baseline="0" noProof="0" dirty="0">
              <a:latin typeface="+mj-lt"/>
              <a:cs typeface="Segoe UI"/>
            </a:endParaRPr>
          </a:p>
          <a:p>
            <a:pPr algn="just">
              <a:spcAft>
                <a:spcPts val="600"/>
              </a:spcAft>
            </a:pPr>
            <a:r>
              <a:rPr lang="lv-LV" b="1" i="0" u="none" strike="noStrike" kern="600" baseline="0" noProof="0" dirty="0">
                <a:solidFill>
                  <a:srgbClr val="FF0000"/>
                </a:solidFill>
                <a:latin typeface="+mj-lt"/>
                <a:cs typeface="Segoe UI"/>
              </a:rPr>
              <a:t>LLVS 2 </a:t>
            </a:r>
            <a:r>
              <a:rPr lang="lv-LV" b="0" i="0" u="none" strike="noStrike" kern="600" baseline="0" noProof="0" dirty="0">
                <a:latin typeface="+mj-lt"/>
                <a:cs typeface="Segoe UI"/>
              </a:rPr>
              <a:t>– </a:t>
            </a:r>
            <a:r>
              <a:rPr lang="lv-LV" b="1" i="0" u="none" strike="noStrike" kern="600" baseline="0" noProof="0" dirty="0">
                <a:solidFill>
                  <a:srgbClr val="FF0000"/>
                </a:solidFill>
                <a:latin typeface="+mj-lt"/>
                <a:cs typeface="Segoe UI"/>
              </a:rPr>
              <a:t>Mitrāju un kūdrāju augsnes aizsardzība no 2025.gada</a:t>
            </a:r>
            <a:r>
              <a:rPr lang="lv-LV" b="1" kern="600" dirty="0">
                <a:solidFill>
                  <a:srgbClr val="FF0000"/>
                </a:solidFill>
                <a:latin typeface="+mj-lt"/>
                <a:cs typeface="Segoe UI"/>
              </a:rPr>
              <a:t>:</a:t>
            </a:r>
            <a:r>
              <a:rPr lang="lv-LV" b="1" kern="600" dirty="0">
                <a:latin typeface="+mj-lt"/>
                <a:cs typeface="Segoe UI"/>
              </a:rPr>
              <a:t> </a:t>
            </a:r>
            <a:r>
              <a:rPr lang="lv-LV" b="1" kern="600" dirty="0">
                <a:solidFill>
                  <a:srgbClr val="FF0000"/>
                </a:solidFill>
                <a:latin typeface="+mj-lt"/>
                <a:cs typeface="Segoe UI"/>
              </a:rPr>
              <a:t>Aršana pieļaujama tikai 1 reizi 5 gados. Aramzemē aršana līdz 20 cm pieļaujama katru gadu. </a:t>
            </a:r>
            <a:endParaRPr lang="lv-LV" b="1" i="0" u="none" strike="noStrike" kern="600" baseline="0" noProof="0">
              <a:solidFill>
                <a:srgbClr val="FF0000"/>
              </a:solidFill>
              <a:latin typeface="+mj-lt"/>
              <a:ea typeface="Calibri Light"/>
              <a:cs typeface="Segoe UI" panose="020B0502040204020203" pitchFamily="34" charset="0"/>
            </a:endParaRPr>
          </a:p>
          <a:p>
            <a:pPr marL="0" marR="0" lvl="0" indent="0" algn="just">
              <a:lnSpc>
                <a:spcPct val="100000"/>
              </a:lnSpc>
              <a:spcBef>
                <a:spcPts val="0"/>
              </a:spcBef>
              <a:spcAft>
                <a:spcPts val="600"/>
              </a:spcAft>
              <a:buNone/>
            </a:pPr>
            <a:r>
              <a:rPr lang="lv-LV" b="1" i="0" u="none" strike="noStrike" kern="600" baseline="0" noProof="0" dirty="0">
                <a:latin typeface="+mj-lt"/>
                <a:cs typeface="Segoe UI"/>
              </a:rPr>
              <a:t>LLVS 3</a:t>
            </a:r>
            <a:r>
              <a:rPr lang="lv-LV" b="0" i="0" u="none" strike="noStrike" kern="600" baseline="0" noProof="0" dirty="0">
                <a:latin typeface="+mj-lt"/>
                <a:cs typeface="Segoe UI"/>
              </a:rPr>
              <a:t> – Rugaini vai sauso zāli nededzina uz lauka.</a:t>
            </a:r>
            <a:endParaRPr lang="lv-LV" b="0" i="0" u="none" strike="noStrike" kern="600" baseline="0" noProof="0" dirty="0">
              <a:latin typeface="+mj-lt"/>
              <a:ea typeface="Calibri Light"/>
              <a:cs typeface="Segoe UI"/>
            </a:endParaRPr>
          </a:p>
          <a:p>
            <a:pPr marL="0" marR="0" lvl="0" indent="0" algn="just">
              <a:lnSpc>
                <a:spcPct val="100000"/>
              </a:lnSpc>
              <a:spcBef>
                <a:spcPts val="0"/>
              </a:spcBef>
              <a:spcAft>
                <a:spcPts val="600"/>
              </a:spcAft>
              <a:buNone/>
            </a:pPr>
            <a:r>
              <a:rPr lang="lv-LV" b="1" i="0" u="none" strike="noStrike" kern="600" baseline="0" noProof="0" dirty="0">
                <a:solidFill>
                  <a:srgbClr val="FF0000"/>
                </a:solidFill>
                <a:latin typeface="+mj-lt"/>
                <a:cs typeface="Segoe UI"/>
              </a:rPr>
              <a:t>LLVS 4</a:t>
            </a:r>
            <a:r>
              <a:rPr lang="lv-LV" b="0" i="0" u="none" strike="noStrike" kern="600" baseline="0" noProof="0" dirty="0">
                <a:solidFill>
                  <a:srgbClr val="FF0000"/>
                </a:solidFill>
                <a:latin typeface="+mj-lt"/>
                <a:cs typeface="Segoe UI"/>
              </a:rPr>
              <a:t> </a:t>
            </a:r>
            <a:r>
              <a:rPr lang="lv-LV" b="0" i="0" u="none" strike="noStrike" kern="600" baseline="0" noProof="0" dirty="0">
                <a:latin typeface="+mj-lt"/>
                <a:cs typeface="Segoe UI"/>
              </a:rPr>
              <a:t>– Nelietot mēslošanas un AAL </a:t>
            </a:r>
            <a:r>
              <a:rPr lang="lv-LV" kern="600" baseline="0" dirty="0">
                <a:latin typeface="+mj-lt"/>
                <a:cs typeface="Segoe UI"/>
              </a:rPr>
              <a:t>10 m joslā </a:t>
            </a:r>
            <a:r>
              <a:rPr lang="lv-LV" b="0" i="0" u="none" strike="noStrike" kern="600" baseline="0" noProof="0" dirty="0">
                <a:latin typeface="+mj-lt"/>
                <a:cs typeface="Segoe UI"/>
              </a:rPr>
              <a:t>gar ūdenstecēm un ūdenstilpēm un </a:t>
            </a:r>
            <a:r>
              <a:rPr lang="lv-LV" b="1" i="0" u="none" strike="noStrike" kern="600" baseline="0" noProof="0" dirty="0">
                <a:solidFill>
                  <a:srgbClr val="FF0000"/>
                </a:solidFill>
                <a:latin typeface="+mj-lt"/>
                <a:cs typeface="Segoe UI"/>
              </a:rPr>
              <a:t>3 m vai 1 m gar novadgrāvjiem</a:t>
            </a:r>
            <a:r>
              <a:rPr lang="lv-LV" b="0" i="0" u="none" strike="noStrike" kern="600" baseline="0" noProof="0" dirty="0">
                <a:latin typeface="+mj-lt"/>
                <a:cs typeface="Segoe UI"/>
              </a:rPr>
              <a:t>.</a:t>
            </a:r>
            <a:endParaRPr lang="lv-LV" b="0" i="0" u="none" strike="noStrike" kern="600" baseline="0" noProof="0" dirty="0">
              <a:latin typeface="+mj-lt"/>
              <a:ea typeface="Calibri Light"/>
              <a:cs typeface="Segoe UI"/>
            </a:endParaRPr>
          </a:p>
          <a:p>
            <a:pPr marL="0" marR="0" lvl="0" indent="0" algn="just">
              <a:lnSpc>
                <a:spcPct val="100000"/>
              </a:lnSpc>
              <a:spcBef>
                <a:spcPts val="0"/>
              </a:spcBef>
              <a:spcAft>
                <a:spcPts val="600"/>
              </a:spcAft>
              <a:buNone/>
            </a:pPr>
            <a:r>
              <a:rPr lang="lv-LV" b="1" i="0" u="none" strike="noStrike" kern="600" baseline="0" noProof="0" dirty="0">
                <a:latin typeface="+mj-lt"/>
                <a:cs typeface="Segoe UI"/>
              </a:rPr>
              <a:t>LLVS 5</a:t>
            </a:r>
            <a:r>
              <a:rPr lang="lv-LV" b="0" i="0" u="none" strike="noStrike" kern="600" baseline="0" noProof="0" dirty="0">
                <a:latin typeface="+mj-lt"/>
                <a:cs typeface="Segoe UI"/>
              </a:rPr>
              <a:t> – Ierobežota augsnes apstrāde – nogāzēs, kur garums ir vismaz 20 m un slīpums ir lielāks par 6 grādiem, 01.10.–15.03. nodrošina veģetāciju vai rugaini, ziemājus un </a:t>
            </a:r>
            <a:r>
              <a:rPr lang="lv-LV" i="0" u="none" strike="noStrike" kern="600" baseline="0" noProof="0" dirty="0" err="1">
                <a:latin typeface="+mj-lt"/>
                <a:cs typeface="Segoe UI"/>
              </a:rPr>
              <a:t>starpkultūras</a:t>
            </a:r>
            <a:r>
              <a:rPr lang="lv-LV" i="0" u="none" strike="noStrike" kern="600" baseline="0" noProof="0" dirty="0">
                <a:latin typeface="+mj-lt"/>
                <a:cs typeface="Segoe UI"/>
              </a:rPr>
              <a:t> pēc 20.septembra sēj perpendikulāri nogāzes krituma virzienam, izņemot, ja tiešajā sējā vai izmantojot joslu apstrādi.</a:t>
            </a:r>
            <a:endParaRPr lang="en-US" i="0" u="none" strike="noStrike" kern="600" baseline="0" noProof="0" dirty="0">
              <a:latin typeface="+mj-lt"/>
              <a:cs typeface="Segoe UI"/>
            </a:endParaRPr>
          </a:p>
          <a:p>
            <a:pPr marL="0" marR="0" lvl="0" indent="0" algn="just">
              <a:lnSpc>
                <a:spcPct val="100000"/>
              </a:lnSpc>
              <a:spcBef>
                <a:spcPts val="0"/>
              </a:spcBef>
              <a:spcAft>
                <a:spcPts val="600"/>
              </a:spcAft>
              <a:buNone/>
            </a:pPr>
            <a:r>
              <a:rPr lang="lv-LV" b="1" i="0" u="none" strike="noStrike" kern="600" baseline="0" noProof="0" dirty="0">
                <a:latin typeface="+mj-lt"/>
                <a:cs typeface="Segoe UI"/>
              </a:rPr>
              <a:t>LLVS 6</a:t>
            </a:r>
            <a:r>
              <a:rPr lang="lv-LV" b="0" i="0" u="none" strike="noStrike" kern="600" baseline="0" noProof="0" dirty="0">
                <a:latin typeface="+mj-lt"/>
                <a:cs typeface="Segoe UI"/>
              </a:rPr>
              <a:t> – Minimāls augsnes segums aramzemē 15.11. – 15.02.: Latgale, Vidzeme 55%; ĪJT 65%, pārējā LV 55% no aramzemes.</a:t>
            </a:r>
            <a:endParaRPr lang="lv-LV" b="0" i="0" u="none" strike="noStrike" kern="600" baseline="0" noProof="0" dirty="0">
              <a:latin typeface="+mj-lt"/>
              <a:ea typeface="Calibri Light"/>
              <a:cs typeface="Segoe UI"/>
            </a:endParaRPr>
          </a:p>
          <a:p>
            <a:pPr marL="0" marR="0" lvl="0" indent="0" algn="just">
              <a:lnSpc>
                <a:spcPct val="100000"/>
              </a:lnSpc>
              <a:spcBef>
                <a:spcPts val="0"/>
              </a:spcBef>
              <a:spcAft>
                <a:spcPts val="600"/>
              </a:spcAft>
              <a:buNone/>
            </a:pPr>
            <a:r>
              <a:rPr lang="lv-LV" b="1" i="0" u="none" strike="noStrike" kern="600" baseline="0" noProof="0" dirty="0">
                <a:solidFill>
                  <a:srgbClr val="FF0000"/>
                </a:solidFill>
                <a:latin typeface="+mj-lt"/>
                <a:ea typeface="+mn-ea"/>
                <a:cs typeface="Segoe UI"/>
              </a:rPr>
              <a:t>LLVS 7 </a:t>
            </a:r>
            <a:r>
              <a:rPr lang="lv-LV" b="1" i="0" u="none" strike="noStrike" kern="600" baseline="0" noProof="0" dirty="0">
                <a:latin typeface="+mj-lt"/>
                <a:ea typeface="+mn-ea"/>
                <a:cs typeface="Segoe UI"/>
              </a:rPr>
              <a:t>– </a:t>
            </a:r>
            <a:r>
              <a:rPr lang="lv-LV" b="0" i="0" u="none" strike="noStrike" kern="600" baseline="0" noProof="0" dirty="0">
                <a:latin typeface="+mj-lt"/>
                <a:cs typeface="Segoe UI"/>
              </a:rPr>
              <a:t>Augu </a:t>
            </a:r>
            <a:r>
              <a:rPr lang="lv-LV" b="0" i="0" u="none" strike="noStrike" kern="600" baseline="0" noProof="0" dirty="0">
                <a:latin typeface="+mj-lt"/>
                <a:ea typeface="+mn-ea"/>
                <a:cs typeface="Segoe UI"/>
              </a:rPr>
              <a:t>maiņa aramzemē – veic 1x gadā vismaz 35% no saimniecības aramzemes, kuru aizņem viengadīgi vai ziemāju kultūraugi, viengadīgos kultūraugus nedrīkst audzēt laukā vairāk nekā 3 gadus pēc kārtas, </a:t>
            </a:r>
            <a:r>
              <a:rPr lang="lv-LV" b="1" i="0" u="none" strike="noStrike" kern="600" baseline="0" noProof="0" dirty="0">
                <a:solidFill>
                  <a:srgbClr val="FF0000"/>
                </a:solidFill>
                <a:latin typeface="+mj-lt"/>
                <a:ea typeface="+mn-ea"/>
                <a:cs typeface="Segoe UI"/>
              </a:rPr>
              <a:t>izņēmumi kukurūzai</a:t>
            </a:r>
            <a:r>
              <a:rPr lang="lv-LV" b="0" i="0" u="none" strike="noStrike" kern="600" baseline="0" noProof="0" dirty="0">
                <a:latin typeface="+mj-lt"/>
                <a:ea typeface="+mn-ea"/>
                <a:cs typeface="Segoe UI"/>
              </a:rPr>
              <a:t>. </a:t>
            </a:r>
            <a:endParaRPr lang="en-US" b="1" i="0" u="none" strike="noStrike" kern="600" baseline="0" noProof="0" dirty="0">
              <a:latin typeface="+mj-lt"/>
              <a:ea typeface="+mn-ea"/>
              <a:cs typeface="Segoe UI"/>
            </a:endParaRPr>
          </a:p>
          <a:p>
            <a:pPr algn="just">
              <a:spcAft>
                <a:spcPts val="600"/>
              </a:spcAft>
            </a:pPr>
            <a:r>
              <a:rPr lang="lv-LV" b="1" i="0" u="none" strike="sngStrike" kern="600" baseline="0" noProof="0" dirty="0">
                <a:solidFill>
                  <a:srgbClr val="FF0000"/>
                </a:solidFill>
                <a:latin typeface="+mj-lt"/>
                <a:cs typeface="Segoe UI"/>
              </a:rPr>
              <a:t>LLVS 8.1.</a:t>
            </a:r>
            <a:r>
              <a:rPr lang="lv-LV" b="0" i="0" u="none" strike="sngStrike" kern="600" baseline="0" noProof="0" dirty="0">
                <a:solidFill>
                  <a:srgbClr val="FF0000"/>
                </a:solidFill>
                <a:latin typeface="+mj-lt"/>
                <a:cs typeface="Segoe UI"/>
              </a:rPr>
              <a:t> – </a:t>
            </a:r>
            <a:r>
              <a:rPr lang="lv-LV" b="1" i="0" u="none" strike="sngStrike" kern="600" baseline="0" noProof="0" dirty="0">
                <a:solidFill>
                  <a:srgbClr val="FF0000"/>
                </a:solidFill>
                <a:latin typeface="+mj-lt"/>
                <a:cs typeface="Segoe UI"/>
              </a:rPr>
              <a:t>4% no aramzemes aizņem ar ražošanu nesaistīti elementi. </a:t>
            </a:r>
            <a:r>
              <a:rPr lang="lv-LV" b="1" kern="600" dirty="0">
                <a:solidFill>
                  <a:srgbClr val="FF0000"/>
                </a:solidFill>
                <a:latin typeface="+mj-lt"/>
                <a:cs typeface="Segoe UI"/>
              </a:rPr>
              <a:t>Prasība atcelta!!! Ieviesta jauna un lauksaimniekiem brīvprātīga </a:t>
            </a:r>
            <a:r>
              <a:rPr lang="lv-LV" b="1" kern="600" err="1">
                <a:solidFill>
                  <a:srgbClr val="FF0000"/>
                </a:solidFill>
                <a:latin typeface="+mj-lt"/>
                <a:cs typeface="Segoe UI"/>
              </a:rPr>
              <a:t>ekoshēma</a:t>
            </a:r>
            <a:r>
              <a:rPr lang="lv-LV" b="1" kern="600">
                <a:solidFill>
                  <a:srgbClr val="FF0000"/>
                </a:solidFill>
                <a:latin typeface="+mj-lt"/>
                <a:cs typeface="Segoe UI"/>
              </a:rPr>
              <a:t> par ainavu elementu izveidi un uzturēšanu</a:t>
            </a:r>
            <a:r>
              <a:rPr lang="lv-LV" b="1" kern="600" dirty="0">
                <a:solidFill>
                  <a:srgbClr val="FF0000"/>
                </a:solidFill>
                <a:latin typeface="+mj-lt"/>
                <a:cs typeface="Segoe UI"/>
              </a:rPr>
              <a:t>.</a:t>
            </a:r>
            <a:endParaRPr lang="lv-LV" b="1" i="0" u="none" kern="600" baseline="0" noProof="0" dirty="0">
              <a:solidFill>
                <a:srgbClr val="FF0000"/>
              </a:solidFill>
              <a:latin typeface="+mj-lt"/>
              <a:cs typeface="Segoe UI" panose="020B0502040204020203" pitchFamily="34" charset="0"/>
            </a:endParaRPr>
          </a:p>
          <a:p>
            <a:pPr marL="0" marR="0" lvl="0" indent="0" algn="just">
              <a:lnSpc>
                <a:spcPct val="100000"/>
              </a:lnSpc>
              <a:spcBef>
                <a:spcPts val="0"/>
              </a:spcBef>
              <a:spcAft>
                <a:spcPts val="600"/>
              </a:spcAft>
              <a:buNone/>
            </a:pPr>
            <a:r>
              <a:rPr lang="lv-LV" b="1" i="0" u="none" strike="noStrike" kern="600" baseline="0" noProof="0" dirty="0">
                <a:latin typeface="+mj-lt"/>
                <a:cs typeface="Segoe UI"/>
              </a:rPr>
              <a:t>LLVS 8.2 </a:t>
            </a:r>
            <a:r>
              <a:rPr lang="lv-LV" b="0" i="0" u="none" strike="noStrike" kern="600" baseline="0" noProof="0" dirty="0">
                <a:latin typeface="+mj-lt"/>
                <a:cs typeface="Segoe UI"/>
              </a:rPr>
              <a:t>– Saglabā un nepieļauj dabas pieminekļu – dižakmeņu, aizsargājamu koku un aleju – iznīcināšanu vai bojāšanu.</a:t>
            </a:r>
            <a:endParaRPr lang="lv-LV" b="0" i="0" u="none" strike="noStrike" kern="600" baseline="0" noProof="0" dirty="0">
              <a:latin typeface="+mj-lt"/>
              <a:ea typeface="Calibri Light"/>
              <a:cs typeface="Segoe UI"/>
            </a:endParaRPr>
          </a:p>
          <a:p>
            <a:pPr marL="0" marR="0" lvl="0" indent="0" algn="just">
              <a:lnSpc>
                <a:spcPct val="100000"/>
              </a:lnSpc>
              <a:spcBef>
                <a:spcPts val="0"/>
              </a:spcBef>
              <a:spcAft>
                <a:spcPts val="600"/>
              </a:spcAft>
              <a:buNone/>
            </a:pPr>
            <a:r>
              <a:rPr lang="lv-LV" b="1" i="0" u="none" strike="noStrike" kern="600" baseline="0" noProof="0" dirty="0">
                <a:latin typeface="+mj-lt"/>
                <a:cs typeface="Segoe UI"/>
              </a:rPr>
              <a:t>LLVS 8.3</a:t>
            </a:r>
            <a:r>
              <a:rPr lang="lv-LV" b="0" i="0" u="none" strike="noStrike" kern="600" baseline="0" noProof="0" dirty="0">
                <a:latin typeface="+mj-lt"/>
                <a:cs typeface="Segoe UI"/>
              </a:rPr>
              <a:t> – Aizliegums griezt dzīvžogus, cirst kokus putnu ligzdošanas laikā (15.03.-31.07. ĪJT, 01.04.-30.06. pārējā LV). </a:t>
            </a:r>
            <a:endParaRPr lang="en-US" b="0" i="0" u="none" strike="noStrike" kern="600" baseline="0" noProof="0" dirty="0">
              <a:latin typeface="+mj-lt"/>
              <a:cs typeface="Segoe UI"/>
            </a:endParaRPr>
          </a:p>
          <a:p>
            <a:pPr marL="0" marR="0" lvl="0" indent="0" algn="just">
              <a:lnSpc>
                <a:spcPct val="100000"/>
              </a:lnSpc>
              <a:spcBef>
                <a:spcPts val="0"/>
              </a:spcBef>
              <a:spcAft>
                <a:spcPts val="600"/>
              </a:spcAft>
              <a:buNone/>
            </a:pPr>
            <a:r>
              <a:rPr lang="lv-LV" b="1" i="0" u="none" strike="noStrike" kern="600" baseline="0" noProof="0" dirty="0">
                <a:latin typeface="+mj-lt"/>
                <a:cs typeface="Segoe UI"/>
              </a:rPr>
              <a:t>LLVS 8.4 </a:t>
            </a:r>
            <a:r>
              <a:rPr lang="lv-LV" b="0" i="0" u="none" strike="noStrike" kern="600" baseline="0" noProof="0" dirty="0">
                <a:latin typeface="+mj-lt"/>
                <a:cs typeface="Segoe UI"/>
              </a:rPr>
              <a:t>– </a:t>
            </a:r>
            <a:r>
              <a:rPr lang="lv-LV" b="0" i="0" u="none" strike="noStrike" kern="600" baseline="0" noProof="0" dirty="0" err="1">
                <a:latin typeface="+mj-lt"/>
                <a:cs typeface="Segoe UI"/>
              </a:rPr>
              <a:t>Latvāņu</a:t>
            </a:r>
            <a:r>
              <a:rPr lang="lv-LV" b="0" i="0" u="none" strike="noStrike" kern="600" baseline="0" noProof="0" dirty="0">
                <a:latin typeface="+mj-lt"/>
                <a:cs typeface="Segoe UI"/>
              </a:rPr>
              <a:t> ģints augi nopļauti līdz brīdim, kad veidojas ziedkopas.</a:t>
            </a:r>
            <a:endParaRPr lang="lv-LV" b="0" i="0" u="none" strike="noStrike" kern="600" baseline="0" noProof="0" dirty="0">
              <a:latin typeface="+mj-lt"/>
              <a:ea typeface="Calibri Light"/>
              <a:cs typeface="Segoe UI"/>
            </a:endParaRPr>
          </a:p>
          <a:p>
            <a:pPr marL="0" marR="0" lvl="0" indent="0" algn="just">
              <a:lnSpc>
                <a:spcPct val="100000"/>
              </a:lnSpc>
              <a:spcBef>
                <a:spcPts val="0"/>
              </a:spcBef>
              <a:spcAft>
                <a:spcPts val="600"/>
              </a:spcAft>
              <a:buNone/>
            </a:pPr>
            <a:r>
              <a:rPr lang="lv-LV" b="1" i="0" u="none" strike="noStrike" kern="600" baseline="0" noProof="0" dirty="0">
                <a:latin typeface="+mj-lt"/>
                <a:cs typeface="Segoe UI"/>
              </a:rPr>
              <a:t>LLVS 9</a:t>
            </a:r>
            <a:r>
              <a:rPr lang="lv-LV" b="0" i="0" u="none" strike="noStrike" kern="600" baseline="0" noProof="0" dirty="0">
                <a:latin typeface="+mj-lt"/>
                <a:cs typeface="Segoe UI"/>
              </a:rPr>
              <a:t> – Aizliegums pārveidot vai apart</a:t>
            </a:r>
            <a:r>
              <a:rPr lang="lv-LV" b="0" i="0" u="none" strike="noStrike" kern="600" baseline="0" noProof="0" dirty="0">
                <a:latin typeface="+mj-lt"/>
                <a:ea typeface="+mn-ea"/>
                <a:cs typeface="Segoe UI"/>
              </a:rPr>
              <a:t> </a:t>
            </a:r>
            <a:r>
              <a:rPr lang="lv-LV" kern="600" baseline="0" dirty="0">
                <a:latin typeface="+mj-lt"/>
                <a:cs typeface="Segoe UI"/>
              </a:rPr>
              <a:t>ekoloģiski jutīgos ilggadīgos zālājus (ES nozīmes biotopi).</a:t>
            </a:r>
            <a:endParaRPr lang="en-US" b="0" i="0" u="none" strike="noStrike" kern="600" baseline="0" noProof="0" dirty="0">
              <a:latin typeface="+mj-lt"/>
              <a:ea typeface="+mn-ea"/>
              <a:cs typeface="Segoe UI"/>
            </a:endParaRPr>
          </a:p>
          <a:p>
            <a:pPr marL="0" marR="0" lvl="0" indent="0" algn="just">
              <a:lnSpc>
                <a:spcPct val="100000"/>
              </a:lnSpc>
              <a:spcBef>
                <a:spcPts val="0"/>
              </a:spcBef>
              <a:spcAft>
                <a:spcPts val="600"/>
              </a:spcAft>
              <a:buNone/>
            </a:pPr>
            <a:r>
              <a:rPr lang="lv" b="1" i="0" u="none" strike="noStrike" kern="600" baseline="0" noProof="0" dirty="0">
                <a:latin typeface="+mj-lt"/>
                <a:ea typeface="+mn-ea"/>
                <a:cs typeface="Segoe UI"/>
              </a:rPr>
              <a:t>LLVS 10</a:t>
            </a:r>
            <a:r>
              <a:rPr lang="lv" b="0" i="0" u="none" strike="noStrike" kern="600" baseline="0" noProof="0" dirty="0">
                <a:latin typeface="+mj-lt"/>
                <a:ea typeface="+mn-ea"/>
                <a:cs typeface="Segoe UI"/>
              </a:rPr>
              <a:t> - Tiek kopta lauksaimnieka atbildībā esošā meliorācijas sistēma.</a:t>
            </a:r>
            <a:endParaRPr lang="lv-LV" b="0" i="0" u="none" strike="noStrike" kern="600" baseline="0" noProof="0" dirty="0">
              <a:latin typeface="+mj-lt"/>
              <a:ea typeface="+mn-ea"/>
              <a:cs typeface="Segoe UI"/>
            </a:endParaRPr>
          </a:p>
        </p:txBody>
      </p:sp>
    </p:spTree>
    <p:extLst>
      <p:ext uri="{BB962C8B-B14F-4D97-AF65-F5344CB8AC3E}">
        <p14:creationId xmlns:p14="http://schemas.microsoft.com/office/powerpoint/2010/main" val="3257470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6CA425-DE3B-46DE-80E0-5F9414F49D5F}"/>
              </a:ext>
            </a:extLst>
          </p:cNvPr>
          <p:cNvSpPr/>
          <p:nvPr/>
        </p:nvSpPr>
        <p:spPr>
          <a:xfrm>
            <a:off x="2888608" y="262333"/>
            <a:ext cx="7767213" cy="553998"/>
          </a:xfrm>
          <a:prstGeom prst="rect">
            <a:avLst/>
          </a:prstGeom>
        </p:spPr>
        <p:txBody>
          <a:bodyPr wrap="square">
            <a:spAutoFit/>
          </a:bodyPr>
          <a:lstStyle/>
          <a:p>
            <a:pPr algn="ctr"/>
            <a:r>
              <a:rPr lang="lv-LV" sz="3000" b="1" dirty="0">
                <a:solidFill>
                  <a:srgbClr val="3E1E1F"/>
                </a:solidFill>
                <a:latin typeface="+mj-lt"/>
                <a:ea typeface="Verdana" panose="020B0604030504040204" pitchFamily="34" charset="0"/>
                <a:cs typeface="Segoe UI Light" panose="020B0502040204020203" pitchFamily="34" charset="0"/>
              </a:rPr>
              <a:t>Sociālo nosacījumu sistēma</a:t>
            </a:r>
            <a:r>
              <a:rPr lang="lv-LV" sz="3000" b="1">
                <a:solidFill>
                  <a:srgbClr val="3E1E1F"/>
                </a:solidFill>
                <a:latin typeface="+mj-lt"/>
                <a:ea typeface="Verdana" panose="020B0604030504040204" pitchFamily="34" charset="0"/>
                <a:cs typeface="Segoe UI Light" panose="020B0502040204020203" pitchFamily="34" charset="0"/>
              </a:rPr>
              <a:t> </a:t>
            </a:r>
            <a:r>
              <a:rPr lang="lv-LV" sz="3000" b="1">
                <a:solidFill>
                  <a:srgbClr val="FF0000"/>
                </a:solidFill>
                <a:latin typeface="+mj-lt"/>
                <a:ea typeface="Verdana" panose="020B0604030504040204" pitchFamily="34" charset="0"/>
                <a:cs typeface="Segoe UI Light" panose="020B0502040204020203" pitchFamily="34" charset="0"/>
              </a:rPr>
              <a:t>no 2025.gada</a:t>
            </a:r>
          </a:p>
        </p:txBody>
      </p:sp>
      <p:sp>
        <p:nvSpPr>
          <p:cNvPr id="2" name="TextBox 1">
            <a:extLst>
              <a:ext uri="{FF2B5EF4-FFF2-40B4-BE49-F238E27FC236}">
                <a16:creationId xmlns:a16="http://schemas.microsoft.com/office/drawing/2014/main" id="{74FC0399-827D-8C5C-BA2D-8D2E666A7970}"/>
              </a:ext>
            </a:extLst>
          </p:cNvPr>
          <p:cNvSpPr txBox="1"/>
          <p:nvPr/>
        </p:nvSpPr>
        <p:spPr>
          <a:xfrm>
            <a:off x="261257" y="1566638"/>
            <a:ext cx="11702143" cy="4662815"/>
          </a:xfrm>
          <a:prstGeom prst="rect">
            <a:avLst/>
          </a:prstGeom>
          <a:noFill/>
        </p:spPr>
        <p:txBody>
          <a:bodyPr wrap="square" lIns="91440" tIns="45720" rIns="91440" bIns="45720" rtlCol="0" anchor="t">
            <a:spAutoFit/>
          </a:bodyPr>
          <a:lstStyle/>
          <a:p>
            <a:pPr marL="285750" indent="-285750" algn="just">
              <a:spcBef>
                <a:spcPts val="1200"/>
              </a:spcBef>
              <a:spcAft>
                <a:spcPts val="300"/>
              </a:spcAft>
              <a:buFont typeface="Arial" panose="020B0604020202020204" pitchFamily="34" charset="0"/>
              <a:buChar char="•"/>
            </a:pPr>
            <a:r>
              <a:rPr lang="lv-LV" sz="2800" dirty="0">
                <a:solidFill>
                  <a:schemeClr val="tx1">
                    <a:lumMod val="85000"/>
                    <a:lumOff val="15000"/>
                  </a:schemeClr>
                </a:solidFill>
                <a:effectLst/>
                <a:latin typeface="+mj-lt"/>
                <a:ea typeface="Times New Roman" panose="02020603050405020304" pitchFamily="18" charset="0"/>
                <a:cs typeface="Segoe UI"/>
              </a:rPr>
              <a:t>Nodrošina saikni starp atbalsta maksājumu saņemšanu un atbilstību </a:t>
            </a:r>
            <a:r>
              <a:rPr lang="lv-LV" sz="2800" b="1" dirty="0">
                <a:solidFill>
                  <a:schemeClr val="tx1">
                    <a:lumMod val="85000"/>
                    <a:lumOff val="15000"/>
                  </a:schemeClr>
                </a:solidFill>
                <a:latin typeface="+mj-lt"/>
                <a:cs typeface="Segoe UI"/>
              </a:rPr>
              <a:t>normatīvajos</a:t>
            </a:r>
            <a:r>
              <a:rPr lang="lv-LV" sz="2800" b="1" dirty="0">
                <a:solidFill>
                  <a:schemeClr val="tx1">
                    <a:lumMod val="85000"/>
                    <a:lumOff val="15000"/>
                  </a:schemeClr>
                </a:solidFill>
                <a:effectLst/>
                <a:latin typeface="+mj-lt"/>
                <a:ea typeface="Times New Roman" panose="02020603050405020304" pitchFamily="18" charset="0"/>
                <a:cs typeface="Segoe UI"/>
              </a:rPr>
              <a:t> aktos </a:t>
            </a:r>
            <a:r>
              <a:rPr lang="lv-LV" sz="2800" b="1" dirty="0">
                <a:solidFill>
                  <a:srgbClr val="FF0000"/>
                </a:solidFill>
                <a:effectLst/>
                <a:latin typeface="+mj-lt"/>
                <a:ea typeface="Times New Roman" panose="02020603050405020304" pitchFamily="18" charset="0"/>
                <a:cs typeface="Segoe UI"/>
              </a:rPr>
              <a:t>jau noteiktām spēkā esošām </a:t>
            </a:r>
            <a:r>
              <a:rPr lang="lv-LV" sz="2800" b="1" dirty="0">
                <a:solidFill>
                  <a:schemeClr val="tx1">
                    <a:lumMod val="85000"/>
                    <a:lumOff val="15000"/>
                  </a:schemeClr>
                </a:solidFill>
                <a:latin typeface="+mj-lt"/>
                <a:cs typeface="Segoe UI"/>
              </a:rPr>
              <a:t>prasībām</a:t>
            </a:r>
            <a:r>
              <a:rPr lang="lv-LV" sz="2800" dirty="0">
                <a:solidFill>
                  <a:schemeClr val="tx1">
                    <a:lumMod val="85000"/>
                    <a:lumOff val="15000"/>
                  </a:schemeClr>
                </a:solidFill>
                <a:latin typeface="+mj-lt"/>
                <a:cs typeface="Segoe UI"/>
              </a:rPr>
              <a:t> darba tiesību un nodarbinātības jomās.</a:t>
            </a:r>
          </a:p>
          <a:p>
            <a:pPr marL="285750" indent="-285750" algn="just">
              <a:spcBef>
                <a:spcPts val="1200"/>
              </a:spcBef>
              <a:spcAft>
                <a:spcPts val="1200"/>
              </a:spcAft>
              <a:buFont typeface="Arial" panose="020B0604020202020204" pitchFamily="34" charset="0"/>
              <a:buChar char="•"/>
            </a:pPr>
            <a:r>
              <a:rPr lang="lv-LV" sz="2800" dirty="0">
                <a:solidFill>
                  <a:schemeClr val="tx1">
                    <a:lumMod val="85000"/>
                    <a:lumOff val="15000"/>
                  </a:schemeClr>
                </a:solidFill>
                <a:latin typeface="+mj-lt"/>
                <a:ea typeface="Times New Roman" panose="02020603050405020304" pitchFamily="18" charset="0"/>
                <a:cs typeface="Segoe UI"/>
              </a:rPr>
              <a:t>Attiecas uz </a:t>
            </a:r>
            <a:r>
              <a:rPr lang="lv-LV" sz="2800" b="1" dirty="0">
                <a:solidFill>
                  <a:schemeClr val="tx1">
                    <a:lumMod val="85000"/>
                    <a:lumOff val="15000"/>
                  </a:schemeClr>
                </a:solidFill>
                <a:latin typeface="+mj-lt"/>
                <a:ea typeface="Times New Roman" panose="02020603050405020304" pitchFamily="18" charset="0"/>
                <a:cs typeface="Segoe UI"/>
              </a:rPr>
              <a:t>lauksaimniekiem - darba devējiem.</a:t>
            </a:r>
            <a:endParaRPr lang="lv-LV" sz="2800" b="1" dirty="0">
              <a:solidFill>
                <a:schemeClr val="tx1">
                  <a:lumMod val="85000"/>
                  <a:lumOff val="15000"/>
                </a:schemeClr>
              </a:solidFill>
              <a:latin typeface="+mj-lt"/>
              <a:cs typeface="Segoe UI"/>
            </a:endParaRPr>
          </a:p>
          <a:p>
            <a:pPr marL="285750" indent="-285750" algn="just">
              <a:spcAft>
                <a:spcPts val="300"/>
              </a:spcAft>
              <a:buFont typeface="Arial" panose="020B0604020202020204" pitchFamily="34" charset="0"/>
              <a:buChar char="•"/>
            </a:pPr>
            <a:r>
              <a:rPr lang="lv-LV" sz="2800" dirty="0">
                <a:solidFill>
                  <a:schemeClr val="tx1">
                    <a:lumMod val="85000"/>
                    <a:lumOff val="15000"/>
                  </a:schemeClr>
                </a:solidFill>
                <a:latin typeface="+mj-lt"/>
                <a:cs typeface="Segoe UI"/>
              </a:rPr>
              <a:t>Uzdevums ir veicināt lauksaimnieku </a:t>
            </a:r>
            <a:r>
              <a:rPr lang="lv-LV" sz="2800" dirty="0">
                <a:solidFill>
                  <a:schemeClr val="tx1">
                    <a:lumMod val="85000"/>
                    <a:lumOff val="15000"/>
                  </a:schemeClr>
                </a:solidFill>
                <a:effectLst/>
                <a:latin typeface="+mj-lt"/>
                <a:ea typeface="Times New Roman" panose="02020603050405020304" pitchFamily="18" charset="0"/>
                <a:cs typeface="Segoe UI"/>
              </a:rPr>
              <a:t>motivāciju ievērot prasību izpildi </a:t>
            </a:r>
            <a:r>
              <a:rPr lang="lv-LV" sz="2800" dirty="0">
                <a:solidFill>
                  <a:schemeClr val="tx1">
                    <a:lumMod val="85000"/>
                    <a:lumOff val="15000"/>
                  </a:schemeClr>
                </a:solidFill>
                <a:latin typeface="+mj-lt"/>
                <a:ea typeface="Times New Roman" panose="02020603050405020304" pitchFamily="18" charset="0"/>
                <a:cs typeface="Segoe UI"/>
              </a:rPr>
              <a:t>3 jomās</a:t>
            </a:r>
            <a:r>
              <a:rPr lang="lv-LV" sz="2800" dirty="0">
                <a:solidFill>
                  <a:schemeClr val="tx1">
                    <a:lumMod val="85000"/>
                    <a:lumOff val="15000"/>
                  </a:schemeClr>
                </a:solidFill>
                <a:effectLst/>
                <a:latin typeface="+mj-lt"/>
                <a:ea typeface="Times New Roman" panose="02020603050405020304" pitchFamily="18" charset="0"/>
                <a:cs typeface="Segoe UI"/>
              </a:rPr>
              <a:t>:</a:t>
            </a:r>
          </a:p>
          <a:p>
            <a:pPr marL="914400" lvl="1" indent="-457200" algn="just">
              <a:spcBef>
                <a:spcPts val="600"/>
              </a:spcBef>
              <a:spcAft>
                <a:spcPts val="300"/>
              </a:spcAft>
              <a:buFont typeface="Wingdings" panose="05000000000000000000" pitchFamily="2" charset="2"/>
              <a:buChar char="ü"/>
            </a:pPr>
            <a:r>
              <a:rPr lang="lv-LV" sz="2800" dirty="0">
                <a:solidFill>
                  <a:schemeClr val="tx1">
                    <a:lumMod val="85000"/>
                    <a:lumOff val="15000"/>
                  </a:schemeClr>
                </a:solidFill>
                <a:effectLst/>
                <a:latin typeface="+mj-lt"/>
                <a:ea typeface="Times New Roman" panose="02020603050405020304" pitchFamily="18" charset="0"/>
                <a:cs typeface="Segoe UI"/>
              </a:rPr>
              <a:t> </a:t>
            </a:r>
            <a:r>
              <a:rPr lang="lv-LV" sz="2800" b="1" dirty="0">
                <a:solidFill>
                  <a:schemeClr val="tx1">
                    <a:lumMod val="85000"/>
                    <a:lumOff val="15000"/>
                  </a:schemeClr>
                </a:solidFill>
                <a:effectLst/>
                <a:latin typeface="+mj-lt"/>
                <a:ea typeface="Times New Roman" panose="02020603050405020304" pitchFamily="18" charset="0"/>
                <a:cs typeface="Segoe UI"/>
              </a:rPr>
              <a:t>darba tiesības</a:t>
            </a:r>
            <a:r>
              <a:rPr lang="lv-LV" sz="2800" b="1" dirty="0">
                <a:solidFill>
                  <a:schemeClr val="tx1">
                    <a:lumMod val="85000"/>
                    <a:lumOff val="15000"/>
                  </a:schemeClr>
                </a:solidFill>
                <a:latin typeface="+mj-lt"/>
                <a:ea typeface="Times New Roman" panose="02020603050405020304" pitchFamily="18" charset="0"/>
                <a:cs typeface="Segoe UI"/>
              </a:rPr>
              <a:t>: </a:t>
            </a:r>
            <a:r>
              <a:rPr lang="lv-LV" sz="2800" dirty="0">
                <a:solidFill>
                  <a:schemeClr val="tx1">
                    <a:lumMod val="85000"/>
                    <a:lumOff val="15000"/>
                  </a:schemeClr>
                </a:solidFill>
                <a:latin typeface="+mj-lt"/>
                <a:ea typeface="Times New Roman" panose="02020603050405020304" pitchFamily="18" charset="0"/>
                <a:cs typeface="Segoe UI"/>
              </a:rPr>
              <a:t>pārredzami un paredzami darba apstākļi – </a:t>
            </a:r>
            <a:r>
              <a:rPr lang="lv-LV" sz="2800" i="1" dirty="0">
                <a:solidFill>
                  <a:schemeClr val="tx1">
                    <a:lumMod val="85000"/>
                    <a:lumOff val="15000"/>
                  </a:schemeClr>
                </a:solidFill>
                <a:latin typeface="+mj-lt"/>
                <a:ea typeface="Times New Roman" panose="02020603050405020304" pitchFamily="18" charset="0"/>
                <a:cs typeface="Segoe UI"/>
              </a:rPr>
              <a:t>darba līgumi</a:t>
            </a:r>
          </a:p>
          <a:p>
            <a:pPr marL="914400" lvl="1" indent="-457200" algn="just">
              <a:spcBef>
                <a:spcPts val="600"/>
              </a:spcBef>
              <a:spcAft>
                <a:spcPts val="300"/>
              </a:spcAft>
              <a:buFont typeface="Wingdings" panose="05000000000000000000" pitchFamily="2" charset="2"/>
              <a:buChar char="ü"/>
            </a:pPr>
            <a:r>
              <a:rPr lang="lv-LV" sz="2800" b="1" dirty="0">
                <a:solidFill>
                  <a:schemeClr val="tx1">
                    <a:lumMod val="85000"/>
                    <a:lumOff val="15000"/>
                  </a:schemeClr>
                </a:solidFill>
                <a:effectLst/>
                <a:latin typeface="+mj-lt"/>
                <a:ea typeface="Times New Roman" panose="02020603050405020304" pitchFamily="18" charset="0"/>
                <a:cs typeface="Segoe UI"/>
              </a:rPr>
              <a:t>darba aizsardzības</a:t>
            </a:r>
            <a:r>
              <a:rPr lang="lv-LV" sz="2800" b="1" dirty="0">
                <a:solidFill>
                  <a:schemeClr val="tx1">
                    <a:lumMod val="85000"/>
                    <a:lumOff val="15000"/>
                  </a:schemeClr>
                </a:solidFill>
                <a:latin typeface="+mj-lt"/>
                <a:ea typeface="Times New Roman" panose="02020603050405020304" pitchFamily="18" charset="0"/>
                <a:cs typeface="Segoe UI"/>
              </a:rPr>
              <a:t>: </a:t>
            </a:r>
            <a:r>
              <a:rPr lang="lv-LV" sz="2800" dirty="0">
                <a:solidFill>
                  <a:srgbClr val="3E1E1F"/>
                </a:solidFill>
                <a:latin typeface="+mj-lt"/>
                <a:ea typeface="Verdana"/>
                <a:cs typeface="Segoe UI Light"/>
              </a:rPr>
              <a:t>nodarbināto drošības un veselības aizsardzība </a:t>
            </a:r>
            <a:r>
              <a:rPr lang="lv-LV" sz="2800" i="1" dirty="0">
                <a:solidFill>
                  <a:srgbClr val="3E1E1F"/>
                </a:solidFill>
                <a:latin typeface="+mj-lt"/>
                <a:ea typeface="Verdana"/>
                <a:cs typeface="Segoe UI Light"/>
              </a:rPr>
              <a:t>- </a:t>
            </a:r>
            <a:r>
              <a:rPr lang="lv-LV" sz="2800" i="1" dirty="0">
                <a:solidFill>
                  <a:schemeClr val="tx1">
                    <a:lumMod val="85000"/>
                    <a:lumOff val="15000"/>
                  </a:schemeClr>
                </a:solidFill>
                <a:latin typeface="+mj-lt"/>
                <a:ea typeface="Times New Roman" panose="02020603050405020304" pitchFamily="18" charset="0"/>
                <a:cs typeface="Segoe UI"/>
              </a:rPr>
              <a:t>drošas darba vides izveidošana , instruktāžas un apmācības</a:t>
            </a:r>
          </a:p>
          <a:p>
            <a:pPr marL="914400" lvl="1" indent="-457200" algn="just">
              <a:spcBef>
                <a:spcPts val="600"/>
              </a:spcBef>
              <a:spcAft>
                <a:spcPts val="300"/>
              </a:spcAft>
              <a:buFont typeface="Wingdings" panose="05000000000000000000" pitchFamily="2" charset="2"/>
              <a:buChar char="ü"/>
            </a:pPr>
            <a:r>
              <a:rPr lang="lv-LV" sz="2800" b="1" dirty="0">
                <a:solidFill>
                  <a:schemeClr val="tx1">
                    <a:lumMod val="85000"/>
                    <a:lumOff val="15000"/>
                  </a:schemeClr>
                </a:solidFill>
                <a:effectLst/>
                <a:latin typeface="+mj-lt"/>
                <a:ea typeface="Times New Roman" panose="02020603050405020304" pitchFamily="18" charset="0"/>
                <a:cs typeface="Segoe UI"/>
              </a:rPr>
              <a:t>veselība un darba drošība: </a:t>
            </a:r>
            <a:r>
              <a:rPr lang="lv-LV" sz="2800" dirty="0">
                <a:solidFill>
                  <a:schemeClr val="tx1">
                    <a:lumMod val="85000"/>
                    <a:lumOff val="15000"/>
                  </a:schemeClr>
                </a:solidFill>
                <a:effectLst/>
                <a:latin typeface="+mj-lt"/>
                <a:ea typeface="Times New Roman" panose="02020603050405020304" pitchFamily="18" charset="0"/>
                <a:cs typeface="Segoe UI"/>
              </a:rPr>
              <a:t>drošs darba aprīkojums.</a:t>
            </a:r>
          </a:p>
        </p:txBody>
      </p:sp>
    </p:spTree>
    <p:extLst>
      <p:ext uri="{BB962C8B-B14F-4D97-AF65-F5344CB8AC3E}">
        <p14:creationId xmlns:p14="http://schemas.microsoft.com/office/powerpoint/2010/main" val="2460694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1">
            <a:extLst>
              <a:ext uri="{FF2B5EF4-FFF2-40B4-BE49-F238E27FC236}">
                <a16:creationId xmlns:a16="http://schemas.microsoft.com/office/drawing/2014/main" id="{5E458E2E-E988-DE37-C6AF-A3A99EA1BAFB}"/>
              </a:ext>
            </a:extLst>
          </p:cNvPr>
          <p:cNvSpPr>
            <a:spLocks noGrp="1"/>
          </p:cNvSpPr>
          <p:nvPr>
            <p:ph type="title"/>
          </p:nvPr>
        </p:nvSpPr>
        <p:spPr>
          <a:xfrm>
            <a:off x="618468" y="2686978"/>
            <a:ext cx="6400800" cy="620427"/>
          </a:xfrm>
        </p:spPr>
        <p:txBody>
          <a:bodyPr>
            <a:noAutofit/>
          </a:bodyPr>
          <a:lstStyle/>
          <a:p>
            <a:pPr algn="ctr"/>
            <a:r>
              <a:rPr lang="lv-LV" sz="4000" dirty="0">
                <a:solidFill>
                  <a:srgbClr val="3E1E1F"/>
                </a:solidFill>
                <a:latin typeface="+mj-lt"/>
                <a:ea typeface="Verdana"/>
                <a:cs typeface="Times New Roman" panose="02020603050405020304" pitchFamily="18" charset="0"/>
              </a:rPr>
              <a:t>Lauku attīstības pasākumi</a:t>
            </a:r>
          </a:p>
        </p:txBody>
      </p:sp>
      <p:pic>
        <p:nvPicPr>
          <p:cNvPr id="7" name="Picture 6" descr="A group of vegetables in boxes&#10;&#10;Description automatically generated">
            <a:extLst>
              <a:ext uri="{FF2B5EF4-FFF2-40B4-BE49-F238E27FC236}">
                <a16:creationId xmlns:a16="http://schemas.microsoft.com/office/drawing/2014/main" id="{E3BAD430-3DC9-0FAC-E687-89A535DC84D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57999" y="1856388"/>
            <a:ext cx="4715533" cy="3145224"/>
          </a:xfrm>
          <a:prstGeom prst="ellipse">
            <a:avLst/>
          </a:prstGeom>
          <a:ln>
            <a:noFill/>
          </a:ln>
          <a:effectLst>
            <a:softEdge rad="112500"/>
          </a:effectLst>
        </p:spPr>
      </p:pic>
    </p:spTree>
    <p:extLst>
      <p:ext uri="{BB962C8B-B14F-4D97-AF65-F5344CB8AC3E}">
        <p14:creationId xmlns:p14="http://schemas.microsoft.com/office/powerpoint/2010/main" val="2590248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C8F06DC-60F4-3F2D-94FD-D37FE6A65400}"/>
              </a:ext>
            </a:extLst>
          </p:cNvPr>
          <p:cNvSpPr txBox="1"/>
          <p:nvPr/>
        </p:nvSpPr>
        <p:spPr>
          <a:xfrm>
            <a:off x="1943098" y="474186"/>
            <a:ext cx="9842500" cy="5693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lv-LV" sz="3000" b="1" dirty="0">
                <a:solidFill>
                  <a:srgbClr val="3E1E1F"/>
                </a:solidFill>
                <a:latin typeface="+mj-lt"/>
                <a:cs typeface="Calibri"/>
              </a:rPr>
              <a:t>Lauku attīstības platībatkarīgie maksājumi</a:t>
            </a:r>
            <a:endParaRPr lang="en-US" sz="3000" b="1" dirty="0">
              <a:solidFill>
                <a:srgbClr val="3E1E1F"/>
              </a:solidFill>
              <a:latin typeface="+mj-lt"/>
              <a:cs typeface="Calibri"/>
            </a:endParaRPr>
          </a:p>
        </p:txBody>
      </p:sp>
      <p:sp>
        <p:nvSpPr>
          <p:cNvPr id="9" name="Rectangle: Rounded Corners 8">
            <a:extLst>
              <a:ext uri="{FF2B5EF4-FFF2-40B4-BE49-F238E27FC236}">
                <a16:creationId xmlns:a16="http://schemas.microsoft.com/office/drawing/2014/main" id="{35011720-6FD3-4594-AB1A-550DD117326E}"/>
              </a:ext>
            </a:extLst>
          </p:cNvPr>
          <p:cNvSpPr/>
          <p:nvPr/>
        </p:nvSpPr>
        <p:spPr>
          <a:xfrm>
            <a:off x="1484643" y="1380119"/>
            <a:ext cx="9931399" cy="455029"/>
          </a:xfrm>
          <a:prstGeom prst="roundRect">
            <a:avLst/>
          </a:prstGeom>
          <a:solidFill>
            <a:srgbClr val="E9E0DB"/>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v-LV" sz="1800" b="1" kern="1200" err="1">
                <a:solidFill>
                  <a:schemeClr val="tx1"/>
                </a:solidFill>
                <a:latin typeface="+mj-lt"/>
                <a:ea typeface="+mn-ea"/>
                <a:cs typeface="Segoe UI"/>
              </a:rPr>
              <a:t>Agrovides</a:t>
            </a:r>
            <a:r>
              <a:rPr lang="lv-LV" sz="1800" b="1" kern="1200">
                <a:solidFill>
                  <a:schemeClr val="tx1"/>
                </a:solidFill>
                <a:latin typeface="+mj-lt"/>
                <a:ea typeface="+mn-ea"/>
                <a:cs typeface="Segoe UI"/>
              </a:rPr>
              <a:t> atbalsts pieejams: </a:t>
            </a:r>
            <a:r>
              <a:rPr lang="lv-LV" sz="1800" b="1" kern="1200">
                <a:solidFill>
                  <a:srgbClr val="C00000"/>
                </a:solidFill>
                <a:latin typeface="+mj-lt"/>
                <a:ea typeface="+mn-ea"/>
                <a:cs typeface="Segoe UI"/>
              </a:rPr>
              <a:t>augļiem, ogām</a:t>
            </a:r>
            <a:r>
              <a:rPr lang="lv-LV" b="1">
                <a:solidFill>
                  <a:srgbClr val="C00000"/>
                </a:solidFill>
                <a:latin typeface="+mj-lt"/>
                <a:cs typeface="Segoe UI"/>
              </a:rPr>
              <a:t>, dārzeņiem un kartupeļiem</a:t>
            </a:r>
            <a:endParaRPr lang="lv-LV" sz="1800" b="1" kern="1200">
              <a:solidFill>
                <a:srgbClr val="C00000"/>
              </a:solidFill>
              <a:latin typeface="+mj-lt"/>
              <a:cs typeface="Segoe UI"/>
            </a:endParaRPr>
          </a:p>
        </p:txBody>
      </p:sp>
      <p:sp>
        <p:nvSpPr>
          <p:cNvPr id="10" name="Rectangle 9">
            <a:extLst>
              <a:ext uri="{FF2B5EF4-FFF2-40B4-BE49-F238E27FC236}">
                <a16:creationId xmlns:a16="http://schemas.microsoft.com/office/drawing/2014/main" id="{54E21AD5-D480-DC98-9B40-28836223F5B9}"/>
              </a:ext>
            </a:extLst>
          </p:cNvPr>
          <p:cNvSpPr/>
          <p:nvPr/>
        </p:nvSpPr>
        <p:spPr>
          <a:xfrm>
            <a:off x="510118" y="1917699"/>
            <a:ext cx="5319182" cy="723900"/>
          </a:xfrm>
          <a:prstGeom prst="rect">
            <a:avLst/>
          </a:prstGeom>
          <a:solidFill>
            <a:srgbClr val="3E1E1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atin typeface="+mj-lt"/>
              <a:cs typeface="Segoe UI"/>
            </a:endParaRPr>
          </a:p>
          <a:p>
            <a:pPr algn="ctr"/>
            <a:r>
              <a:rPr lang="lv-LV" b="1">
                <a:latin typeface="+mj-lt"/>
                <a:cs typeface="Segoe UI"/>
              </a:rPr>
              <a:t>LA10.2. Vidi saudzējošā dārzkopība </a:t>
            </a:r>
          </a:p>
          <a:p>
            <a:pPr algn="ctr"/>
            <a:endParaRPr lang="en-US">
              <a:latin typeface="+mj-lt"/>
              <a:ea typeface="Calibri"/>
              <a:cs typeface="Calibri"/>
            </a:endParaRPr>
          </a:p>
        </p:txBody>
      </p:sp>
      <p:sp>
        <p:nvSpPr>
          <p:cNvPr id="11" name="Rectangle 10">
            <a:extLst>
              <a:ext uri="{FF2B5EF4-FFF2-40B4-BE49-F238E27FC236}">
                <a16:creationId xmlns:a16="http://schemas.microsoft.com/office/drawing/2014/main" id="{E73505D1-1092-63E7-D01C-5FDBDD696909}"/>
              </a:ext>
            </a:extLst>
          </p:cNvPr>
          <p:cNvSpPr/>
          <p:nvPr/>
        </p:nvSpPr>
        <p:spPr>
          <a:xfrm>
            <a:off x="6172200" y="1917699"/>
            <a:ext cx="5613399" cy="723900"/>
          </a:xfrm>
          <a:prstGeom prst="rect">
            <a:avLst/>
          </a:prstGeom>
          <a:solidFill>
            <a:srgbClr val="3E1E1F"/>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b="1">
              <a:latin typeface="+mj-lt"/>
              <a:cs typeface="Segoe UI"/>
            </a:endParaRPr>
          </a:p>
          <a:p>
            <a:pPr algn="ctr"/>
            <a:endParaRPr lang="en-US" b="1">
              <a:latin typeface="+mj-lt"/>
              <a:cs typeface="Segoe UI"/>
            </a:endParaRPr>
          </a:p>
          <a:p>
            <a:pPr algn="ctr"/>
            <a:r>
              <a:rPr lang="lv-LV" b="1">
                <a:latin typeface="+mj-lt"/>
                <a:cs typeface="Segoe UI"/>
              </a:rPr>
              <a:t>LA11. Bioloģiskā lauksaimniecība</a:t>
            </a:r>
            <a:endParaRPr lang="lv-LV">
              <a:latin typeface="+mj-lt"/>
              <a:ea typeface="Calibri"/>
              <a:cs typeface="Calibri"/>
            </a:endParaRPr>
          </a:p>
          <a:p>
            <a:pPr algn="ctr"/>
            <a:endParaRPr lang="en-US" b="1">
              <a:latin typeface="+mj-lt"/>
              <a:ea typeface="Calibri"/>
              <a:cs typeface="Segoe UI"/>
            </a:endParaRPr>
          </a:p>
          <a:p>
            <a:pPr algn="ctr"/>
            <a:endParaRPr lang="en-US">
              <a:latin typeface="+mj-lt"/>
              <a:ea typeface="Calibri"/>
              <a:cs typeface="Calibri"/>
            </a:endParaRPr>
          </a:p>
        </p:txBody>
      </p:sp>
      <p:sp>
        <p:nvSpPr>
          <p:cNvPr id="12" name="Rectangle 11">
            <a:extLst>
              <a:ext uri="{FF2B5EF4-FFF2-40B4-BE49-F238E27FC236}">
                <a16:creationId xmlns:a16="http://schemas.microsoft.com/office/drawing/2014/main" id="{D8425C8E-BF76-060C-B994-90567EBC6CFB}"/>
              </a:ext>
            </a:extLst>
          </p:cNvPr>
          <p:cNvSpPr/>
          <p:nvPr/>
        </p:nvSpPr>
        <p:spPr>
          <a:xfrm>
            <a:off x="510118" y="2724150"/>
            <a:ext cx="5319182" cy="3371850"/>
          </a:xfrm>
          <a:prstGeom prst="rect">
            <a:avLst/>
          </a:prstGeom>
          <a:solidFill>
            <a:srgbClr val="CFC0B6"/>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ea typeface="Calibri"/>
              <a:cs typeface="Calibri"/>
            </a:endParaRPr>
          </a:p>
        </p:txBody>
      </p:sp>
      <p:sp>
        <p:nvSpPr>
          <p:cNvPr id="13" name="Rectangle 12">
            <a:extLst>
              <a:ext uri="{FF2B5EF4-FFF2-40B4-BE49-F238E27FC236}">
                <a16:creationId xmlns:a16="http://schemas.microsoft.com/office/drawing/2014/main" id="{E59E14CE-BE18-75E8-E3BB-C08241C2ADCB}"/>
              </a:ext>
            </a:extLst>
          </p:cNvPr>
          <p:cNvSpPr/>
          <p:nvPr/>
        </p:nvSpPr>
        <p:spPr>
          <a:xfrm>
            <a:off x="6172198" y="2741081"/>
            <a:ext cx="5613400" cy="3371850"/>
          </a:xfrm>
          <a:prstGeom prst="rect">
            <a:avLst/>
          </a:prstGeom>
          <a:solidFill>
            <a:srgbClr val="CFC0B6"/>
          </a:solidFill>
          <a:ln>
            <a:solidFill>
              <a:srgbClr val="CFC0B6"/>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ea typeface="Calibri"/>
              <a:cs typeface="Calibri"/>
            </a:endParaRPr>
          </a:p>
        </p:txBody>
      </p:sp>
      <p:sp>
        <p:nvSpPr>
          <p:cNvPr id="14" name="Rectangle 13">
            <a:extLst>
              <a:ext uri="{FF2B5EF4-FFF2-40B4-BE49-F238E27FC236}">
                <a16:creationId xmlns:a16="http://schemas.microsoft.com/office/drawing/2014/main" id="{8BD8DD05-F868-AB19-0167-938CA8EFC9A0}"/>
              </a:ext>
            </a:extLst>
          </p:cNvPr>
          <p:cNvSpPr/>
          <p:nvPr/>
        </p:nvSpPr>
        <p:spPr>
          <a:xfrm>
            <a:off x="393698" y="6212413"/>
            <a:ext cx="11391900" cy="4550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b="1" u="sng">
              <a:solidFill>
                <a:srgbClr val="000000"/>
              </a:solidFill>
              <a:latin typeface="+mj-lt"/>
              <a:cs typeface="Segoe UI"/>
            </a:endParaRPr>
          </a:p>
          <a:p>
            <a:pPr algn="ctr"/>
            <a:r>
              <a:rPr lang="lv-LV" b="1">
                <a:solidFill>
                  <a:srgbClr val="C00000"/>
                </a:solidFill>
                <a:latin typeface="+mj-lt"/>
                <a:cs typeface="Segoe UI"/>
              </a:rPr>
              <a:t>Visi 2025.gada pavasarī var uzņemties papildus saistības vai arī jaunas! </a:t>
            </a:r>
            <a:endParaRPr lang="lv-LV">
              <a:solidFill>
                <a:srgbClr val="C00000"/>
              </a:solidFill>
              <a:latin typeface="+mj-lt"/>
            </a:endParaRPr>
          </a:p>
          <a:p>
            <a:pPr algn="ctr"/>
            <a:endParaRPr lang="en-US">
              <a:latin typeface="+mj-lt"/>
              <a:ea typeface="Calibri"/>
              <a:cs typeface="Calibri"/>
            </a:endParaRPr>
          </a:p>
        </p:txBody>
      </p:sp>
      <p:pic>
        <p:nvPicPr>
          <p:cNvPr id="6" name="Picture 5">
            <a:extLst>
              <a:ext uri="{FF2B5EF4-FFF2-40B4-BE49-F238E27FC236}">
                <a16:creationId xmlns:a16="http://schemas.microsoft.com/office/drawing/2014/main" id="{D1D99A53-833E-DC89-83A7-0C61A524BF6B}"/>
              </a:ext>
            </a:extLst>
          </p:cNvPr>
          <p:cNvPicPr>
            <a:picLocks noChangeAspect="1"/>
          </p:cNvPicPr>
          <p:nvPr/>
        </p:nvPicPr>
        <p:blipFill>
          <a:blip r:embed="rId3"/>
          <a:stretch>
            <a:fillRect/>
          </a:stretch>
        </p:blipFill>
        <p:spPr>
          <a:xfrm>
            <a:off x="597528" y="2741081"/>
            <a:ext cx="5133315" cy="3351357"/>
          </a:xfrm>
          <a:prstGeom prst="rect">
            <a:avLst/>
          </a:prstGeom>
        </p:spPr>
      </p:pic>
      <p:pic>
        <p:nvPicPr>
          <p:cNvPr id="2" name="Picture 1">
            <a:extLst>
              <a:ext uri="{FF2B5EF4-FFF2-40B4-BE49-F238E27FC236}">
                <a16:creationId xmlns:a16="http://schemas.microsoft.com/office/drawing/2014/main" id="{F7AE2CE7-91FB-60AF-87E7-7DAC14560BD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860"/>
          <a:stretch/>
        </p:blipFill>
        <p:spPr bwMode="auto">
          <a:xfrm>
            <a:off x="7996673" y="2786545"/>
            <a:ext cx="1964449" cy="326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5562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5D9FEB8-0177-419B-A718-D27D3C738C8B}"/>
              </a:ext>
            </a:extLst>
          </p:cNvPr>
          <p:cNvSpPr txBox="1">
            <a:spLocks/>
          </p:cNvSpPr>
          <p:nvPr/>
        </p:nvSpPr>
        <p:spPr bwMode="auto">
          <a:xfrm>
            <a:off x="968514" y="1429043"/>
            <a:ext cx="10502227" cy="2761435"/>
          </a:xfrm>
          <a:prstGeom prst="rect">
            <a:avLst/>
          </a:prstGeom>
          <a:solidFill>
            <a:srgbClr val="E9E0DB"/>
          </a:solidFill>
          <a:ln>
            <a:noFill/>
          </a:ln>
        </p:spPr>
        <p:txBody>
          <a:bodyPr vert="horz" wrap="square" lIns="93957" tIns="46979" rIns="93957" bIns="46979" numCol="1" anchor="t" anchorCtr="0" compatLnSpc="1">
            <a:prstTxWarp prst="textNoShape">
              <a:avLst/>
            </a:prstTxWarp>
            <a:noAutofit/>
          </a:bodyPr>
          <a:lstStyle>
            <a:lvl1pPr algn="l" defTabSz="938213" rtl="0" eaLnBrk="0" fontAlgn="base" hangingPunct="0">
              <a:spcBef>
                <a:spcPct val="0"/>
              </a:spcBef>
              <a:spcAft>
                <a:spcPct val="0"/>
              </a:spcAft>
              <a:defRPr sz="2800" b="1" kern="1200">
                <a:solidFill>
                  <a:schemeClr val="tx1"/>
                </a:solidFill>
                <a:latin typeface="+mj-lt"/>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r>
              <a:rPr lang="lv-LV" sz="2900">
                <a:solidFill>
                  <a:srgbClr val="3E1E1F"/>
                </a:solidFill>
                <a:ea typeface="+mn-ea"/>
                <a:cs typeface="Segoe UI"/>
              </a:rPr>
              <a:t>Lauku vēstures:</a:t>
            </a:r>
          </a:p>
          <a:p>
            <a:r>
              <a:rPr lang="lv-LV" sz="2000" b="0">
                <a:ea typeface="+mn-lt"/>
                <a:cs typeface="Segoe UI"/>
              </a:rPr>
              <a:t>LA10.2. Vidi saudzējošā dārzkopība – </a:t>
            </a:r>
            <a:r>
              <a:rPr lang="lv-LV" sz="2000">
                <a:ea typeface="+mn-lt"/>
                <a:cs typeface="Segoe UI"/>
              </a:rPr>
              <a:t>IR jābūt</a:t>
            </a:r>
            <a:r>
              <a:rPr lang="lv-LV" sz="2000" b="0">
                <a:ea typeface="+mn-lt"/>
                <a:cs typeface="Segoe UI"/>
              </a:rPr>
              <a:t>, ievērojot MK not. 1056.</a:t>
            </a:r>
          </a:p>
          <a:p>
            <a:r>
              <a:rPr lang="lv-LV" sz="2000" b="0">
                <a:ea typeface="+mn-lt"/>
                <a:cs typeface="Segoe UI"/>
              </a:rPr>
              <a:t>LA11. Bioloģiskā lauksaimniecība - </a:t>
            </a:r>
            <a:r>
              <a:rPr lang="lv-LV" sz="2000">
                <a:ea typeface="+mn-lt"/>
                <a:cs typeface="Segoe UI"/>
              </a:rPr>
              <a:t>IR jābūt</a:t>
            </a:r>
            <a:r>
              <a:rPr lang="lv-LV" sz="2000" b="0">
                <a:ea typeface="+mn-lt"/>
                <a:cs typeface="Segoe UI"/>
              </a:rPr>
              <a:t>, ievērojot MK not. 485.</a:t>
            </a:r>
          </a:p>
          <a:p>
            <a:endParaRPr lang="lv-LV" sz="2000">
              <a:solidFill>
                <a:srgbClr val="C00000"/>
              </a:solidFill>
              <a:cs typeface="Segoe UI Light" panose="020B0502040204020203" pitchFamily="34" charset="0"/>
            </a:endParaRPr>
          </a:p>
          <a:p>
            <a:r>
              <a:rPr lang="lv-LV" sz="2900">
                <a:solidFill>
                  <a:srgbClr val="C00000"/>
                </a:solidFill>
                <a:ea typeface="+mn-ea"/>
                <a:cs typeface="Segoe UI"/>
              </a:rPr>
              <a:t>Mācību apguves process:</a:t>
            </a:r>
          </a:p>
          <a:p>
            <a:r>
              <a:rPr lang="lv-LV" sz="2000" b="0">
                <a:ea typeface="+mn-lt"/>
                <a:cs typeface="Segoe UI"/>
              </a:rPr>
              <a:t>aicinām </a:t>
            </a:r>
            <a:r>
              <a:rPr lang="lv-LV" sz="2000">
                <a:ea typeface="+mn-lt"/>
                <a:cs typeface="Segoe UI"/>
              </a:rPr>
              <a:t>NEATLIKT</a:t>
            </a:r>
            <a:r>
              <a:rPr lang="lv-LV" sz="2000" b="0">
                <a:ea typeface="+mn-lt"/>
                <a:cs typeface="Segoe UI"/>
              </a:rPr>
              <a:t> stundu apguvi uz 5.gadu, bet:</a:t>
            </a:r>
          </a:p>
          <a:p>
            <a:pPr marL="457200" indent="-457200" algn="just">
              <a:buFont typeface="+mj-lt"/>
              <a:buAutoNum type="arabicParenR"/>
            </a:pPr>
            <a:r>
              <a:rPr lang="lv-LV" sz="2000" b="0">
                <a:ea typeface="+mn-lt"/>
                <a:cs typeface="Segoe UI"/>
              </a:rPr>
              <a:t>izmantot dažādas iespējas, ko plaši piedāvā gan LLKC, gan NVO, gan zinātniskās institūcijas u.c.</a:t>
            </a:r>
          </a:p>
          <a:p>
            <a:pPr marL="457200" indent="-457200" algn="just">
              <a:buFont typeface="+mj-lt"/>
              <a:buAutoNum type="arabicParenR"/>
            </a:pPr>
            <a:r>
              <a:rPr lang="lv-LV" sz="2000" b="0">
                <a:ea typeface="+mn-lt"/>
                <a:cs typeface="Segoe UI"/>
              </a:rPr>
              <a:t>tikko iegūts kāds sertifikāts – to nosūtīt LAD EPS, lai nepazūd.</a:t>
            </a:r>
          </a:p>
          <a:p>
            <a:endParaRPr lang="lv-LV" sz="2000" b="0">
              <a:solidFill>
                <a:schemeClr val="accent6">
                  <a:lumMod val="75000"/>
                </a:schemeClr>
              </a:solidFill>
              <a:cs typeface="Segoe UI Light" panose="020B0502040204020203" pitchFamily="34" charset="0"/>
            </a:endParaRPr>
          </a:p>
          <a:p>
            <a:endParaRPr lang="lv-LV" sz="2000" b="0">
              <a:solidFill>
                <a:schemeClr val="accent6">
                  <a:lumMod val="75000"/>
                </a:schemeClr>
              </a:solidFill>
              <a:cs typeface="Segoe UI Light" panose="020B0502040204020203" pitchFamily="34" charset="0"/>
            </a:endParaRPr>
          </a:p>
        </p:txBody>
      </p:sp>
      <p:sp>
        <p:nvSpPr>
          <p:cNvPr id="2" name="Title 5">
            <a:extLst>
              <a:ext uri="{FF2B5EF4-FFF2-40B4-BE49-F238E27FC236}">
                <a16:creationId xmlns:a16="http://schemas.microsoft.com/office/drawing/2014/main" id="{7684FAA2-8D11-AB69-651C-41027EB6E486}"/>
              </a:ext>
            </a:extLst>
          </p:cNvPr>
          <p:cNvSpPr txBox="1">
            <a:spLocks/>
          </p:cNvSpPr>
          <p:nvPr/>
        </p:nvSpPr>
        <p:spPr>
          <a:xfrm>
            <a:off x="2178251" y="296312"/>
            <a:ext cx="9495438" cy="60658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200" b="1" kern="1200" dirty="0">
                <a:solidFill>
                  <a:srgbClr val="3E1E1F"/>
                </a:solidFill>
                <a:ea typeface="Calibri"/>
                <a:cs typeface="Calibri"/>
              </a:rPr>
              <a:t>Lauku attīstības platībatkarīgie maksājumi</a:t>
            </a:r>
            <a:endParaRPr lang="en-US" sz="1200" dirty="0"/>
          </a:p>
        </p:txBody>
      </p:sp>
      <p:graphicFrame>
        <p:nvGraphicFramePr>
          <p:cNvPr id="3" name="Table 2">
            <a:extLst>
              <a:ext uri="{FF2B5EF4-FFF2-40B4-BE49-F238E27FC236}">
                <a16:creationId xmlns:a16="http://schemas.microsoft.com/office/drawing/2014/main" id="{BFCC4F9C-31EC-6E32-D1E5-B1A4B9A57E28}"/>
              </a:ext>
            </a:extLst>
          </p:cNvPr>
          <p:cNvGraphicFramePr>
            <a:graphicFrameLocks noGrp="1"/>
          </p:cNvGraphicFramePr>
          <p:nvPr>
            <p:extLst>
              <p:ext uri="{D42A27DB-BD31-4B8C-83A1-F6EECF244321}">
                <p14:modId xmlns:p14="http://schemas.microsoft.com/office/powerpoint/2010/main" val="3280774037"/>
              </p:ext>
            </p:extLst>
          </p:nvPr>
        </p:nvGraphicFramePr>
        <p:xfrm>
          <a:off x="440121" y="4309577"/>
          <a:ext cx="11311758" cy="2406020"/>
        </p:xfrm>
        <a:graphic>
          <a:graphicData uri="http://schemas.openxmlformats.org/drawingml/2006/table">
            <a:tbl>
              <a:tblPr/>
              <a:tblGrid>
                <a:gridCol w="1555935">
                  <a:extLst>
                    <a:ext uri="{9D8B030D-6E8A-4147-A177-3AD203B41FA5}">
                      <a16:colId xmlns:a16="http://schemas.microsoft.com/office/drawing/2014/main" val="1693268405"/>
                    </a:ext>
                  </a:extLst>
                </a:gridCol>
                <a:gridCol w="3373738">
                  <a:extLst>
                    <a:ext uri="{9D8B030D-6E8A-4147-A177-3AD203B41FA5}">
                      <a16:colId xmlns:a16="http://schemas.microsoft.com/office/drawing/2014/main" val="3302423540"/>
                    </a:ext>
                  </a:extLst>
                </a:gridCol>
                <a:gridCol w="6382085">
                  <a:extLst>
                    <a:ext uri="{9D8B030D-6E8A-4147-A177-3AD203B41FA5}">
                      <a16:colId xmlns:a16="http://schemas.microsoft.com/office/drawing/2014/main" val="2376034185"/>
                    </a:ext>
                  </a:extLst>
                </a:gridCol>
              </a:tblGrid>
              <a:tr h="497851">
                <a:tc>
                  <a:txBody>
                    <a:bodyPr/>
                    <a:lstStyle/>
                    <a:p>
                      <a:pPr algn="ctr"/>
                      <a:r>
                        <a:rPr lang="lv-LV" sz="1500" b="1">
                          <a:solidFill>
                            <a:schemeClr val="tx1">
                              <a:lumMod val="85000"/>
                              <a:lumOff val="15000"/>
                            </a:schemeClr>
                          </a:solidFill>
                          <a:effectLst/>
                          <a:latin typeface="+mj-lt"/>
                        </a:rPr>
                        <a:t>Intervences kods</a:t>
                      </a:r>
                    </a:p>
                  </a:txBody>
                  <a:tcPr marL="26610" marR="26610" marT="26610" marB="26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lv-LV" sz="1500" b="1">
                          <a:solidFill>
                            <a:schemeClr val="tx1">
                              <a:lumMod val="85000"/>
                              <a:lumOff val="15000"/>
                            </a:schemeClr>
                          </a:solidFill>
                          <a:effectLst/>
                          <a:latin typeface="+mj-lt"/>
                        </a:rPr>
                        <a:t>Kopējais stundu skaits</a:t>
                      </a:r>
                    </a:p>
                  </a:txBody>
                  <a:tcPr marL="26610" marR="26610" marT="26610" marB="26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lv-LV" sz="1500" b="1">
                          <a:solidFill>
                            <a:schemeClr val="tx1">
                              <a:lumMod val="85000"/>
                              <a:lumOff val="15000"/>
                            </a:schemeClr>
                          </a:solidFill>
                          <a:effectLst/>
                          <a:latin typeface="+mj-lt"/>
                        </a:rPr>
                        <a:t>Joma</a:t>
                      </a:r>
                    </a:p>
                  </a:txBody>
                  <a:tcPr marL="26610" marR="26610" marT="26610" marB="26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545182519"/>
                  </a:ext>
                </a:extLst>
              </a:tr>
              <a:tr h="497851">
                <a:tc>
                  <a:txBody>
                    <a:bodyPr/>
                    <a:lstStyle/>
                    <a:p>
                      <a:pPr algn="ctr"/>
                      <a:r>
                        <a:rPr lang="lv-LV" sz="1500" b="1">
                          <a:solidFill>
                            <a:schemeClr val="tx1">
                              <a:lumMod val="85000"/>
                              <a:lumOff val="15000"/>
                            </a:schemeClr>
                          </a:solidFill>
                          <a:effectLst/>
                          <a:latin typeface="+mj-lt"/>
                        </a:rPr>
                        <a:t>LA10.2.</a:t>
                      </a:r>
                    </a:p>
                  </a:txBody>
                  <a:tcPr marL="26610" marR="26610" marT="26610" marB="26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lv-LV" sz="1500" b="1">
                          <a:solidFill>
                            <a:schemeClr val="tx1">
                              <a:lumMod val="85000"/>
                              <a:lumOff val="15000"/>
                            </a:schemeClr>
                          </a:solidFill>
                          <a:effectLst/>
                          <a:latin typeface="+mj-lt"/>
                        </a:rPr>
                        <a:t>40</a:t>
                      </a:r>
                    </a:p>
                  </a:txBody>
                  <a:tcPr marL="26610" marR="26610" marT="26610" marB="26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lv-LV" sz="1500">
                          <a:solidFill>
                            <a:schemeClr val="tx1">
                              <a:lumMod val="85000"/>
                              <a:lumOff val="15000"/>
                            </a:schemeClr>
                          </a:solidFill>
                          <a:effectLst/>
                          <a:latin typeface="+mj-lt"/>
                        </a:rPr>
                        <a:t>Augkopība, pārtikas produktu pārstrāde, digitālās tehnoloģijas lauksaimniecībā, </a:t>
                      </a:r>
                      <a:r>
                        <a:rPr lang="lv-LV" sz="1500" i="1">
                          <a:solidFill>
                            <a:schemeClr val="tx1">
                              <a:lumMod val="85000"/>
                              <a:lumOff val="15000"/>
                            </a:schemeClr>
                          </a:solidFill>
                          <a:effectLst/>
                          <a:latin typeface="+mj-lt"/>
                        </a:rPr>
                        <a:t>LIFE GoodWater IP</a:t>
                      </a:r>
                      <a:r>
                        <a:rPr lang="lv-LV" sz="1500">
                          <a:solidFill>
                            <a:schemeClr val="tx1">
                              <a:lumMod val="85000"/>
                              <a:lumOff val="15000"/>
                            </a:schemeClr>
                          </a:solidFill>
                          <a:effectLst/>
                          <a:latin typeface="+mj-lt"/>
                        </a:rPr>
                        <a:t> "Lauksaimniecība"</a:t>
                      </a:r>
                    </a:p>
                  </a:txBody>
                  <a:tcPr marL="26610" marR="26610" marT="26610" marB="26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616406035"/>
                  </a:ext>
                </a:extLst>
              </a:tr>
              <a:tr h="6587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a:solidFill>
                            <a:schemeClr val="tx1">
                              <a:lumMod val="85000"/>
                              <a:lumOff val="15000"/>
                            </a:schemeClr>
                          </a:solidFill>
                          <a:effectLst/>
                          <a:latin typeface="+mj-lt"/>
                        </a:rPr>
                        <a:t>LA11.</a:t>
                      </a:r>
                    </a:p>
                    <a:p>
                      <a:pPr algn="ctr"/>
                      <a:endParaRPr lang="lv-LV" sz="1500" b="1">
                        <a:solidFill>
                          <a:schemeClr val="tx1">
                            <a:lumMod val="85000"/>
                            <a:lumOff val="15000"/>
                          </a:schemeClr>
                        </a:solidFill>
                        <a:effectLst/>
                        <a:latin typeface="+mj-lt"/>
                      </a:endParaRPr>
                    </a:p>
                  </a:txBody>
                  <a:tcPr marL="26610" marR="26610" marT="26610" marB="26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lv-LV" sz="1500" b="1" kern="1200">
                          <a:solidFill>
                            <a:schemeClr val="tx1">
                              <a:lumMod val="85000"/>
                              <a:lumOff val="15000"/>
                            </a:schemeClr>
                          </a:solidFill>
                          <a:effectLst/>
                          <a:latin typeface="+mj-lt"/>
                          <a:ea typeface="+mn-ea"/>
                          <a:cs typeface="+mn-cs"/>
                        </a:rPr>
                        <a:t>40</a:t>
                      </a:r>
                      <a:r>
                        <a:rPr lang="lv-LV" sz="1500" kern="1200">
                          <a:solidFill>
                            <a:schemeClr val="tx1">
                              <a:lumMod val="85000"/>
                              <a:lumOff val="15000"/>
                            </a:schemeClr>
                          </a:solidFill>
                          <a:effectLst/>
                          <a:latin typeface="+mj-lt"/>
                          <a:ea typeface="+mn-ea"/>
                          <a:cs typeface="+mn-cs"/>
                        </a:rPr>
                        <a:t> –  tiem, kas ir izgājuši jau 160 stundas un pēc 2023.gada turpina pieteikties uz atbalstu </a:t>
                      </a:r>
                    </a:p>
                  </a:txBody>
                  <a:tcPr marL="26610" marR="26610" marT="26610" marB="26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rowSpan="2">
                  <a:txBody>
                    <a:bodyPr/>
                    <a:lstStyle/>
                    <a:p>
                      <a:r>
                        <a:rPr lang="lv-LV" sz="1500" kern="1200">
                          <a:solidFill>
                            <a:schemeClr val="tx1">
                              <a:lumMod val="85000"/>
                              <a:lumOff val="15000"/>
                            </a:schemeClr>
                          </a:solidFill>
                          <a:effectLst/>
                          <a:latin typeface="+mj-lt"/>
                          <a:ea typeface="+mn-ea"/>
                          <a:cs typeface="+mn-cs"/>
                        </a:rPr>
                        <a:t>Bioloģiskā lauksaimniecība (augkopība, lopkopība, biškopība), pārtikas produktu pārstrāde, zālāju biotopu atjaunošana un apsaimniekošana, digitālās tehnoloģijas lauksaimniecībā, LIFE GoodWater IP "Lauksaimniecība" </a:t>
                      </a:r>
                    </a:p>
                  </a:txBody>
                  <a:tcPr marL="26610" marR="26610" marT="26610" marB="26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466697377"/>
                  </a:ext>
                </a:extLst>
              </a:tr>
              <a:tr h="6587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a:solidFill>
                            <a:schemeClr val="tx1">
                              <a:lumMod val="85000"/>
                              <a:lumOff val="15000"/>
                            </a:schemeClr>
                          </a:solidFill>
                          <a:effectLst/>
                          <a:latin typeface="+mj-lt"/>
                        </a:rPr>
                        <a:t>LA11.</a:t>
                      </a:r>
                    </a:p>
                    <a:p>
                      <a:pPr algn="ctr"/>
                      <a:endParaRPr lang="lv-LV" sz="1500" b="1">
                        <a:solidFill>
                          <a:schemeClr val="tx1">
                            <a:lumMod val="85000"/>
                            <a:lumOff val="15000"/>
                          </a:schemeClr>
                        </a:solidFill>
                        <a:effectLst/>
                        <a:latin typeface="+mj-lt"/>
                      </a:endParaRPr>
                    </a:p>
                  </a:txBody>
                  <a:tcPr marL="26610" marR="26610" marT="26610" marB="26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dirty="0">
                          <a:solidFill>
                            <a:schemeClr val="tx1">
                              <a:lumMod val="85000"/>
                              <a:lumOff val="15000"/>
                            </a:schemeClr>
                          </a:solidFill>
                          <a:effectLst/>
                          <a:latin typeface="+mj-lt"/>
                          <a:ea typeface="+mn-ea"/>
                          <a:cs typeface="+mn-cs"/>
                        </a:rPr>
                        <a:t>160</a:t>
                      </a:r>
                      <a:r>
                        <a:rPr lang="lv-LV" sz="1500" kern="1200" dirty="0">
                          <a:solidFill>
                            <a:schemeClr val="tx1">
                              <a:lumMod val="85000"/>
                              <a:lumOff val="15000"/>
                            </a:schemeClr>
                          </a:solidFill>
                          <a:effectLst/>
                          <a:latin typeface="+mj-lt"/>
                          <a:ea typeface="+mn-ea"/>
                          <a:cs typeface="+mn-cs"/>
                        </a:rPr>
                        <a:t> – tiem, kas paši pirmo reizi piesakās uz atbalstu </a:t>
                      </a:r>
                      <a:endParaRPr lang="lv-LV" sz="1500" dirty="0">
                        <a:solidFill>
                          <a:schemeClr val="tx1">
                            <a:lumMod val="85000"/>
                            <a:lumOff val="15000"/>
                          </a:schemeClr>
                        </a:solidFill>
                        <a:effectLst/>
                        <a:latin typeface="+mj-lt"/>
                      </a:endParaRPr>
                    </a:p>
                  </a:txBody>
                  <a:tcPr marL="26610" marR="26610" marT="26610" marB="26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vMerge="1">
                  <a:txBody>
                    <a:bodyPr/>
                    <a:lstStyle/>
                    <a:p>
                      <a:pPr algn="l"/>
                      <a:endParaRPr lang="lv-LV" sz="1500">
                        <a:solidFill>
                          <a:srgbClr val="414142"/>
                        </a:solidFill>
                        <a:effectLst/>
                      </a:endParaRPr>
                    </a:p>
                  </a:txBody>
                  <a:tcPr marL="26610" marR="26610" marT="26610" marB="266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056355820"/>
                  </a:ext>
                </a:extLst>
              </a:tr>
            </a:tbl>
          </a:graphicData>
        </a:graphic>
      </p:graphicFrame>
    </p:spTree>
    <p:extLst>
      <p:ext uri="{BB962C8B-B14F-4D97-AF65-F5344CB8AC3E}">
        <p14:creationId xmlns:p14="http://schemas.microsoft.com/office/powerpoint/2010/main" val="1246431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46D1148-A923-E0E9-2562-A574D8B75812}"/>
              </a:ext>
            </a:extLst>
          </p:cNvPr>
          <p:cNvSpPr txBox="1">
            <a:spLocks/>
          </p:cNvSpPr>
          <p:nvPr/>
        </p:nvSpPr>
        <p:spPr>
          <a:xfrm>
            <a:off x="1574084" y="177617"/>
            <a:ext cx="9968825" cy="436331"/>
          </a:xfrm>
          <a:prstGeom prst="rect">
            <a:avLst/>
          </a:prstGeom>
        </p:spPr>
        <p:txBody>
          <a:bodyPr vert="horz" lIns="91440" tIns="45720" rIns="91440" bIns="45720" rtlCol="0" anchor="t">
            <a:no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defTabSz="914446"/>
            <a:r>
              <a:rPr lang="lv-LV" sz="2800" b="1" dirty="0">
                <a:solidFill>
                  <a:srgbClr val="3E1E1F"/>
                </a:solidFill>
                <a:latin typeface="+mj-lt"/>
                <a:ea typeface="Verdana"/>
                <a:cs typeface="Segoe UI"/>
              </a:rPr>
              <a:t>Projektu iesniegumu kārtas dažādos atbalsta pasākumos</a:t>
            </a:r>
            <a:endParaRPr lang="lv-LV" sz="2800" b="1" dirty="0">
              <a:solidFill>
                <a:srgbClr val="3E1E1F"/>
              </a:solidFill>
              <a:latin typeface="+mj-lt"/>
              <a:cs typeface="Segoe UI" panose="020B0502040204020203" pitchFamily="34" charset="0"/>
            </a:endParaRPr>
          </a:p>
        </p:txBody>
      </p:sp>
      <p:sp>
        <p:nvSpPr>
          <p:cNvPr id="2" name="AutoShape 11">
            <a:extLst>
              <a:ext uri="{FF2B5EF4-FFF2-40B4-BE49-F238E27FC236}">
                <a16:creationId xmlns:a16="http://schemas.microsoft.com/office/drawing/2014/main" id="{1F8D4653-8FEE-C828-32C3-3B77D39AA7F0}"/>
              </a:ext>
            </a:extLst>
          </p:cNvPr>
          <p:cNvSpPr/>
          <p:nvPr/>
        </p:nvSpPr>
        <p:spPr>
          <a:xfrm rot="16200000">
            <a:off x="3705800" y="3679932"/>
            <a:ext cx="5486400" cy="0"/>
          </a:xfrm>
          <a:prstGeom prst="line">
            <a:avLst/>
          </a:prstGeom>
          <a:ln w="76200" cap="rnd">
            <a:solidFill>
              <a:srgbClr val="6D412A"/>
            </a:solidFill>
            <a:prstDash val="sysDot"/>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lv-LV" sz="800"/>
          </a:p>
        </p:txBody>
      </p:sp>
      <p:sp>
        <p:nvSpPr>
          <p:cNvPr id="3" name="AutoShape 10">
            <a:extLst>
              <a:ext uri="{FF2B5EF4-FFF2-40B4-BE49-F238E27FC236}">
                <a16:creationId xmlns:a16="http://schemas.microsoft.com/office/drawing/2014/main" id="{BB08AA29-7FC3-14D4-1870-CD47B1725CF6}"/>
              </a:ext>
            </a:extLst>
          </p:cNvPr>
          <p:cNvSpPr/>
          <p:nvPr/>
        </p:nvSpPr>
        <p:spPr>
          <a:xfrm>
            <a:off x="711200" y="3987800"/>
            <a:ext cx="4956000" cy="0"/>
          </a:xfrm>
          <a:prstGeom prst="line">
            <a:avLst/>
          </a:prstGeom>
          <a:ln w="76200" cap="rnd">
            <a:solidFill>
              <a:srgbClr val="6D412A"/>
            </a:solidFill>
            <a:prstDash val="sysDot"/>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lv-LV" sz="800"/>
          </a:p>
        </p:txBody>
      </p:sp>
      <p:sp>
        <p:nvSpPr>
          <p:cNvPr id="5" name="AutoShape 12">
            <a:extLst>
              <a:ext uri="{FF2B5EF4-FFF2-40B4-BE49-F238E27FC236}">
                <a16:creationId xmlns:a16="http://schemas.microsoft.com/office/drawing/2014/main" id="{804BEABD-2FC8-BB74-0D0B-E2E70CDA1827}"/>
              </a:ext>
            </a:extLst>
          </p:cNvPr>
          <p:cNvSpPr/>
          <p:nvPr/>
        </p:nvSpPr>
        <p:spPr>
          <a:xfrm>
            <a:off x="7081024" y="3987800"/>
            <a:ext cx="4956000" cy="0"/>
          </a:xfrm>
          <a:prstGeom prst="line">
            <a:avLst/>
          </a:prstGeom>
          <a:ln w="76200" cap="rnd">
            <a:solidFill>
              <a:srgbClr val="6D412A"/>
            </a:solidFill>
            <a:prstDash val="sysDot"/>
            <a:headEnd type="none" w="sm" len="sm"/>
            <a:tailEnd type="none" w="sm" len="sm"/>
          </a:ln>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lv-LV" sz="800"/>
          </a:p>
        </p:txBody>
      </p:sp>
      <p:grpSp>
        <p:nvGrpSpPr>
          <p:cNvPr id="6" name="Group 16">
            <a:extLst>
              <a:ext uri="{FF2B5EF4-FFF2-40B4-BE49-F238E27FC236}">
                <a16:creationId xmlns:a16="http://schemas.microsoft.com/office/drawing/2014/main" id="{6CD6BECE-176C-5B18-9336-AC263DE3920D}"/>
              </a:ext>
            </a:extLst>
          </p:cNvPr>
          <p:cNvGrpSpPr/>
          <p:nvPr/>
        </p:nvGrpSpPr>
        <p:grpSpPr>
          <a:xfrm>
            <a:off x="1303831" y="1430459"/>
            <a:ext cx="5061849" cy="2052027"/>
            <a:chOff x="-58790" y="149966"/>
            <a:chExt cx="9739879" cy="3652245"/>
          </a:xfrm>
        </p:grpSpPr>
        <p:sp>
          <p:nvSpPr>
            <p:cNvPr id="8" name="TextBox 17">
              <a:extLst>
                <a:ext uri="{FF2B5EF4-FFF2-40B4-BE49-F238E27FC236}">
                  <a16:creationId xmlns:a16="http://schemas.microsoft.com/office/drawing/2014/main" id="{22D03CF3-F77F-296B-F431-8AE6E70EA997}"/>
                </a:ext>
              </a:extLst>
            </p:cNvPr>
            <p:cNvSpPr txBox="1"/>
            <p:nvPr/>
          </p:nvSpPr>
          <p:spPr>
            <a:xfrm>
              <a:off x="-58790" y="1131745"/>
              <a:ext cx="9658411" cy="2670466"/>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458571" lvl="1" indent="-285750" algn="l">
                <a:lnSpc>
                  <a:spcPts val="2241"/>
                </a:lnSpc>
                <a:buFont typeface="Arial" panose="020B0604020202020204" pitchFamily="34" charset="0"/>
                <a:buChar char="•"/>
              </a:pPr>
              <a:r>
                <a:rPr lang="lv-LV" sz="1600" spc="8">
                  <a:solidFill>
                    <a:srgbClr val="000000"/>
                  </a:solidFill>
                  <a:latin typeface="+mj-lt"/>
                  <a:ea typeface="Fira Sans Light"/>
                  <a:cs typeface="Segoe UI" panose="020B0502040204020203" pitchFamily="34" charset="0"/>
                  <a:sym typeface="Fira Sans Light"/>
                </a:rPr>
                <a:t>jaunas, lietotas tehnikas iegāde (līdz 10 gadi)</a:t>
              </a:r>
            </a:p>
            <a:p>
              <a:pPr marL="287294" lvl="1" indent="-143647" algn="l">
                <a:lnSpc>
                  <a:spcPts val="1863"/>
                </a:lnSpc>
                <a:buFont typeface="Arial"/>
                <a:buChar char="•"/>
              </a:pPr>
              <a:r>
                <a:rPr lang="lv-LV" sz="1600" spc="6">
                  <a:solidFill>
                    <a:srgbClr val="000000"/>
                  </a:solidFill>
                  <a:latin typeface="+mj-lt"/>
                  <a:ea typeface="Fira Sans"/>
                  <a:cs typeface="Segoe UI" panose="020B0502040204020203" pitchFamily="34" charset="0"/>
                  <a:sym typeface="Fira Sans"/>
                </a:rPr>
                <a:t>pamatlīdzekļu iegāde</a:t>
              </a:r>
            </a:p>
            <a:p>
              <a:pPr marL="287294" lvl="1" indent="-143647" algn="l">
                <a:lnSpc>
                  <a:spcPts val="1863"/>
                </a:lnSpc>
                <a:buFont typeface="Arial"/>
                <a:buChar char="•"/>
              </a:pPr>
              <a:r>
                <a:rPr lang="lv-LV" sz="1600" spc="6">
                  <a:solidFill>
                    <a:srgbClr val="000000"/>
                  </a:solidFill>
                  <a:latin typeface="+mj-lt"/>
                  <a:ea typeface="Fira Sans"/>
                  <a:cs typeface="Segoe UI" panose="020B0502040204020203" pitchFamily="34" charset="0"/>
                  <a:sym typeface="Fira Sans"/>
                </a:rPr>
                <a:t>daudzgadīgu stādījumu (izņemot zemeņu) ierīkošana</a:t>
              </a:r>
            </a:p>
            <a:p>
              <a:pPr marL="287294" lvl="1" indent="-143647" algn="l">
                <a:lnSpc>
                  <a:spcPts val="1863"/>
                </a:lnSpc>
                <a:buFont typeface="Arial"/>
                <a:buChar char="•"/>
              </a:pPr>
              <a:r>
                <a:rPr lang="lv-LV" sz="1600" spc="6">
                  <a:solidFill>
                    <a:srgbClr val="000000"/>
                  </a:solidFill>
                  <a:latin typeface="+mj-lt"/>
                  <a:ea typeface="Fira Sans"/>
                  <a:cs typeface="Segoe UI" panose="020B0502040204020203" pitchFamily="34" charset="0"/>
                  <a:sym typeface="Fira Sans"/>
                </a:rPr>
                <a:t>būvniecība un rekonstrukcija </a:t>
              </a:r>
            </a:p>
            <a:p>
              <a:pPr marL="287294" lvl="1" indent="-143647" algn="l">
                <a:lnSpc>
                  <a:spcPts val="1863"/>
                </a:lnSpc>
                <a:buFont typeface="Arial"/>
                <a:buChar char="•"/>
              </a:pPr>
              <a:r>
                <a:rPr lang="lv-LV" sz="1600" spc="6">
                  <a:solidFill>
                    <a:srgbClr val="000000"/>
                  </a:solidFill>
                  <a:latin typeface="+mj-lt"/>
                  <a:ea typeface="Fira Sans"/>
                  <a:cs typeface="Segoe UI" panose="020B0502040204020203" pitchFamily="34" charset="0"/>
                  <a:sym typeface="Fira Sans"/>
                </a:rPr>
                <a:t>preventīvu pasākumu īstenošana, lai samazinātu savvaļas dzīvnieku nodarīto kaitējumu, kā arī salnas un krusas</a:t>
              </a:r>
            </a:p>
          </p:txBody>
        </p:sp>
        <p:sp>
          <p:nvSpPr>
            <p:cNvPr id="10" name="TextBox 18">
              <a:extLst>
                <a:ext uri="{FF2B5EF4-FFF2-40B4-BE49-F238E27FC236}">
                  <a16:creationId xmlns:a16="http://schemas.microsoft.com/office/drawing/2014/main" id="{7624954A-B5D6-404F-D1C1-C2412E597913}"/>
                </a:ext>
              </a:extLst>
            </p:cNvPr>
            <p:cNvSpPr txBox="1"/>
            <p:nvPr/>
          </p:nvSpPr>
          <p:spPr>
            <a:xfrm>
              <a:off x="-20106" y="149966"/>
              <a:ext cx="9701195" cy="852114"/>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1846"/>
                </a:lnSpc>
                <a:spcBef>
                  <a:spcPct val="0"/>
                </a:spcBef>
              </a:pPr>
              <a:r>
                <a:rPr lang="lv-LV" sz="1600" b="1" spc="46">
                  <a:solidFill>
                    <a:srgbClr val="000000"/>
                  </a:solidFill>
                  <a:latin typeface="+mj-lt"/>
                  <a:ea typeface="Fira Sans Semi-Bold"/>
                  <a:cs typeface="Segoe UI" panose="020B0502040204020203" pitchFamily="34" charset="0"/>
                  <a:sym typeface="Fira Sans Semi-Bold"/>
                </a:rPr>
                <a:t>LA5 Atbalsts ieguldījumiem mazajās lauku saimniecībās – </a:t>
              </a:r>
              <a:r>
                <a:rPr lang="lv-LV" sz="1600" b="1" spc="38">
                  <a:solidFill>
                    <a:srgbClr val="6C0003"/>
                  </a:solidFill>
                  <a:latin typeface="+mj-lt"/>
                  <a:cs typeface="Segoe UI" panose="020B0502040204020203" pitchFamily="34" charset="0"/>
                  <a:sym typeface="Fira Sans Semi-Bold"/>
                </a:rPr>
                <a:t>2025.gada augusts (5 </a:t>
              </a:r>
              <a:r>
                <a:rPr lang="lv-LV" sz="1600" b="1" spc="38" err="1">
                  <a:solidFill>
                    <a:srgbClr val="6C0003"/>
                  </a:solidFill>
                  <a:latin typeface="+mj-lt"/>
                  <a:cs typeface="Segoe UI" panose="020B0502040204020203" pitchFamily="34" charset="0"/>
                  <a:sym typeface="Fira Sans Semi-Bold"/>
                </a:rPr>
                <a:t>milj.EUR</a:t>
              </a:r>
              <a:r>
                <a:rPr lang="lv-LV" sz="1600" b="1" spc="38">
                  <a:solidFill>
                    <a:srgbClr val="6C0003"/>
                  </a:solidFill>
                  <a:latin typeface="+mj-lt"/>
                  <a:cs typeface="Segoe UI" panose="020B0502040204020203" pitchFamily="34" charset="0"/>
                  <a:sym typeface="Fira Sans Semi-Bold"/>
                </a:rPr>
                <a:t>) </a:t>
              </a:r>
            </a:p>
          </p:txBody>
        </p:sp>
      </p:grpSp>
      <p:grpSp>
        <p:nvGrpSpPr>
          <p:cNvPr id="11" name="Group 19">
            <a:extLst>
              <a:ext uri="{FF2B5EF4-FFF2-40B4-BE49-F238E27FC236}">
                <a16:creationId xmlns:a16="http://schemas.microsoft.com/office/drawing/2014/main" id="{BAACE65F-9445-32D2-C55C-8B0D7D857681}"/>
              </a:ext>
            </a:extLst>
          </p:cNvPr>
          <p:cNvGrpSpPr/>
          <p:nvPr/>
        </p:nvGrpSpPr>
        <p:grpSpPr>
          <a:xfrm>
            <a:off x="1038407" y="4097536"/>
            <a:ext cx="5234056" cy="2199861"/>
            <a:chOff x="142656" y="2651"/>
            <a:chExt cx="9973673" cy="5673066"/>
          </a:xfrm>
        </p:grpSpPr>
        <p:sp>
          <p:nvSpPr>
            <p:cNvPr id="12" name="TextBox 20">
              <a:extLst>
                <a:ext uri="{FF2B5EF4-FFF2-40B4-BE49-F238E27FC236}">
                  <a16:creationId xmlns:a16="http://schemas.microsoft.com/office/drawing/2014/main" id="{FB0C82F8-0D3A-1419-587F-A794E8A7B554}"/>
                </a:ext>
              </a:extLst>
            </p:cNvPr>
            <p:cNvSpPr txBox="1"/>
            <p:nvPr/>
          </p:nvSpPr>
          <p:spPr>
            <a:xfrm>
              <a:off x="183896" y="1352681"/>
              <a:ext cx="9789778" cy="4323036"/>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345454" lvl="1" indent="-172727" algn="l">
                <a:lnSpc>
                  <a:spcPts val="2239"/>
                </a:lnSpc>
                <a:buFont typeface="Arial"/>
                <a:buChar char="•"/>
              </a:pPr>
              <a:r>
                <a:rPr lang="lv-LV" sz="1599" spc="7">
                  <a:solidFill>
                    <a:srgbClr val="000000"/>
                  </a:solidFill>
                  <a:latin typeface="+mj-lt"/>
                  <a:ea typeface="Fira Sans Light"/>
                  <a:cs typeface="Segoe UI" panose="020B0502040204020203" pitchFamily="34" charset="0"/>
                  <a:sym typeface="Fira Sans Light"/>
                </a:rPr>
                <a:t>jaunas, lietotas tehnikas iegāde (līdz 10 gadi)</a:t>
              </a:r>
            </a:p>
            <a:p>
              <a:pPr marL="345454" lvl="1" indent="-172727" algn="l">
                <a:lnSpc>
                  <a:spcPts val="2239"/>
                </a:lnSpc>
                <a:buFont typeface="Arial"/>
                <a:buChar char="•"/>
              </a:pPr>
              <a:r>
                <a:rPr lang="lv-LV" sz="1599" spc="7">
                  <a:solidFill>
                    <a:srgbClr val="000000"/>
                  </a:solidFill>
                  <a:latin typeface="+mj-lt"/>
                  <a:ea typeface="Fira Sans"/>
                  <a:cs typeface="Segoe UI" panose="020B0502040204020203" pitchFamily="34" charset="0"/>
                  <a:sym typeface="Fira Sans"/>
                </a:rPr>
                <a:t>pamatlīdzekļu iegāde</a:t>
              </a:r>
            </a:p>
            <a:p>
              <a:pPr marL="345454" lvl="1" indent="-172727" algn="l">
                <a:lnSpc>
                  <a:spcPts val="2239"/>
                </a:lnSpc>
                <a:buFont typeface="Arial"/>
                <a:buChar char="•"/>
              </a:pPr>
              <a:r>
                <a:rPr lang="lv-LV" sz="1599" spc="7">
                  <a:solidFill>
                    <a:srgbClr val="000000"/>
                  </a:solidFill>
                  <a:latin typeface="+mj-lt"/>
                  <a:ea typeface="Fira Sans"/>
                  <a:cs typeface="Segoe UI" panose="020B0502040204020203" pitchFamily="34" charset="0"/>
                  <a:sym typeface="Fira Sans"/>
                </a:rPr>
                <a:t>daudzgadīgu stādījumu (izņemot zemeņu) ierīkošana</a:t>
              </a:r>
            </a:p>
            <a:p>
              <a:pPr marL="345454" lvl="1" indent="-172727" algn="l">
                <a:lnSpc>
                  <a:spcPts val="2239"/>
                </a:lnSpc>
                <a:buFont typeface="Arial"/>
                <a:buChar char="•"/>
              </a:pPr>
              <a:r>
                <a:rPr lang="lv-LV" sz="1599" spc="7">
                  <a:solidFill>
                    <a:srgbClr val="000000"/>
                  </a:solidFill>
                  <a:latin typeface="+mj-lt"/>
                  <a:ea typeface="Fira Sans"/>
                  <a:cs typeface="Segoe UI" panose="020B0502040204020203" pitchFamily="34" charset="0"/>
                  <a:sym typeface="Fira Sans"/>
                </a:rPr>
                <a:t>būvniecība un rekonstrukcija </a:t>
              </a:r>
            </a:p>
            <a:p>
              <a:pPr marL="345454" lvl="1" indent="-172727" algn="l">
                <a:lnSpc>
                  <a:spcPts val="2239"/>
                </a:lnSpc>
                <a:buFont typeface="Arial"/>
                <a:buChar char="•"/>
              </a:pPr>
              <a:r>
                <a:rPr lang="lv-LV" sz="1599" spc="7">
                  <a:solidFill>
                    <a:srgbClr val="000000"/>
                  </a:solidFill>
                  <a:latin typeface="+mj-lt"/>
                  <a:ea typeface="Fira Sans"/>
                  <a:cs typeface="Segoe UI" panose="020B0502040204020203" pitchFamily="34" charset="0"/>
                  <a:sym typeface="Fira Sans"/>
                </a:rPr>
                <a:t>preventīvu pasākumu īstenošana, lai samazinātu savvaļas dzīvnieku nodarīto kaitējumu, kā arī salnas un krusas</a:t>
              </a:r>
            </a:p>
          </p:txBody>
        </p:sp>
        <p:sp>
          <p:nvSpPr>
            <p:cNvPr id="13" name="TextBox 21">
              <a:extLst>
                <a:ext uri="{FF2B5EF4-FFF2-40B4-BE49-F238E27FC236}">
                  <a16:creationId xmlns:a16="http://schemas.microsoft.com/office/drawing/2014/main" id="{20F3922F-D40D-2A26-D90D-347ED115D1C9}"/>
                </a:ext>
              </a:extLst>
            </p:cNvPr>
            <p:cNvSpPr txBox="1"/>
            <p:nvPr/>
          </p:nvSpPr>
          <p:spPr>
            <a:xfrm>
              <a:off x="142656" y="2651"/>
              <a:ext cx="9973673" cy="1256697"/>
            </a:xfrm>
            <a:prstGeom prst="rect">
              <a:avLst/>
            </a:prstGeom>
          </p:spPr>
          <p:txBody>
            <a:bodyPr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1917"/>
                </a:lnSpc>
                <a:spcBef>
                  <a:spcPct val="0"/>
                </a:spcBef>
              </a:pPr>
              <a:r>
                <a:rPr lang="lv-LV" sz="1598" b="1" spc="47">
                  <a:solidFill>
                    <a:srgbClr val="000000"/>
                  </a:solidFill>
                  <a:latin typeface="+mj-lt"/>
                  <a:ea typeface="Fira Sans Semi-Bold"/>
                  <a:cs typeface="Segoe UI" panose="020B0502040204020203" pitchFamily="34" charset="0"/>
                  <a:sym typeface="Fira Sans Semi-Bold"/>
                </a:rPr>
                <a:t>LA4.1.1. Atbalsts ieguldījumiem lauku saimniecībās konkurētspējai – </a:t>
              </a:r>
              <a:r>
                <a:rPr lang="lv-LV" sz="1600" b="1" spc="38">
                  <a:solidFill>
                    <a:srgbClr val="6C0003"/>
                  </a:solidFill>
                  <a:latin typeface="+mj-lt"/>
                  <a:cs typeface="Segoe UI" panose="020B0502040204020203" pitchFamily="34" charset="0"/>
                  <a:sym typeface="Fira Sans Semi-Bold"/>
                </a:rPr>
                <a:t>2025.gada aprīlis</a:t>
              </a:r>
            </a:p>
          </p:txBody>
        </p:sp>
      </p:grpSp>
      <p:grpSp>
        <p:nvGrpSpPr>
          <p:cNvPr id="16" name="Group 22">
            <a:extLst>
              <a:ext uri="{FF2B5EF4-FFF2-40B4-BE49-F238E27FC236}">
                <a16:creationId xmlns:a16="http://schemas.microsoft.com/office/drawing/2014/main" id="{31FF6EE6-E9C1-BC3B-077A-1D10D57E159F}"/>
              </a:ext>
            </a:extLst>
          </p:cNvPr>
          <p:cNvGrpSpPr/>
          <p:nvPr/>
        </p:nvGrpSpPr>
        <p:grpSpPr>
          <a:xfrm>
            <a:off x="7549118" y="1150884"/>
            <a:ext cx="4521355" cy="2020405"/>
            <a:chOff x="-8831" y="-61109"/>
            <a:chExt cx="11330848" cy="3494521"/>
          </a:xfrm>
        </p:grpSpPr>
        <p:sp>
          <p:nvSpPr>
            <p:cNvPr id="17" name="TextBox 23">
              <a:extLst>
                <a:ext uri="{FF2B5EF4-FFF2-40B4-BE49-F238E27FC236}">
                  <a16:creationId xmlns:a16="http://schemas.microsoft.com/office/drawing/2014/main" id="{BF202150-0CA8-0F72-E5B2-7566882B2CE1}"/>
                </a:ext>
              </a:extLst>
            </p:cNvPr>
            <p:cNvSpPr txBox="1"/>
            <p:nvPr/>
          </p:nvSpPr>
          <p:spPr>
            <a:xfrm>
              <a:off x="432200" y="1356751"/>
              <a:ext cx="10061740" cy="207666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375741" lvl="1" indent="-187871" algn="l">
                <a:lnSpc>
                  <a:spcPts val="2436"/>
                </a:lnSpc>
                <a:buFont typeface="Arial"/>
                <a:buChar char="•"/>
              </a:pPr>
              <a:r>
                <a:rPr lang="lv-LV" sz="1600" spc="9">
                  <a:solidFill>
                    <a:srgbClr val="000000"/>
                  </a:solidFill>
                  <a:latin typeface="+mj-lt"/>
                  <a:ea typeface="Fira Sans Light"/>
                  <a:cs typeface="Segoe UI" panose="020B0502040204020203" pitchFamily="34" charset="0"/>
                  <a:sym typeface="Fira Sans Light"/>
                </a:rPr>
                <a:t>dzīvu dzīvnieku iegāde, stādu iegāde</a:t>
              </a:r>
            </a:p>
            <a:p>
              <a:pPr marL="375741" lvl="1" indent="-187871" algn="l">
                <a:lnSpc>
                  <a:spcPts val="2436"/>
                </a:lnSpc>
                <a:buFont typeface="Arial"/>
                <a:buChar char="•"/>
              </a:pPr>
              <a:r>
                <a:rPr lang="lv-LV" sz="1600" spc="9">
                  <a:solidFill>
                    <a:srgbClr val="000000"/>
                  </a:solidFill>
                  <a:latin typeface="+mj-lt"/>
                  <a:ea typeface="Fira Sans"/>
                  <a:cs typeface="Segoe UI" panose="020B0502040204020203" pitchFamily="34" charset="0"/>
                  <a:sym typeface="Fira Sans"/>
                </a:rPr>
                <a:t>jaunas, lietotas tehnika iegāde </a:t>
              </a:r>
            </a:p>
            <a:p>
              <a:pPr marL="375741" lvl="1" indent="-187871" algn="l">
                <a:lnSpc>
                  <a:spcPts val="2436"/>
                </a:lnSpc>
                <a:buFont typeface="Arial"/>
                <a:buChar char="•"/>
              </a:pPr>
              <a:r>
                <a:rPr lang="lv-LV" sz="1600" spc="9">
                  <a:solidFill>
                    <a:srgbClr val="000000"/>
                  </a:solidFill>
                  <a:latin typeface="+mj-lt"/>
                  <a:ea typeface="Fira Sans"/>
                  <a:cs typeface="Segoe UI" panose="020B0502040204020203" pitchFamily="34" charset="0"/>
                  <a:sym typeface="Fira Sans"/>
                </a:rPr>
                <a:t>citi ieguldījumi, kas nepieciešami saimniecības attīstībai</a:t>
              </a:r>
            </a:p>
          </p:txBody>
        </p:sp>
        <p:sp>
          <p:nvSpPr>
            <p:cNvPr id="19" name="TextBox 24">
              <a:extLst>
                <a:ext uri="{FF2B5EF4-FFF2-40B4-BE49-F238E27FC236}">
                  <a16:creationId xmlns:a16="http://schemas.microsoft.com/office/drawing/2014/main" id="{E4C8C47D-DF61-5F31-0330-BDAFF290CF1F}"/>
                </a:ext>
              </a:extLst>
            </p:cNvPr>
            <p:cNvSpPr txBox="1"/>
            <p:nvPr/>
          </p:nvSpPr>
          <p:spPr>
            <a:xfrm>
              <a:off x="-8831" y="-61109"/>
              <a:ext cx="11330848" cy="1330836"/>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0" lvl="0" indent="0" algn="l">
                <a:lnSpc>
                  <a:spcPts val="1531"/>
                </a:lnSpc>
                <a:spcBef>
                  <a:spcPct val="0"/>
                </a:spcBef>
              </a:pPr>
              <a:r>
                <a:rPr lang="lv-LV" sz="1600" b="1" spc="38">
                  <a:solidFill>
                    <a:srgbClr val="000000"/>
                  </a:solidFill>
                  <a:latin typeface="+mj-lt"/>
                  <a:ea typeface="Fira Sans Semi-Bold"/>
                  <a:cs typeface="Segoe UI" panose="020B0502040204020203" pitchFamily="34" charset="0"/>
                  <a:sym typeface="Fira Sans Semi-Bold"/>
                </a:rPr>
                <a:t>LA6 Atbalsts gados jauniem lauksaimniekiem uzņēmējdarbības uzsākšanai </a:t>
              </a:r>
            </a:p>
            <a:p>
              <a:pPr marL="0" lvl="0" indent="0" algn="l">
                <a:lnSpc>
                  <a:spcPts val="1531"/>
                </a:lnSpc>
                <a:spcBef>
                  <a:spcPct val="0"/>
                </a:spcBef>
              </a:pPr>
              <a:r>
                <a:rPr lang="lv-LV" sz="1600" b="1" spc="38">
                  <a:solidFill>
                    <a:srgbClr val="000000"/>
                  </a:solidFill>
                  <a:latin typeface="+mj-lt"/>
                  <a:ea typeface="Fira Sans Semi-Bold"/>
                  <a:cs typeface="Segoe UI" panose="020B0502040204020203" pitchFamily="34" charset="0"/>
                  <a:sym typeface="Fira Sans Semi-Bold"/>
                </a:rPr>
                <a:t> </a:t>
              </a:r>
            </a:p>
            <a:p>
              <a:pPr marL="0" lvl="0" indent="0" algn="l">
                <a:lnSpc>
                  <a:spcPts val="1531"/>
                </a:lnSpc>
                <a:spcBef>
                  <a:spcPct val="0"/>
                </a:spcBef>
              </a:pPr>
              <a:r>
                <a:rPr lang="lv-LV" sz="1600" b="1" spc="38">
                  <a:solidFill>
                    <a:srgbClr val="6C0003"/>
                  </a:solidFill>
                  <a:latin typeface="+mj-lt"/>
                  <a:ea typeface="Fira Sans Semi-Bold"/>
                  <a:cs typeface="Segoe UI" panose="020B0502040204020203" pitchFamily="34" charset="0"/>
                  <a:sym typeface="Fira Sans Semi-Bold"/>
                </a:rPr>
                <a:t>2025.gada septembris (8 </a:t>
              </a:r>
              <a:r>
                <a:rPr lang="lv-LV" sz="1600" b="1" spc="38" err="1">
                  <a:solidFill>
                    <a:srgbClr val="6C0003"/>
                  </a:solidFill>
                  <a:latin typeface="+mj-lt"/>
                  <a:ea typeface="Fira Sans Semi-Bold"/>
                  <a:cs typeface="Segoe UI" panose="020B0502040204020203" pitchFamily="34" charset="0"/>
                  <a:sym typeface="Fira Sans Semi-Bold"/>
                </a:rPr>
                <a:t>milj.EUR</a:t>
              </a:r>
              <a:r>
                <a:rPr lang="lv-LV" sz="1600" b="1" spc="38">
                  <a:solidFill>
                    <a:srgbClr val="6C0003"/>
                  </a:solidFill>
                  <a:latin typeface="+mj-lt"/>
                  <a:ea typeface="Fira Sans Semi-Bold"/>
                  <a:cs typeface="Segoe UI" panose="020B0502040204020203" pitchFamily="34" charset="0"/>
                  <a:sym typeface="Fira Sans Semi-Bold"/>
                </a:rPr>
                <a:t>) </a:t>
              </a:r>
            </a:p>
          </p:txBody>
        </p:sp>
      </p:grpSp>
      <p:sp>
        <p:nvSpPr>
          <p:cNvPr id="23" name="TextBox 27">
            <a:extLst>
              <a:ext uri="{FF2B5EF4-FFF2-40B4-BE49-F238E27FC236}">
                <a16:creationId xmlns:a16="http://schemas.microsoft.com/office/drawing/2014/main" id="{EB853B58-7865-64AA-FE98-AD9CE7A85C5A}"/>
              </a:ext>
            </a:extLst>
          </p:cNvPr>
          <p:cNvSpPr txBox="1"/>
          <p:nvPr/>
        </p:nvSpPr>
        <p:spPr>
          <a:xfrm>
            <a:off x="7581312" y="4176155"/>
            <a:ext cx="4456965" cy="96180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l">
              <a:lnSpc>
                <a:spcPts val="1520"/>
              </a:lnSpc>
            </a:pPr>
            <a:r>
              <a:rPr lang="lv-LV" sz="1600" b="1" spc="38">
                <a:solidFill>
                  <a:srgbClr val="000000"/>
                </a:solidFill>
                <a:latin typeface="+mj-lt"/>
                <a:ea typeface="Fira Sans Semi-Bold"/>
                <a:cs typeface="Segoe UI" panose="020B0502040204020203" pitchFamily="34" charset="0"/>
                <a:sym typeface="Fira Sans Semi-Bold"/>
              </a:rPr>
              <a:t>LA4.1.4. Atbalsts ieguldījumiem energoefektivitātei/atjaunojamās enerģijas izmantošanai </a:t>
            </a:r>
          </a:p>
          <a:p>
            <a:pPr algn="l">
              <a:lnSpc>
                <a:spcPts val="1520"/>
              </a:lnSpc>
            </a:pPr>
            <a:endParaRPr lang="lv-LV" sz="1600" b="1" spc="38">
              <a:solidFill>
                <a:srgbClr val="000000"/>
              </a:solidFill>
              <a:latin typeface="+mj-lt"/>
              <a:ea typeface="Fira Sans Semi-Bold"/>
              <a:cs typeface="Segoe UI" panose="020B0502040204020203" pitchFamily="34" charset="0"/>
              <a:sym typeface="Fira Sans Semi-Bold"/>
            </a:endParaRPr>
          </a:p>
          <a:p>
            <a:pPr algn="l">
              <a:lnSpc>
                <a:spcPts val="1520"/>
              </a:lnSpc>
            </a:pPr>
            <a:r>
              <a:rPr lang="lv-LV" sz="1600" b="1" spc="38">
                <a:solidFill>
                  <a:srgbClr val="6C0003"/>
                </a:solidFill>
                <a:latin typeface="+mj-lt"/>
                <a:cs typeface="Segoe UI" panose="020B0502040204020203" pitchFamily="34" charset="0"/>
                <a:sym typeface="Fira Sans Semi-Bold"/>
              </a:rPr>
              <a:t>2025.gada aprīlis</a:t>
            </a:r>
          </a:p>
        </p:txBody>
      </p:sp>
      <p:grpSp>
        <p:nvGrpSpPr>
          <p:cNvPr id="7" name="Group 6">
            <a:extLst>
              <a:ext uri="{FF2B5EF4-FFF2-40B4-BE49-F238E27FC236}">
                <a16:creationId xmlns:a16="http://schemas.microsoft.com/office/drawing/2014/main" id="{85BB4CDC-EB2A-988A-0102-0E4C1E32966B}"/>
              </a:ext>
            </a:extLst>
          </p:cNvPr>
          <p:cNvGrpSpPr/>
          <p:nvPr/>
        </p:nvGrpSpPr>
        <p:grpSpPr>
          <a:xfrm>
            <a:off x="56240" y="4228136"/>
            <a:ext cx="907303" cy="785810"/>
            <a:chOff x="264985" y="1429427"/>
            <a:chExt cx="907303" cy="785810"/>
          </a:xfrm>
        </p:grpSpPr>
        <p:sp>
          <p:nvSpPr>
            <p:cNvPr id="25" name="Freeform 3">
              <a:extLst>
                <a:ext uri="{FF2B5EF4-FFF2-40B4-BE49-F238E27FC236}">
                  <a16:creationId xmlns:a16="http://schemas.microsoft.com/office/drawing/2014/main" id="{7332488B-4469-BD5E-B2E1-04B998ED4710}"/>
                </a:ext>
              </a:extLst>
            </p:cNvPr>
            <p:cNvSpPr/>
            <p:nvPr/>
          </p:nvSpPr>
          <p:spPr>
            <a:xfrm rot="10800000">
              <a:off x="264985" y="1429427"/>
              <a:ext cx="907303" cy="78581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C2B19C"/>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lv-LV" sz="800"/>
            </a:p>
          </p:txBody>
        </p:sp>
        <p:sp>
          <p:nvSpPr>
            <p:cNvPr id="32" name="Freeform 13">
              <a:extLst>
                <a:ext uri="{FF2B5EF4-FFF2-40B4-BE49-F238E27FC236}">
                  <a16:creationId xmlns:a16="http://schemas.microsoft.com/office/drawing/2014/main" id="{ADB5986B-488A-1BE6-A977-DE0B6D50F9D6}"/>
                </a:ext>
              </a:extLst>
            </p:cNvPr>
            <p:cNvSpPr/>
            <p:nvPr/>
          </p:nvSpPr>
          <p:spPr>
            <a:xfrm>
              <a:off x="438249" y="1527908"/>
              <a:ext cx="623663" cy="570547"/>
            </a:xfrm>
            <a:custGeom>
              <a:avLst/>
              <a:gdLst/>
              <a:ahLst/>
              <a:cxnLst/>
              <a:rect l="l" t="t" r="r" b="b"/>
              <a:pathLst>
                <a:path w="842581" h="631184">
                  <a:moveTo>
                    <a:pt x="0" y="0"/>
                  </a:moveTo>
                  <a:lnTo>
                    <a:pt x="842582" y="0"/>
                  </a:lnTo>
                  <a:lnTo>
                    <a:pt x="842582" y="631185"/>
                  </a:lnTo>
                  <a:lnTo>
                    <a:pt x="0" y="63118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lv-LV" sz="800"/>
            </a:p>
          </p:txBody>
        </p:sp>
      </p:grpSp>
      <p:grpSp>
        <p:nvGrpSpPr>
          <p:cNvPr id="15" name="Group 14">
            <a:extLst>
              <a:ext uri="{FF2B5EF4-FFF2-40B4-BE49-F238E27FC236}">
                <a16:creationId xmlns:a16="http://schemas.microsoft.com/office/drawing/2014/main" id="{96613132-07B0-6371-9117-0F59734EFC0E}"/>
              </a:ext>
            </a:extLst>
          </p:cNvPr>
          <p:cNvGrpSpPr/>
          <p:nvPr/>
        </p:nvGrpSpPr>
        <p:grpSpPr>
          <a:xfrm>
            <a:off x="6558497" y="1102055"/>
            <a:ext cx="907303" cy="785810"/>
            <a:chOff x="6355896" y="1431056"/>
            <a:chExt cx="907303" cy="785810"/>
          </a:xfrm>
        </p:grpSpPr>
        <p:sp>
          <p:nvSpPr>
            <p:cNvPr id="29" name="Freeform 3">
              <a:extLst>
                <a:ext uri="{FF2B5EF4-FFF2-40B4-BE49-F238E27FC236}">
                  <a16:creationId xmlns:a16="http://schemas.microsoft.com/office/drawing/2014/main" id="{B3627E25-E0C9-99FE-CF35-4AA32102AFDE}"/>
                </a:ext>
              </a:extLst>
            </p:cNvPr>
            <p:cNvSpPr/>
            <p:nvPr/>
          </p:nvSpPr>
          <p:spPr>
            <a:xfrm rot="10800000">
              <a:off x="6355896" y="1431056"/>
              <a:ext cx="907303" cy="78581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C2B19C"/>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lv-LV" sz="800"/>
            </a:p>
          </p:txBody>
        </p:sp>
        <p:sp>
          <p:nvSpPr>
            <p:cNvPr id="36" name="Freeform 15">
              <a:extLst>
                <a:ext uri="{FF2B5EF4-FFF2-40B4-BE49-F238E27FC236}">
                  <a16:creationId xmlns:a16="http://schemas.microsoft.com/office/drawing/2014/main" id="{46D125DA-1A70-0052-CB06-18EE790D4246}"/>
                </a:ext>
              </a:extLst>
            </p:cNvPr>
            <p:cNvSpPr/>
            <p:nvPr/>
          </p:nvSpPr>
          <p:spPr>
            <a:xfrm>
              <a:off x="6570578" y="1536635"/>
              <a:ext cx="500049" cy="569801"/>
            </a:xfrm>
            <a:custGeom>
              <a:avLst/>
              <a:gdLst/>
              <a:ahLst/>
              <a:cxnLst/>
              <a:rect l="l" t="t" r="r" b="b"/>
              <a:pathLst>
                <a:path w="909533" h="999250">
                  <a:moveTo>
                    <a:pt x="0" y="0"/>
                  </a:moveTo>
                  <a:lnTo>
                    <a:pt x="909533" y="0"/>
                  </a:lnTo>
                  <a:lnTo>
                    <a:pt x="909533" y="999250"/>
                  </a:lnTo>
                  <a:lnTo>
                    <a:pt x="0" y="9992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lv-LV" sz="800"/>
            </a:p>
          </p:txBody>
        </p:sp>
      </p:grpSp>
      <p:grpSp>
        <p:nvGrpSpPr>
          <p:cNvPr id="14" name="Group 13">
            <a:extLst>
              <a:ext uri="{FF2B5EF4-FFF2-40B4-BE49-F238E27FC236}">
                <a16:creationId xmlns:a16="http://schemas.microsoft.com/office/drawing/2014/main" id="{CBC3F572-8849-D8F9-2DDC-E91A8AA86C4B}"/>
              </a:ext>
            </a:extLst>
          </p:cNvPr>
          <p:cNvGrpSpPr/>
          <p:nvPr/>
        </p:nvGrpSpPr>
        <p:grpSpPr>
          <a:xfrm>
            <a:off x="6574662" y="4176155"/>
            <a:ext cx="907303" cy="785810"/>
            <a:chOff x="6360747" y="4151171"/>
            <a:chExt cx="907303" cy="785810"/>
          </a:xfrm>
        </p:grpSpPr>
        <p:sp>
          <p:nvSpPr>
            <p:cNvPr id="31" name="Freeform 3">
              <a:extLst>
                <a:ext uri="{FF2B5EF4-FFF2-40B4-BE49-F238E27FC236}">
                  <a16:creationId xmlns:a16="http://schemas.microsoft.com/office/drawing/2014/main" id="{BBB6E03C-CBA7-90FD-F2D9-4E31445E21E5}"/>
                </a:ext>
              </a:extLst>
            </p:cNvPr>
            <p:cNvSpPr/>
            <p:nvPr/>
          </p:nvSpPr>
          <p:spPr>
            <a:xfrm rot="10800000">
              <a:off x="6360747" y="4151171"/>
              <a:ext cx="907303" cy="785810"/>
            </a:xfrm>
            <a:custGeom>
              <a:avLst/>
              <a:gdLst/>
              <a:ahLst/>
              <a:cxnLst/>
              <a:rect l="l" t="t" r="r" b="b"/>
              <a:pathLst>
                <a:path w="6202680" h="5372100">
                  <a:moveTo>
                    <a:pt x="4652010" y="0"/>
                  </a:moveTo>
                  <a:lnTo>
                    <a:pt x="1550670" y="0"/>
                  </a:lnTo>
                  <a:lnTo>
                    <a:pt x="0" y="2686050"/>
                  </a:lnTo>
                  <a:lnTo>
                    <a:pt x="1550670" y="5372100"/>
                  </a:lnTo>
                  <a:lnTo>
                    <a:pt x="4652010" y="5372100"/>
                  </a:lnTo>
                  <a:lnTo>
                    <a:pt x="6202680" y="2686050"/>
                  </a:lnTo>
                  <a:lnTo>
                    <a:pt x="4652010" y="0"/>
                  </a:lnTo>
                  <a:close/>
                </a:path>
              </a:pathLst>
            </a:custGeom>
            <a:solidFill>
              <a:srgbClr val="C2B19C"/>
            </a:solid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lv-LV" sz="800"/>
            </a:p>
          </p:txBody>
        </p:sp>
        <p:sp>
          <p:nvSpPr>
            <p:cNvPr id="37" name="Freeform 29">
              <a:extLst>
                <a:ext uri="{FF2B5EF4-FFF2-40B4-BE49-F238E27FC236}">
                  <a16:creationId xmlns:a16="http://schemas.microsoft.com/office/drawing/2014/main" id="{3A7AAFDD-93CA-E368-E672-E49704119B70}"/>
                </a:ext>
              </a:extLst>
            </p:cNvPr>
            <p:cNvSpPr/>
            <p:nvPr/>
          </p:nvSpPr>
          <p:spPr>
            <a:xfrm>
              <a:off x="6567628" y="4253678"/>
              <a:ext cx="593472" cy="576839"/>
            </a:xfrm>
            <a:custGeom>
              <a:avLst/>
              <a:gdLst/>
              <a:ahLst/>
              <a:cxnLst/>
              <a:rect l="l" t="t" r="r" b="b"/>
              <a:pathLst>
                <a:path w="698546" h="690687">
                  <a:moveTo>
                    <a:pt x="0" y="0"/>
                  </a:moveTo>
                  <a:lnTo>
                    <a:pt x="698546" y="0"/>
                  </a:lnTo>
                  <a:lnTo>
                    <a:pt x="698546" y="690688"/>
                  </a:lnTo>
                  <a:lnTo>
                    <a:pt x="0" y="69068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lv-LV" sz="800"/>
            </a:p>
          </p:txBody>
        </p:sp>
      </p:grpSp>
      <p:grpSp>
        <p:nvGrpSpPr>
          <p:cNvPr id="21" name="Group 20">
            <a:extLst>
              <a:ext uri="{FF2B5EF4-FFF2-40B4-BE49-F238E27FC236}">
                <a16:creationId xmlns:a16="http://schemas.microsoft.com/office/drawing/2014/main" id="{EF303BDD-7219-22F4-EAC2-A86DD2510CBF}"/>
              </a:ext>
            </a:extLst>
          </p:cNvPr>
          <p:cNvGrpSpPr/>
          <p:nvPr/>
        </p:nvGrpSpPr>
        <p:grpSpPr>
          <a:xfrm>
            <a:off x="121522" y="1576081"/>
            <a:ext cx="1037070" cy="943383"/>
            <a:chOff x="82927" y="2017197"/>
            <a:chExt cx="1037070" cy="943383"/>
          </a:xfrm>
        </p:grpSpPr>
        <p:sp>
          <p:nvSpPr>
            <p:cNvPr id="20" name="Hexagon 19">
              <a:extLst>
                <a:ext uri="{FF2B5EF4-FFF2-40B4-BE49-F238E27FC236}">
                  <a16:creationId xmlns:a16="http://schemas.microsoft.com/office/drawing/2014/main" id="{0943F293-78F4-6C6C-B02C-8F2230D0301D}"/>
                </a:ext>
              </a:extLst>
            </p:cNvPr>
            <p:cNvSpPr/>
            <p:nvPr/>
          </p:nvSpPr>
          <p:spPr>
            <a:xfrm>
              <a:off x="82927" y="2017197"/>
              <a:ext cx="1037070" cy="943383"/>
            </a:xfrm>
            <a:prstGeom prst="hexagon">
              <a:avLst/>
            </a:prstGeom>
            <a:solidFill>
              <a:srgbClr val="C2B1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8" name="Freeform 7">
              <a:extLst>
                <a:ext uri="{FF2B5EF4-FFF2-40B4-BE49-F238E27FC236}">
                  <a16:creationId xmlns:a16="http://schemas.microsoft.com/office/drawing/2014/main" id="{66E3B174-7DEA-62CE-2E8E-0F798C1A3C09}"/>
                </a:ext>
              </a:extLst>
            </p:cNvPr>
            <p:cNvSpPr/>
            <p:nvPr/>
          </p:nvSpPr>
          <p:spPr>
            <a:xfrm>
              <a:off x="196241" y="2114411"/>
              <a:ext cx="817593" cy="665274"/>
            </a:xfrm>
            <a:custGeom>
              <a:avLst/>
              <a:gdLst/>
              <a:ahLst/>
              <a:cxnLst/>
              <a:rect l="l" t="t" r="r" b="b"/>
              <a:pathLst>
                <a:path w="2641926" h="2057400">
                  <a:moveTo>
                    <a:pt x="0" y="0"/>
                  </a:moveTo>
                  <a:lnTo>
                    <a:pt x="2641926" y="0"/>
                  </a:lnTo>
                  <a:lnTo>
                    <a:pt x="2641926" y="2057400"/>
                  </a:lnTo>
                  <a:lnTo>
                    <a:pt x="0" y="20574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lv-LV"/>
            </a:p>
          </p:txBody>
        </p:sp>
      </p:grpSp>
      <p:sp>
        <p:nvSpPr>
          <p:cNvPr id="22" name="TextBox 23">
            <a:extLst>
              <a:ext uri="{FF2B5EF4-FFF2-40B4-BE49-F238E27FC236}">
                <a16:creationId xmlns:a16="http://schemas.microsoft.com/office/drawing/2014/main" id="{52EE3253-AB49-B472-0B64-BC5DC0B52A2E}"/>
              </a:ext>
            </a:extLst>
          </p:cNvPr>
          <p:cNvSpPr txBox="1"/>
          <p:nvPr/>
        </p:nvSpPr>
        <p:spPr>
          <a:xfrm>
            <a:off x="7419797" y="5203507"/>
            <a:ext cx="4014942" cy="892873"/>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marL="375741" lvl="1" indent="-187871">
              <a:lnSpc>
                <a:spcPts val="2436"/>
              </a:lnSpc>
              <a:buFont typeface="Arial"/>
              <a:buChar char="•"/>
            </a:pPr>
            <a:r>
              <a:rPr lang="lv-LV" sz="1600" spc="9" err="1">
                <a:solidFill>
                  <a:srgbClr val="000000"/>
                </a:solidFill>
                <a:latin typeface="+mj-lt"/>
                <a:cs typeface="Segoe UI" panose="020B0502040204020203" pitchFamily="34" charset="0"/>
              </a:rPr>
              <a:t>atjaunīgās</a:t>
            </a:r>
            <a:r>
              <a:rPr lang="lv-LV" sz="1600" spc="9">
                <a:solidFill>
                  <a:srgbClr val="000000"/>
                </a:solidFill>
                <a:latin typeface="+mj-lt"/>
                <a:cs typeface="Segoe UI" panose="020B0502040204020203" pitchFamily="34" charset="0"/>
              </a:rPr>
              <a:t> enerģijas ražošana un izmantošana pašpatēriņam;</a:t>
            </a:r>
          </a:p>
          <a:p>
            <a:pPr marL="375741" lvl="1" indent="-187871">
              <a:lnSpc>
                <a:spcPts val="2436"/>
              </a:lnSpc>
              <a:buFont typeface="Arial"/>
              <a:buChar char="•"/>
            </a:pPr>
            <a:r>
              <a:rPr lang="lv-LV" sz="1600" spc="9">
                <a:solidFill>
                  <a:srgbClr val="000000"/>
                </a:solidFill>
                <a:latin typeface="+mj-lt"/>
                <a:cs typeface="Segoe UI" panose="020B0502040204020203" pitchFamily="34" charset="0"/>
              </a:rPr>
              <a:t>energoefektivitātes palielināšana</a:t>
            </a:r>
          </a:p>
        </p:txBody>
      </p:sp>
    </p:spTree>
    <p:extLst>
      <p:ext uri="{BB962C8B-B14F-4D97-AF65-F5344CB8AC3E}">
        <p14:creationId xmlns:p14="http://schemas.microsoft.com/office/powerpoint/2010/main" val="1879345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B9653-592B-4598-B195-722459D83222}"/>
              </a:ext>
            </a:extLst>
          </p:cNvPr>
          <p:cNvSpPr>
            <a:spLocks noGrp="1"/>
          </p:cNvSpPr>
          <p:nvPr>
            <p:ph type="title"/>
          </p:nvPr>
        </p:nvSpPr>
        <p:spPr>
          <a:xfrm>
            <a:off x="2219325" y="110858"/>
            <a:ext cx="9799787" cy="889060"/>
          </a:xfrm>
        </p:spPr>
        <p:txBody>
          <a:bodyPr vert="horz" lIns="91440" tIns="45720" rIns="91440" bIns="45720" rtlCol="0" anchor="t">
            <a:noAutofit/>
          </a:bodyPr>
          <a:lstStyle/>
          <a:p>
            <a:pPr algn="ctr"/>
            <a:r>
              <a:rPr lang="lv-LV" sz="3000" dirty="0">
                <a:solidFill>
                  <a:srgbClr val="3E1E1F"/>
                </a:solidFill>
                <a:latin typeface="+mj-lt"/>
                <a:ea typeface="Verdana"/>
                <a:cs typeface="Segoe UI"/>
              </a:rPr>
              <a:t>LA16 Atbalsts Eiropas Inovāciju partnerības darba grupu projektu īstenošanai - saimniecības līmenī</a:t>
            </a:r>
            <a:endParaRPr lang="en-US" sz="3000" dirty="0">
              <a:latin typeface="+mj-lt"/>
            </a:endParaRPr>
          </a:p>
        </p:txBody>
      </p:sp>
      <p:sp>
        <p:nvSpPr>
          <p:cNvPr id="15" name="Rectangle: Rounded Corners 14">
            <a:extLst>
              <a:ext uri="{FF2B5EF4-FFF2-40B4-BE49-F238E27FC236}">
                <a16:creationId xmlns:a16="http://schemas.microsoft.com/office/drawing/2014/main" id="{4DBE8493-F153-413F-8CEA-E909F368AE33}"/>
              </a:ext>
            </a:extLst>
          </p:cNvPr>
          <p:cNvSpPr/>
          <p:nvPr/>
        </p:nvSpPr>
        <p:spPr>
          <a:xfrm>
            <a:off x="135748" y="2830027"/>
            <a:ext cx="5634116" cy="1888277"/>
          </a:xfrm>
          <a:prstGeom prst="roundRect">
            <a:avLst/>
          </a:prstGeom>
          <a:solidFill>
            <a:srgbClr val="CFC0B6"/>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just"/>
            <a:r>
              <a:rPr lang="lv-LV" sz="2000" b="1" dirty="0">
                <a:solidFill>
                  <a:schemeClr val="tx1"/>
                </a:solidFill>
                <a:latin typeface="+mj-lt"/>
                <a:cs typeface="Segoe UI"/>
              </a:rPr>
              <a:t> </a:t>
            </a:r>
            <a:endParaRPr lang="en-US" dirty="0">
              <a:solidFill>
                <a:schemeClr val="tx1"/>
              </a:solidFill>
              <a:latin typeface="+mj-lt"/>
              <a:ea typeface="Calibri" panose="020F0502020204030204"/>
              <a:cs typeface="Calibri" panose="020F0502020204030204"/>
            </a:endParaRPr>
          </a:p>
          <a:p>
            <a:pPr algn="just"/>
            <a:endParaRPr lang="lv-LV" sz="2000" b="1" dirty="0">
              <a:solidFill>
                <a:schemeClr val="tx1"/>
              </a:solidFill>
              <a:latin typeface="+mj-lt"/>
              <a:cs typeface="Segoe UI"/>
            </a:endParaRPr>
          </a:p>
          <a:p>
            <a:pPr algn="just"/>
            <a:r>
              <a:rPr lang="lv-LV" sz="2200" b="1" dirty="0">
                <a:solidFill>
                  <a:schemeClr val="tx1"/>
                </a:solidFill>
                <a:latin typeface="+mj-lt"/>
                <a:cs typeface="Segoe UI"/>
              </a:rPr>
              <a:t>Atbalsta saņēmējs:</a:t>
            </a:r>
            <a:r>
              <a:rPr lang="lv-LV" sz="2200" dirty="0">
                <a:solidFill>
                  <a:schemeClr val="tx1"/>
                </a:solidFill>
                <a:latin typeface="+mj-lt"/>
                <a:cs typeface="Segoe UI"/>
              </a:rPr>
              <a:t> </a:t>
            </a:r>
            <a:r>
              <a:rPr lang="lv-LV" sz="2200" b="1" dirty="0">
                <a:solidFill>
                  <a:schemeClr val="tx1"/>
                </a:solidFill>
                <a:latin typeface="+mj-lt"/>
                <a:cs typeface="Segoe UI"/>
              </a:rPr>
              <a:t>EIP darba grupa – vismaz 3 dažādu nozaru pārstāvji </a:t>
            </a:r>
            <a:r>
              <a:rPr lang="lv-LV" sz="2000" dirty="0">
                <a:solidFill>
                  <a:schemeClr val="tx1"/>
                </a:solidFill>
                <a:latin typeface="+mj-lt"/>
                <a:cs typeface="Segoe UI"/>
              </a:rPr>
              <a:t>(lauksaimnieki, mežsaimnieki, l/s produktu pārstrādātāji, NVO, kooperatīvi, konsultanti, pētnieki vai citas jaunradē ieinteresētās puses)</a:t>
            </a:r>
            <a:endParaRPr lang="lv-LV" u="sng" dirty="0">
              <a:solidFill>
                <a:schemeClr val="tx1"/>
              </a:solidFill>
              <a:latin typeface="+mj-lt"/>
              <a:cs typeface="Segoe UI"/>
            </a:endParaRPr>
          </a:p>
          <a:p>
            <a:pPr marL="285750" indent="-285750" algn="just">
              <a:buFont typeface="Wingdings" panose="05000000000000000000" pitchFamily="2" charset="2"/>
              <a:buChar char="ü"/>
            </a:pPr>
            <a:endParaRPr lang="lv-LV" sz="2000" dirty="0">
              <a:solidFill>
                <a:schemeClr val="tx1"/>
              </a:solidFill>
              <a:latin typeface="+mj-lt"/>
              <a:cs typeface="Segoe UI" panose="020B0502040204020203" pitchFamily="34" charset="0"/>
            </a:endParaRPr>
          </a:p>
          <a:p>
            <a:pPr marL="285750" indent="-285750" algn="just">
              <a:buFont typeface="Wingdings" panose="05000000000000000000" pitchFamily="2" charset="2"/>
              <a:buChar char="ü"/>
            </a:pPr>
            <a:endParaRPr lang="lv-LV" sz="2000" dirty="0">
              <a:solidFill>
                <a:schemeClr val="tx1"/>
              </a:solidFill>
              <a:latin typeface="+mj-lt"/>
              <a:cs typeface="Segoe UI" panose="020B0502040204020203" pitchFamily="34" charset="0"/>
            </a:endParaRPr>
          </a:p>
        </p:txBody>
      </p:sp>
      <p:sp>
        <p:nvSpPr>
          <p:cNvPr id="17" name="Rectangle: Rounded Corners 16">
            <a:extLst>
              <a:ext uri="{FF2B5EF4-FFF2-40B4-BE49-F238E27FC236}">
                <a16:creationId xmlns:a16="http://schemas.microsoft.com/office/drawing/2014/main" id="{1D15C7EB-41C6-42FB-AD0B-69F6EE96125B}"/>
              </a:ext>
            </a:extLst>
          </p:cNvPr>
          <p:cNvSpPr/>
          <p:nvPr/>
        </p:nvSpPr>
        <p:spPr>
          <a:xfrm>
            <a:off x="6199632" y="2830026"/>
            <a:ext cx="5856621" cy="1888277"/>
          </a:xfrm>
          <a:prstGeom prst="roundRect">
            <a:avLst/>
          </a:prstGeom>
          <a:solidFill>
            <a:srgbClr val="CFC0B6"/>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just"/>
            <a:r>
              <a:rPr lang="lv-LV" sz="2000" b="1">
                <a:solidFill>
                  <a:schemeClr val="tx1"/>
                </a:solidFill>
                <a:latin typeface="+mj-lt"/>
                <a:ea typeface="Segoe UI Black"/>
                <a:cs typeface="Segoe UI"/>
              </a:rPr>
              <a:t>Maksimālā attiecināmo izmaksu summa: </a:t>
            </a:r>
          </a:p>
          <a:p>
            <a:pPr marL="342900" indent="-342900" algn="just">
              <a:buFont typeface="Arial" panose="020B0604020202020204" pitchFamily="34" charset="0"/>
              <a:buChar char="•"/>
            </a:pPr>
            <a:r>
              <a:rPr lang="lv-LV" sz="2000" b="1">
                <a:solidFill>
                  <a:schemeClr val="tx1"/>
                </a:solidFill>
                <a:latin typeface="+mj-lt"/>
                <a:ea typeface="Segoe UI Black"/>
                <a:cs typeface="Segoe UI"/>
              </a:rPr>
              <a:t>nozares līmenī – </a:t>
            </a:r>
            <a:r>
              <a:rPr lang="lv-LV" sz="2000">
                <a:solidFill>
                  <a:schemeClr val="tx1"/>
                </a:solidFill>
                <a:latin typeface="+mj-lt"/>
                <a:ea typeface="Segoe UI Black"/>
                <a:cs typeface="Segoe UI"/>
              </a:rPr>
              <a:t>līdz 300 000 EUR ar atbalsta intensitāti līdz 90%</a:t>
            </a:r>
          </a:p>
          <a:p>
            <a:pPr marL="342900" indent="-342900" algn="just">
              <a:buFont typeface="Arial" panose="020B0604020202020204" pitchFamily="34" charset="0"/>
              <a:buChar char="•"/>
            </a:pPr>
            <a:r>
              <a:rPr lang="lv-LV" sz="2000" b="1">
                <a:solidFill>
                  <a:schemeClr val="tx1"/>
                </a:solidFill>
                <a:latin typeface="+mj-lt"/>
                <a:ea typeface="Segoe UI Black"/>
                <a:cs typeface="Segoe UI"/>
              </a:rPr>
              <a:t>saimniecības līmenī – </a:t>
            </a:r>
            <a:r>
              <a:rPr lang="lv-LV" sz="2000">
                <a:solidFill>
                  <a:schemeClr val="tx1"/>
                </a:solidFill>
                <a:latin typeface="+mj-lt"/>
                <a:ea typeface="Segoe UI Black"/>
                <a:cs typeface="Segoe UI"/>
              </a:rPr>
              <a:t>līdz</a:t>
            </a:r>
            <a:r>
              <a:rPr lang="lv-LV" sz="2000" b="1">
                <a:solidFill>
                  <a:schemeClr val="tx1"/>
                </a:solidFill>
                <a:latin typeface="+mj-lt"/>
                <a:ea typeface="Segoe UI Black"/>
                <a:cs typeface="Segoe UI"/>
              </a:rPr>
              <a:t> </a:t>
            </a:r>
            <a:r>
              <a:rPr lang="lv-LV" sz="2000">
                <a:solidFill>
                  <a:schemeClr val="tx1"/>
                </a:solidFill>
                <a:latin typeface="+mj-lt"/>
                <a:ea typeface="Segoe UI Black"/>
                <a:cs typeface="Segoe UI"/>
              </a:rPr>
              <a:t>100 000 EUR ar atbalsta intensitāti līdz 70%</a:t>
            </a:r>
          </a:p>
        </p:txBody>
      </p:sp>
      <p:sp>
        <p:nvSpPr>
          <p:cNvPr id="12" name="Taisnstūris ar noapaļotiem stūriem 8">
            <a:extLst>
              <a:ext uri="{FF2B5EF4-FFF2-40B4-BE49-F238E27FC236}">
                <a16:creationId xmlns:a16="http://schemas.microsoft.com/office/drawing/2014/main" id="{78070330-8D5A-4704-A6C8-610D1D1B931F}"/>
              </a:ext>
            </a:extLst>
          </p:cNvPr>
          <p:cNvSpPr/>
          <p:nvPr/>
        </p:nvSpPr>
        <p:spPr>
          <a:xfrm>
            <a:off x="2509308" y="1170008"/>
            <a:ext cx="9219819" cy="1353662"/>
          </a:xfrm>
          <a:prstGeom prst="roundRect">
            <a:avLst/>
          </a:prstGeom>
          <a:solidFill>
            <a:srgbClr val="E9E0DB"/>
          </a:solidFill>
          <a:ln>
            <a:noFill/>
            <a:prstDash val="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just"/>
            <a:r>
              <a:rPr lang="lv-LV" sz="2400" b="1">
                <a:solidFill>
                  <a:srgbClr val="3E1E1F"/>
                </a:solidFill>
                <a:latin typeface="+mj-lt"/>
                <a:cs typeface="Segoe UI"/>
              </a:rPr>
              <a:t>Mērķis</a:t>
            </a:r>
            <a:r>
              <a:rPr lang="lv-LV" sz="2400">
                <a:solidFill>
                  <a:srgbClr val="3E1E1F"/>
                </a:solidFill>
                <a:latin typeface="+mj-lt"/>
                <a:cs typeface="Segoe UI"/>
              </a:rPr>
              <a:t> - </a:t>
            </a:r>
            <a:r>
              <a:rPr lang="lv-LV" sz="2400">
                <a:solidFill>
                  <a:srgbClr val="000000"/>
                </a:solidFill>
                <a:latin typeface="+mj-lt"/>
                <a:cs typeface="Segoe UI"/>
              </a:rPr>
              <a:t>veicināt sadarbību lauksaimniecībā, mežsaimniecībā un pārtikas produktu pārstrādē, lai risinātu šo nozaru </a:t>
            </a:r>
            <a:r>
              <a:rPr lang="lv-LV" sz="2400" b="1">
                <a:solidFill>
                  <a:srgbClr val="000000"/>
                </a:solidFill>
                <a:latin typeface="+mj-lt"/>
                <a:cs typeface="Segoe UI"/>
              </a:rPr>
              <a:t>praktiskās</a:t>
            </a:r>
            <a:r>
              <a:rPr lang="lv-LV" sz="2400">
                <a:solidFill>
                  <a:srgbClr val="000000"/>
                </a:solidFill>
                <a:latin typeface="+mj-lt"/>
                <a:cs typeface="Segoe UI"/>
              </a:rPr>
              <a:t> vajadzības, </a:t>
            </a:r>
            <a:r>
              <a:rPr lang="lv-LV" sz="2400">
                <a:solidFill>
                  <a:schemeClr val="tx1"/>
                </a:solidFill>
                <a:latin typeface="+mj-lt"/>
                <a:ea typeface="Calibri"/>
                <a:cs typeface="Segoe UI"/>
              </a:rPr>
              <a:t>izstrādājot jaunu inovatīvu produktu vai pakalpojumu </a:t>
            </a:r>
          </a:p>
          <a:p>
            <a:pPr algn="just"/>
            <a:endParaRPr lang="lv-LV" sz="2000">
              <a:solidFill>
                <a:schemeClr val="tx1"/>
              </a:solidFill>
              <a:latin typeface="+mj-lt"/>
              <a:ea typeface="Calibri"/>
              <a:cs typeface="Calibri"/>
            </a:endParaRPr>
          </a:p>
        </p:txBody>
      </p:sp>
      <p:sp>
        <p:nvSpPr>
          <p:cNvPr id="3" name="Rectangle: Rounded Corners 2">
            <a:extLst>
              <a:ext uri="{FF2B5EF4-FFF2-40B4-BE49-F238E27FC236}">
                <a16:creationId xmlns:a16="http://schemas.microsoft.com/office/drawing/2014/main" id="{4C64E939-AFE5-1053-05A4-018200C231FE}"/>
              </a:ext>
            </a:extLst>
          </p:cNvPr>
          <p:cNvSpPr/>
          <p:nvPr/>
        </p:nvSpPr>
        <p:spPr>
          <a:xfrm>
            <a:off x="1140736" y="5075792"/>
            <a:ext cx="10569327" cy="1472619"/>
          </a:xfrm>
          <a:prstGeom prst="roundRect">
            <a:avLst/>
          </a:prstGeom>
          <a:solidFill>
            <a:srgbClr val="E9E0DB"/>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v-LV" sz="2400" b="1">
                <a:solidFill>
                  <a:schemeClr val="tx1"/>
                </a:solidFill>
                <a:latin typeface="+mj-lt"/>
                <a:ea typeface="Segoe UI Black"/>
                <a:cs typeface="Segoe UI"/>
              </a:rPr>
              <a:t>Nākamā pieteikšanās kārta 06.02.-07.04.2025.</a:t>
            </a:r>
            <a:r>
              <a:rPr lang="lv-LV" sz="2400">
                <a:solidFill>
                  <a:schemeClr val="tx1"/>
                </a:solidFill>
                <a:latin typeface="+mj-lt"/>
                <a:ea typeface="Segoe UI Black"/>
                <a:cs typeface="Segoe UI"/>
              </a:rPr>
              <a:t> - EIP projektiem </a:t>
            </a:r>
            <a:r>
              <a:rPr lang="lv-LV" sz="2400" b="1">
                <a:solidFill>
                  <a:schemeClr val="tx1"/>
                </a:solidFill>
                <a:latin typeface="+mj-lt"/>
                <a:ea typeface="Segoe UI Black"/>
                <a:cs typeface="Segoe UI"/>
              </a:rPr>
              <a:t>saimniecības līmenī  </a:t>
            </a:r>
          </a:p>
          <a:p>
            <a:pPr algn="ctr"/>
            <a:r>
              <a:rPr lang="lv-LV" sz="2400">
                <a:solidFill>
                  <a:schemeClr val="tx1"/>
                </a:solidFill>
                <a:latin typeface="+mj-lt"/>
                <a:ea typeface="Segoe UI Black"/>
                <a:cs typeface="Segoe UI"/>
              </a:rPr>
              <a:t> </a:t>
            </a:r>
            <a:r>
              <a:rPr lang="en-US" sz="2400" noProof="1">
                <a:solidFill>
                  <a:schemeClr val="tx1"/>
                </a:solidFill>
                <a:latin typeface="+mj-lt"/>
                <a:ea typeface="Calibri"/>
                <a:cs typeface="Calibri"/>
              </a:rPr>
              <a:t>Pieejamais finansējums - 1,8 milj.</a:t>
            </a:r>
            <a:r>
              <a:rPr lang="en-US" sz="2400">
                <a:solidFill>
                  <a:schemeClr val="tx1"/>
                </a:solidFill>
                <a:latin typeface="+mj-lt"/>
                <a:ea typeface="Calibri"/>
                <a:cs typeface="Calibri"/>
              </a:rPr>
              <a:t> EUR</a:t>
            </a:r>
            <a:endParaRPr lang="lv-LV" sz="2400">
              <a:solidFill>
                <a:schemeClr val="tx1"/>
              </a:solidFill>
              <a:latin typeface="+mj-lt"/>
              <a:ea typeface="Calibri"/>
              <a:cs typeface="Calibri"/>
            </a:endParaRPr>
          </a:p>
          <a:p>
            <a:pPr algn="ctr"/>
            <a:r>
              <a:rPr lang="lv-LV" sz="2400">
                <a:solidFill>
                  <a:schemeClr val="tx1"/>
                </a:solidFill>
                <a:latin typeface="+mj-lt"/>
                <a:ea typeface="Calibri"/>
                <a:cs typeface="Calibri"/>
              </a:rPr>
              <a:t>Nozares līmeņa projektiem – 2025.gada augusts</a:t>
            </a:r>
            <a:endParaRPr lang="en-US" sz="2400">
              <a:solidFill>
                <a:schemeClr val="tx1"/>
              </a:solidFill>
              <a:latin typeface="+mj-lt"/>
              <a:ea typeface="Calibri"/>
              <a:cs typeface="Calibri"/>
            </a:endParaRPr>
          </a:p>
        </p:txBody>
      </p:sp>
      <p:pic>
        <p:nvPicPr>
          <p:cNvPr id="5" name="Graphic 4" descr="Lightbulb and gear with solid fill">
            <a:extLst>
              <a:ext uri="{FF2B5EF4-FFF2-40B4-BE49-F238E27FC236}">
                <a16:creationId xmlns:a16="http://schemas.microsoft.com/office/drawing/2014/main" id="{B5EFF340-5354-F12C-6144-CBA15B455B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4189" y="1405566"/>
            <a:ext cx="1254370" cy="1254370"/>
          </a:xfrm>
          <a:prstGeom prst="rect">
            <a:avLst/>
          </a:prstGeom>
        </p:spPr>
      </p:pic>
    </p:spTree>
    <p:extLst>
      <p:ext uri="{BB962C8B-B14F-4D97-AF65-F5344CB8AC3E}">
        <p14:creationId xmlns:p14="http://schemas.microsoft.com/office/powerpoint/2010/main" val="13347030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120594" y="2695109"/>
            <a:ext cx="446513" cy="256542"/>
          </a:xfrm>
          <a:custGeom>
            <a:avLst/>
            <a:gdLst/>
            <a:ahLst/>
            <a:cxnLst/>
            <a:rect l="l" t="t" r="r" b="b"/>
            <a:pathLst>
              <a:path w="669770" h="384813">
                <a:moveTo>
                  <a:pt x="0" y="0"/>
                </a:moveTo>
                <a:lnTo>
                  <a:pt x="669770" y="0"/>
                </a:lnTo>
                <a:lnTo>
                  <a:pt x="669770" y="384814"/>
                </a:lnTo>
                <a:lnTo>
                  <a:pt x="0" y="3848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lv-LV" sz="1200">
              <a:solidFill>
                <a:prstClr val="black"/>
              </a:solidFill>
              <a:latin typeface="Calibri"/>
            </a:endParaRPr>
          </a:p>
        </p:txBody>
      </p:sp>
      <p:sp>
        <p:nvSpPr>
          <p:cNvPr id="3" name="Freeform 3"/>
          <p:cNvSpPr/>
          <p:nvPr/>
        </p:nvSpPr>
        <p:spPr>
          <a:xfrm>
            <a:off x="7293258" y="2695109"/>
            <a:ext cx="446513" cy="256542"/>
          </a:xfrm>
          <a:custGeom>
            <a:avLst/>
            <a:gdLst/>
            <a:ahLst/>
            <a:cxnLst/>
            <a:rect l="l" t="t" r="r" b="b"/>
            <a:pathLst>
              <a:path w="669770" h="384813">
                <a:moveTo>
                  <a:pt x="0" y="0"/>
                </a:moveTo>
                <a:lnTo>
                  <a:pt x="669770" y="0"/>
                </a:lnTo>
                <a:lnTo>
                  <a:pt x="669770" y="384814"/>
                </a:lnTo>
                <a:lnTo>
                  <a:pt x="0" y="3848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lv-LV" sz="1200">
              <a:solidFill>
                <a:prstClr val="black"/>
              </a:solidFill>
              <a:latin typeface="Calibri"/>
            </a:endParaRPr>
          </a:p>
        </p:txBody>
      </p:sp>
      <p:sp>
        <p:nvSpPr>
          <p:cNvPr id="7" name="Freeform 7"/>
          <p:cNvSpPr/>
          <p:nvPr/>
        </p:nvSpPr>
        <p:spPr>
          <a:xfrm>
            <a:off x="2120594" y="4792817"/>
            <a:ext cx="446513" cy="256542"/>
          </a:xfrm>
          <a:custGeom>
            <a:avLst/>
            <a:gdLst/>
            <a:ahLst/>
            <a:cxnLst/>
            <a:rect l="l" t="t" r="r" b="b"/>
            <a:pathLst>
              <a:path w="669770" h="384813">
                <a:moveTo>
                  <a:pt x="0" y="0"/>
                </a:moveTo>
                <a:lnTo>
                  <a:pt x="669770" y="0"/>
                </a:lnTo>
                <a:lnTo>
                  <a:pt x="669770" y="384813"/>
                </a:lnTo>
                <a:lnTo>
                  <a:pt x="0" y="3848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lv-LV" sz="1200">
              <a:solidFill>
                <a:prstClr val="black"/>
              </a:solidFill>
              <a:latin typeface="Calibri"/>
            </a:endParaRPr>
          </a:p>
        </p:txBody>
      </p:sp>
      <p:sp>
        <p:nvSpPr>
          <p:cNvPr id="10" name="Freeform 10"/>
          <p:cNvSpPr/>
          <p:nvPr/>
        </p:nvSpPr>
        <p:spPr>
          <a:xfrm>
            <a:off x="438522" y="2073627"/>
            <a:ext cx="949219" cy="949219"/>
          </a:xfrm>
          <a:custGeom>
            <a:avLst/>
            <a:gdLst/>
            <a:ahLst/>
            <a:cxnLst/>
            <a:rect l="l" t="t" r="r" b="b"/>
            <a:pathLst>
              <a:path w="1423828" h="1423828">
                <a:moveTo>
                  <a:pt x="0" y="0"/>
                </a:moveTo>
                <a:lnTo>
                  <a:pt x="1423827" y="0"/>
                </a:lnTo>
                <a:lnTo>
                  <a:pt x="1423827" y="1423827"/>
                </a:lnTo>
                <a:lnTo>
                  <a:pt x="0" y="142382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lv-LV" sz="1200">
              <a:solidFill>
                <a:prstClr val="black"/>
              </a:solidFill>
              <a:latin typeface="Calibri"/>
            </a:endParaRPr>
          </a:p>
        </p:txBody>
      </p:sp>
      <p:sp>
        <p:nvSpPr>
          <p:cNvPr id="11" name="Freeform 11"/>
          <p:cNvSpPr/>
          <p:nvPr/>
        </p:nvSpPr>
        <p:spPr>
          <a:xfrm>
            <a:off x="478448" y="3017749"/>
            <a:ext cx="5753388" cy="1812546"/>
          </a:xfrm>
          <a:custGeom>
            <a:avLst/>
            <a:gdLst/>
            <a:ahLst/>
            <a:cxnLst/>
            <a:rect l="l" t="t" r="r" b="b"/>
            <a:pathLst>
              <a:path w="5293880" h="2146428">
                <a:moveTo>
                  <a:pt x="0" y="0"/>
                </a:moveTo>
                <a:lnTo>
                  <a:pt x="5293880" y="0"/>
                </a:lnTo>
                <a:lnTo>
                  <a:pt x="5293880" y="2146428"/>
                </a:lnTo>
                <a:lnTo>
                  <a:pt x="0" y="214642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lv-LV" sz="1200">
              <a:solidFill>
                <a:prstClr val="black"/>
              </a:solidFill>
              <a:latin typeface="+mj-lt"/>
            </a:endParaRPr>
          </a:p>
        </p:txBody>
      </p:sp>
      <p:sp>
        <p:nvSpPr>
          <p:cNvPr id="12" name="Freeform 12"/>
          <p:cNvSpPr/>
          <p:nvPr/>
        </p:nvSpPr>
        <p:spPr>
          <a:xfrm>
            <a:off x="478447" y="4953160"/>
            <a:ext cx="896035" cy="896035"/>
          </a:xfrm>
          <a:custGeom>
            <a:avLst/>
            <a:gdLst/>
            <a:ahLst/>
            <a:cxnLst/>
            <a:rect l="l" t="t" r="r" b="b"/>
            <a:pathLst>
              <a:path w="1344053" h="1344053">
                <a:moveTo>
                  <a:pt x="0" y="0"/>
                </a:moveTo>
                <a:lnTo>
                  <a:pt x="1344054" y="0"/>
                </a:lnTo>
                <a:lnTo>
                  <a:pt x="1344054" y="1344053"/>
                </a:lnTo>
                <a:lnTo>
                  <a:pt x="0" y="134405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lv-LV" sz="1200">
              <a:solidFill>
                <a:prstClr val="black"/>
              </a:solidFill>
              <a:latin typeface="Calibri"/>
            </a:endParaRPr>
          </a:p>
        </p:txBody>
      </p:sp>
      <p:sp>
        <p:nvSpPr>
          <p:cNvPr id="13" name="TextBox 13"/>
          <p:cNvSpPr txBox="1"/>
          <p:nvPr/>
        </p:nvSpPr>
        <p:spPr>
          <a:xfrm>
            <a:off x="1883664" y="162539"/>
            <a:ext cx="10210601" cy="851370"/>
          </a:xfrm>
          <a:prstGeom prst="rect">
            <a:avLst/>
          </a:prstGeom>
        </p:spPr>
        <p:txBody>
          <a:bodyPr vert="horz" lIns="91440" tIns="45720" rIns="91440" bIns="45720" rtlCol="0" anchor="t">
            <a:noAutofit/>
          </a:bodyPr>
          <a:lstStyle>
            <a:lvl1pPr algn="ctr">
              <a:lnSpc>
                <a:spcPct val="90000"/>
              </a:lnSpc>
              <a:spcBef>
                <a:spcPct val="0"/>
              </a:spcBef>
              <a:buNone/>
              <a:defRPr sz="2800" b="1">
                <a:solidFill>
                  <a:srgbClr val="3E1E1F"/>
                </a:solidFill>
                <a:latin typeface="Segoe UI"/>
                <a:ea typeface="Verdana"/>
                <a:cs typeface="Segoe UI"/>
              </a:defRPr>
            </a:lvl1pPr>
          </a:lstStyle>
          <a:p>
            <a:r>
              <a:rPr lang="en-US" sz="3000" dirty="0" err="1">
                <a:latin typeface="+mj-lt"/>
                <a:sym typeface="Roboto Bold"/>
              </a:rPr>
              <a:t>Intervence</a:t>
            </a:r>
            <a:r>
              <a:rPr lang="en-US" sz="3000" dirty="0">
                <a:latin typeface="+mj-lt"/>
                <a:sym typeface="Roboto Bold"/>
              </a:rPr>
              <a:t> LA 20</a:t>
            </a:r>
            <a:r>
              <a:rPr lang="lv-LV" sz="3000" dirty="0">
                <a:latin typeface="+mj-lt"/>
                <a:sym typeface="Roboto Bold"/>
              </a:rPr>
              <a:t> Sadarbība pārtikas īso piegāžu ķēžu darbības veicināšanai un piedāvājuma nodrošināšanai</a:t>
            </a:r>
          </a:p>
        </p:txBody>
      </p:sp>
      <p:sp>
        <p:nvSpPr>
          <p:cNvPr id="18" name="TextBox 18"/>
          <p:cNvSpPr txBox="1"/>
          <p:nvPr/>
        </p:nvSpPr>
        <p:spPr>
          <a:xfrm>
            <a:off x="1637036" y="5174031"/>
            <a:ext cx="10457229" cy="310983"/>
          </a:xfrm>
          <a:prstGeom prst="rect">
            <a:avLst/>
          </a:prstGeom>
        </p:spPr>
        <p:txBody>
          <a:bodyPr wrap="square" lIns="0" tIns="0" rIns="0" bIns="0" rtlCol="0" anchor="t">
            <a:spAutoFit/>
          </a:bodyPr>
          <a:lstStyle/>
          <a:p>
            <a:pPr algn="just" defTabSz="609630">
              <a:lnSpc>
                <a:spcPts val="2613"/>
              </a:lnSpc>
              <a:spcBef>
                <a:spcPct val="0"/>
              </a:spcBef>
            </a:pPr>
            <a:r>
              <a:rPr lang="lv-LV" b="1">
                <a:solidFill>
                  <a:srgbClr val="12150D"/>
                </a:solidFill>
                <a:latin typeface="+mj-lt"/>
                <a:ea typeface="Roboto Bold"/>
                <a:cs typeface="Arial" panose="020B0604020202020204" pitchFamily="34" charset="0"/>
                <a:sym typeface="Roboto Bold"/>
              </a:rPr>
              <a:t>Atbalsta intensitāte: </a:t>
            </a:r>
            <a:r>
              <a:rPr kumimoji="0" lang="lv-LV" b="1" i="0" u="none" strike="noStrike" kern="1200" cap="none" spc="0" normalizeH="0" baseline="0" noProof="0">
                <a:ln>
                  <a:noFill/>
                </a:ln>
                <a:solidFill>
                  <a:srgbClr val="000000"/>
                </a:solidFill>
                <a:effectLst/>
                <a:uLnTx/>
                <a:uFillTx/>
                <a:latin typeface="+mj-lt"/>
                <a:cs typeface="Arial" panose="020B0604020202020204" pitchFamily="34" charset="0"/>
              </a:rPr>
              <a:t>65 %</a:t>
            </a:r>
            <a:r>
              <a:rPr kumimoji="0" lang="lv-LV" b="0" i="0" u="none" strike="noStrike" kern="1200" cap="none" spc="0" normalizeH="0" baseline="0" noProof="0">
                <a:ln>
                  <a:noFill/>
                </a:ln>
                <a:solidFill>
                  <a:srgbClr val="000000"/>
                </a:solidFill>
                <a:effectLst/>
                <a:uLnTx/>
                <a:uFillTx/>
                <a:latin typeface="+mj-lt"/>
                <a:cs typeface="Arial" panose="020B0604020202020204" pitchFamily="34" charset="0"/>
              </a:rPr>
              <a:t>, bet atpazīstamības veidošanai – </a:t>
            </a:r>
            <a:r>
              <a:rPr kumimoji="0" lang="lv-LV" b="1" i="0" u="none" strike="noStrike" kern="1200" cap="none" spc="0" normalizeH="0" baseline="0" noProof="0">
                <a:ln>
                  <a:noFill/>
                </a:ln>
                <a:solidFill>
                  <a:srgbClr val="000000"/>
                </a:solidFill>
                <a:effectLst/>
                <a:uLnTx/>
                <a:uFillTx/>
                <a:latin typeface="+mj-lt"/>
                <a:cs typeface="Arial" panose="020B0604020202020204" pitchFamily="34" charset="0"/>
              </a:rPr>
              <a:t>80 %</a:t>
            </a:r>
            <a:r>
              <a:rPr kumimoji="0" lang="lv-LV" b="0" i="0" u="none" strike="noStrike" kern="1200" cap="none" spc="0" normalizeH="0" baseline="0" noProof="0">
                <a:ln>
                  <a:noFill/>
                </a:ln>
                <a:solidFill>
                  <a:srgbClr val="000000"/>
                </a:solidFill>
                <a:effectLst/>
                <a:uLnTx/>
                <a:uFillTx/>
                <a:latin typeface="+mj-lt"/>
                <a:cs typeface="Arial" panose="020B0604020202020204" pitchFamily="34" charset="0"/>
              </a:rPr>
              <a:t> no attiecināmajām izmaksām.</a:t>
            </a:r>
            <a:endParaRPr lang="lv-LV" b="1">
              <a:solidFill>
                <a:srgbClr val="12150D"/>
              </a:solidFill>
              <a:latin typeface="+mj-lt"/>
              <a:ea typeface="Roboto Bold"/>
              <a:cs typeface="Arial" panose="020B0604020202020204" pitchFamily="34" charset="0"/>
              <a:sym typeface="Roboto Bold"/>
            </a:endParaRPr>
          </a:p>
        </p:txBody>
      </p:sp>
      <p:sp>
        <p:nvSpPr>
          <p:cNvPr id="26" name="TextBox 25">
            <a:extLst>
              <a:ext uri="{FF2B5EF4-FFF2-40B4-BE49-F238E27FC236}">
                <a16:creationId xmlns:a16="http://schemas.microsoft.com/office/drawing/2014/main" id="{E823C089-362B-908B-A4D0-6FDE1C282D95}"/>
              </a:ext>
            </a:extLst>
          </p:cNvPr>
          <p:cNvSpPr txBox="1"/>
          <p:nvPr/>
        </p:nvSpPr>
        <p:spPr>
          <a:xfrm>
            <a:off x="2664372" y="1083836"/>
            <a:ext cx="8861708" cy="1015663"/>
          </a:xfrm>
          <a:prstGeom prst="rect">
            <a:avLst/>
          </a:prstGeom>
          <a:noFill/>
        </p:spPr>
        <p:txBody>
          <a:bodyPr wrap="square">
            <a:spAutoFit/>
          </a:bodyPr>
          <a:lstStyle/>
          <a:p>
            <a:pPr algn="just"/>
            <a:r>
              <a:rPr lang="lv-LV" sz="2000" b="1">
                <a:solidFill>
                  <a:srgbClr val="6C0003"/>
                </a:solidFill>
                <a:latin typeface="+mj-lt"/>
                <a:cs typeface="Arial" panose="020B0604020202020204" pitchFamily="34" charset="0"/>
              </a:rPr>
              <a:t>Mērķis </a:t>
            </a:r>
            <a:r>
              <a:rPr kumimoji="0" lang="lv-LV" sz="2000" b="1" i="0" u="none" strike="noStrike" kern="1200" cap="none" spc="0" normalizeH="0" baseline="0" noProof="0">
                <a:ln>
                  <a:noFill/>
                </a:ln>
                <a:solidFill>
                  <a:srgbClr val="6C0003"/>
                </a:solidFill>
                <a:effectLst/>
                <a:uLnTx/>
                <a:uFillTx/>
                <a:latin typeface="+mj-lt"/>
                <a:cs typeface="Arial" panose="020B0604020202020204" pitchFamily="34" charset="0"/>
              </a:rPr>
              <a:t>– </a:t>
            </a:r>
            <a:r>
              <a:rPr lang="lv-LV" sz="2000" b="1">
                <a:solidFill>
                  <a:srgbClr val="6C0003"/>
                </a:solidFill>
                <a:latin typeface="+mj-lt"/>
                <a:cs typeface="Arial" panose="020B0604020202020204" pitchFamily="34" charset="0"/>
              </a:rPr>
              <a:t>sekmēt vietējās produkcijas ilgtspējīgu patēriņu</a:t>
            </a:r>
            <a:r>
              <a:rPr lang="lv-LV" sz="2000">
                <a:solidFill>
                  <a:srgbClr val="6C0003"/>
                </a:solidFill>
                <a:latin typeface="+mj-lt"/>
                <a:cs typeface="Arial" panose="020B0604020202020204" pitchFamily="34" charset="0"/>
              </a:rPr>
              <a:t>, </a:t>
            </a:r>
            <a:r>
              <a:rPr lang="lv-LV" sz="2000">
                <a:latin typeface="+mj-lt"/>
                <a:cs typeface="Arial" panose="020B0604020202020204" pitchFamily="34" charset="0"/>
              </a:rPr>
              <a:t>kā arī sadarbību starp produktu ražotājiem, lai kopīgi virzītu vietējo produktu piedāvājumu tirgū un sekmētu to atpazīstamību.</a:t>
            </a:r>
            <a:endParaRPr lang="lv-LV" sz="2000" b="1">
              <a:solidFill>
                <a:schemeClr val="accent2"/>
              </a:solidFill>
              <a:latin typeface="+mj-lt"/>
              <a:cs typeface="Arial" panose="020B0604020202020204" pitchFamily="34" charset="0"/>
            </a:endParaRPr>
          </a:p>
        </p:txBody>
      </p:sp>
      <p:sp>
        <p:nvSpPr>
          <p:cNvPr id="27" name="Freeform 11">
            <a:extLst>
              <a:ext uri="{FF2B5EF4-FFF2-40B4-BE49-F238E27FC236}">
                <a16:creationId xmlns:a16="http://schemas.microsoft.com/office/drawing/2014/main" id="{12FB0BF3-F123-353A-8531-1DD3D7E4EB43}"/>
              </a:ext>
            </a:extLst>
          </p:cNvPr>
          <p:cNvSpPr/>
          <p:nvPr/>
        </p:nvSpPr>
        <p:spPr>
          <a:xfrm>
            <a:off x="6283473" y="3017749"/>
            <a:ext cx="5470005" cy="1812546"/>
          </a:xfrm>
          <a:custGeom>
            <a:avLst/>
            <a:gdLst/>
            <a:ahLst/>
            <a:cxnLst/>
            <a:rect l="l" t="t" r="r" b="b"/>
            <a:pathLst>
              <a:path w="5293880" h="2146428">
                <a:moveTo>
                  <a:pt x="0" y="0"/>
                </a:moveTo>
                <a:lnTo>
                  <a:pt x="5293880" y="0"/>
                </a:lnTo>
                <a:lnTo>
                  <a:pt x="5293880" y="2146428"/>
                </a:lnTo>
                <a:lnTo>
                  <a:pt x="0" y="214642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lv-LV" sz="1200">
              <a:solidFill>
                <a:prstClr val="black"/>
              </a:solidFill>
              <a:latin typeface="Calibri"/>
            </a:endParaRPr>
          </a:p>
        </p:txBody>
      </p:sp>
      <p:sp>
        <p:nvSpPr>
          <p:cNvPr id="29" name="TextBox 28">
            <a:extLst>
              <a:ext uri="{FF2B5EF4-FFF2-40B4-BE49-F238E27FC236}">
                <a16:creationId xmlns:a16="http://schemas.microsoft.com/office/drawing/2014/main" id="{0579C60D-637E-0EB5-2B97-3EC80263E1D4}"/>
              </a:ext>
            </a:extLst>
          </p:cNvPr>
          <p:cNvSpPr txBox="1"/>
          <p:nvPr/>
        </p:nvSpPr>
        <p:spPr>
          <a:xfrm>
            <a:off x="1477835" y="2225072"/>
            <a:ext cx="10275643" cy="400110"/>
          </a:xfrm>
          <a:prstGeom prst="rect">
            <a:avLst/>
          </a:prstGeom>
          <a:noFill/>
        </p:spPr>
        <p:txBody>
          <a:bodyPr wrap="square" rtlCol="0">
            <a:spAutoFit/>
          </a:bodyPr>
          <a:lstStyle/>
          <a:p>
            <a:pPr algn="just"/>
            <a:r>
              <a:rPr lang="lv-LV" sz="2000" b="1" dirty="0">
                <a:latin typeface="+mj-lt"/>
                <a:cs typeface="Arial" panose="020B0604020202020204" pitchFamily="34" charset="0"/>
              </a:rPr>
              <a:t>Atbalsta pretendents </a:t>
            </a:r>
            <a:r>
              <a:rPr lang="lv-LV" sz="2000" dirty="0">
                <a:latin typeface="+mj-lt"/>
                <a:cs typeface="Arial" panose="020B0604020202020204" pitchFamily="34" charset="0"/>
              </a:rPr>
              <a:t>ir </a:t>
            </a:r>
            <a:r>
              <a:rPr lang="lv-LV" sz="2000" b="1" dirty="0">
                <a:latin typeface="+mj-lt"/>
                <a:cs typeface="Arial" panose="020B0604020202020204" pitchFamily="34" charset="0"/>
              </a:rPr>
              <a:t>sadarbības grupa </a:t>
            </a:r>
            <a:r>
              <a:rPr lang="lv-LV" sz="2000" dirty="0">
                <a:latin typeface="+mj-lt"/>
                <a:cs typeface="Arial" panose="020B0604020202020204" pitchFamily="34" charset="0"/>
              </a:rPr>
              <a:t>ar vismaz 5 dalībniekiem </a:t>
            </a:r>
            <a:r>
              <a:rPr lang="lv-LV" sz="2000" b="1" dirty="0">
                <a:solidFill>
                  <a:schemeClr val="accent2"/>
                </a:solidFill>
                <a:latin typeface="+mj-lt"/>
                <a:cs typeface="Arial" panose="020B0604020202020204" pitchFamily="34" charset="0"/>
              </a:rPr>
              <a:t>divās intervences aktivitātēs:</a:t>
            </a:r>
            <a:endParaRPr lang="lv-LV" sz="2000" dirty="0">
              <a:latin typeface="+mj-lt"/>
              <a:cs typeface="Arial" panose="020B0604020202020204" pitchFamily="34" charset="0"/>
            </a:endParaRPr>
          </a:p>
        </p:txBody>
      </p:sp>
      <p:sp>
        <p:nvSpPr>
          <p:cNvPr id="30" name="TextBox 29">
            <a:extLst>
              <a:ext uri="{FF2B5EF4-FFF2-40B4-BE49-F238E27FC236}">
                <a16:creationId xmlns:a16="http://schemas.microsoft.com/office/drawing/2014/main" id="{37E013D4-900A-B67F-A9FF-5A3C0CD31233}"/>
              </a:ext>
            </a:extLst>
          </p:cNvPr>
          <p:cNvSpPr txBox="1"/>
          <p:nvPr/>
        </p:nvSpPr>
        <p:spPr>
          <a:xfrm>
            <a:off x="691739" y="3117989"/>
            <a:ext cx="5430079" cy="1754326"/>
          </a:xfrm>
          <a:prstGeom prst="rect">
            <a:avLst/>
          </a:prstGeom>
          <a:noFill/>
        </p:spPr>
        <p:txBody>
          <a:bodyPr wrap="square" rtlCol="0">
            <a:spAutoFit/>
          </a:bodyPr>
          <a:lstStyle/>
          <a:p>
            <a:pPr algn="just"/>
            <a:r>
              <a:rPr kumimoji="0" lang="lv-LV" sz="1800" b="1" i="0" u="none" strike="noStrike" kern="1200" cap="none" spc="0" normalizeH="0" baseline="0" noProof="0">
                <a:ln>
                  <a:noFill/>
                </a:ln>
                <a:solidFill>
                  <a:schemeClr val="accent2"/>
                </a:solidFill>
                <a:effectLst/>
                <a:uLnTx/>
                <a:uFillTx/>
                <a:latin typeface="+mj-lt"/>
                <a:cs typeface="Arial" panose="020B0604020202020204" pitchFamily="34" charset="0"/>
              </a:rPr>
              <a:t>Pārtikas īso piegāžu ķēžu darbības veicināšana</a:t>
            </a:r>
          </a:p>
          <a:p>
            <a:pPr algn="just"/>
            <a:r>
              <a:rPr lang="lv-LV" b="1">
                <a:latin typeface="+mj-lt"/>
                <a:ea typeface="Calibri"/>
                <a:cs typeface="Arial" panose="020B0604020202020204" pitchFamily="34" charset="0"/>
              </a:rPr>
              <a:t>a</a:t>
            </a:r>
            <a:r>
              <a:rPr kumimoji="0" lang="lv-LV" b="1" i="0" u="none" strike="noStrike" kern="1200" cap="none" spc="0" normalizeH="0" baseline="0" noProof="0">
                <a:ln>
                  <a:noFill/>
                </a:ln>
                <a:effectLst/>
                <a:uLnTx/>
                <a:uFillTx/>
                <a:latin typeface="+mj-lt"/>
                <a:ea typeface="Calibri"/>
                <a:cs typeface="Arial" panose="020B0604020202020204" pitchFamily="34" charset="0"/>
              </a:rPr>
              <a:t>tbalsta ieguldījumus:</a:t>
            </a:r>
          </a:p>
          <a:p>
            <a:pPr marL="342900" indent="-342900" algn="just">
              <a:buFont typeface="Arial" panose="020B0604020202020204" pitchFamily="34" charset="0"/>
              <a:buChar char="•"/>
            </a:pPr>
            <a:r>
              <a:rPr kumimoji="0" lang="lv-LV" i="0" u="none" strike="noStrike" kern="1200" cap="none" spc="0" normalizeH="0" baseline="0" noProof="0">
                <a:ln>
                  <a:noFill/>
                </a:ln>
                <a:effectLst/>
                <a:uLnTx/>
                <a:uFillTx/>
                <a:latin typeface="+mj-lt"/>
                <a:ea typeface="Calibri"/>
                <a:cs typeface="Arial" panose="020B0604020202020204" pitchFamily="34" charset="0"/>
              </a:rPr>
              <a:t>produktu uzglabāšanas infrastruktūrā;</a:t>
            </a:r>
          </a:p>
          <a:p>
            <a:pPr marL="342900" indent="-342900" algn="just">
              <a:buFont typeface="Arial" panose="020B0604020202020204" pitchFamily="34" charset="0"/>
              <a:buChar char="•"/>
            </a:pPr>
            <a:r>
              <a:rPr lang="lv-LV">
                <a:latin typeface="+mj-lt"/>
                <a:cs typeface="Arial" panose="020B0604020202020204" pitchFamily="34" charset="0"/>
              </a:rPr>
              <a:t>loģistikā un produkcijas izplatīšanā;</a:t>
            </a:r>
          </a:p>
          <a:p>
            <a:pPr marL="342900" indent="-342900" algn="just">
              <a:buFont typeface="Arial" panose="020B0604020202020204" pitchFamily="34" charset="0"/>
              <a:buChar char="•"/>
            </a:pPr>
            <a:r>
              <a:rPr lang="lv-LV" b="1">
                <a:effectLst/>
                <a:latin typeface="+mj-lt"/>
                <a:ea typeface="Aptos" panose="020B0004020202020204" pitchFamily="34" charset="0"/>
                <a:cs typeface="Arial" panose="020B0604020202020204" pitchFamily="34" charset="0"/>
              </a:rPr>
              <a:t>1 projekts - līdz 500 tūkst. EUR </a:t>
            </a:r>
            <a:r>
              <a:rPr lang="lv-LV" b="1">
                <a:latin typeface="+mj-lt"/>
                <a:cs typeface="Arial" panose="020B0604020202020204" pitchFamily="34" charset="0"/>
              </a:rPr>
              <a:t> </a:t>
            </a:r>
          </a:p>
          <a:p>
            <a:pPr marL="342900" indent="-342900" algn="just">
              <a:buFont typeface="Arial" panose="020B0604020202020204" pitchFamily="34" charset="0"/>
              <a:buChar char="•"/>
            </a:pPr>
            <a:endParaRPr lang="lv-LV"/>
          </a:p>
        </p:txBody>
      </p:sp>
      <p:sp>
        <p:nvSpPr>
          <p:cNvPr id="31" name="TextBox 30">
            <a:extLst>
              <a:ext uri="{FF2B5EF4-FFF2-40B4-BE49-F238E27FC236}">
                <a16:creationId xmlns:a16="http://schemas.microsoft.com/office/drawing/2014/main" id="{CA9FE8FB-08D7-D9B0-3F3E-2E93031C2829}"/>
              </a:ext>
            </a:extLst>
          </p:cNvPr>
          <p:cNvSpPr txBox="1"/>
          <p:nvPr/>
        </p:nvSpPr>
        <p:spPr>
          <a:xfrm>
            <a:off x="6606782" y="3171020"/>
            <a:ext cx="5106770"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lv-LV" sz="1800" b="1" i="0" u="none" strike="noStrike" kern="1200" cap="none" spc="0" normalizeH="0" baseline="0" noProof="0">
                <a:ln>
                  <a:noFill/>
                </a:ln>
                <a:solidFill>
                  <a:schemeClr val="accent2"/>
                </a:solidFill>
                <a:effectLst/>
                <a:uLnTx/>
                <a:uFillTx/>
                <a:latin typeface="+mj-lt"/>
                <a:cs typeface="Arial" panose="020B0604020202020204" pitchFamily="34" charset="0"/>
              </a:rPr>
              <a:t>Produktu virzība tirgū </a:t>
            </a:r>
          </a:p>
          <a:p>
            <a:pPr algn="just">
              <a:defRPr/>
            </a:pPr>
            <a:r>
              <a:rPr kumimoji="0" lang="lv-LV" b="1" i="0" u="none" strike="noStrike" kern="1200" cap="none" spc="0" normalizeH="0" baseline="0" noProof="0">
                <a:ln>
                  <a:noFill/>
                </a:ln>
                <a:effectLst/>
                <a:uLnTx/>
                <a:uFillTx/>
                <a:latin typeface="+mj-lt"/>
                <a:ea typeface="Calibri"/>
                <a:cs typeface="Arial" panose="020B0604020202020204" pitchFamily="34" charset="0"/>
              </a:rPr>
              <a:t>atbalsta</a:t>
            </a:r>
            <a:r>
              <a:rPr lang="lv-LV" b="1">
                <a:latin typeface="+mj-lt"/>
                <a:ea typeface="Calibri"/>
                <a:cs typeface="Arial" panose="020B0604020202020204" pitchFamily="34" charset="0"/>
              </a:rPr>
              <a:t>:</a:t>
            </a:r>
          </a:p>
          <a:p>
            <a:pPr marL="285750" indent="-285750" algn="just">
              <a:buFont typeface="Arial" panose="020B0604020202020204" pitchFamily="34" charset="0"/>
              <a:buChar char="•"/>
              <a:defRPr/>
            </a:pPr>
            <a:r>
              <a:rPr lang="lv-LV">
                <a:effectLst/>
                <a:latin typeface="+mj-lt"/>
                <a:ea typeface="Calibri" panose="020F0502020204030204" pitchFamily="34" charset="0"/>
                <a:cs typeface="Arial" panose="020B0604020202020204" pitchFamily="34" charset="0"/>
              </a:rPr>
              <a:t>produktu atpazīstamības pasākumu īstenošanu;</a:t>
            </a:r>
          </a:p>
          <a:p>
            <a:pPr marL="285750" indent="-285750" algn="just">
              <a:buFont typeface="Arial" panose="020B0604020202020204" pitchFamily="34" charset="0"/>
              <a:buChar char="•"/>
              <a:defRPr/>
            </a:pPr>
            <a:r>
              <a:rPr lang="lv-LV" b="1">
                <a:effectLst/>
                <a:latin typeface="+mj-lt"/>
                <a:ea typeface="Aptos" panose="020B0004020202020204" pitchFamily="34" charset="0"/>
                <a:cs typeface="Arial" panose="020B0604020202020204" pitchFamily="34" charset="0"/>
              </a:rPr>
              <a:t>1 projekts - līdz 100 tūkst. EUR </a:t>
            </a:r>
            <a:r>
              <a:rPr lang="lv-LV" b="1">
                <a:latin typeface="+mj-lt"/>
                <a:cs typeface="Arial" panose="020B0604020202020204" pitchFamily="34" charset="0"/>
              </a:rPr>
              <a:t> </a:t>
            </a:r>
          </a:p>
          <a:p>
            <a:pPr algn="just">
              <a:defRPr/>
            </a:pPr>
            <a:endParaRPr lang="lv-LV">
              <a:effectLst/>
              <a:latin typeface="Arial" panose="020B0604020202020204" pitchFamily="34" charset="0"/>
              <a:ea typeface="Calibri" panose="020F050202020403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02EA194D-28A1-00C5-3CF0-6DE202437E18}"/>
              </a:ext>
            </a:extLst>
          </p:cNvPr>
          <p:cNvSpPr txBox="1"/>
          <p:nvPr/>
        </p:nvSpPr>
        <p:spPr>
          <a:xfrm>
            <a:off x="1527240" y="5518698"/>
            <a:ext cx="9784139" cy="400110"/>
          </a:xfrm>
          <a:prstGeom prst="rect">
            <a:avLst/>
          </a:prstGeom>
          <a:noFill/>
        </p:spPr>
        <p:txBody>
          <a:bodyPr wrap="square" rtlCol="0">
            <a:spAutoFit/>
          </a:bodyPr>
          <a:lstStyle/>
          <a:p>
            <a:r>
              <a:rPr lang="lv-LV" sz="2000" b="1">
                <a:solidFill>
                  <a:schemeClr val="accent2"/>
                </a:solidFill>
                <a:effectLst/>
                <a:latin typeface="+mj-lt"/>
                <a:ea typeface="Calibri" panose="020F0502020204030204" pitchFamily="34" charset="0"/>
                <a:cs typeface="Arial" panose="020B0604020202020204" pitchFamily="34" charset="0"/>
              </a:rPr>
              <a:t>Pirmā projektu iesniegumu pieņemšanas kārta plānota š.g. marta beigās</a:t>
            </a:r>
            <a:r>
              <a:rPr lang="lv-LV" sz="1800">
                <a:solidFill>
                  <a:srgbClr val="000000"/>
                </a:solidFill>
                <a:effectLst/>
                <a:latin typeface="+mj-lt"/>
                <a:ea typeface="Calibri" panose="020F0502020204030204" pitchFamily="34" charset="0"/>
                <a:cs typeface="Arial" panose="020B0604020202020204" pitchFamily="34" charset="0"/>
              </a:rPr>
              <a:t>.</a:t>
            </a:r>
            <a:endParaRPr lang="lv-LV">
              <a:latin typeface="+mj-lt"/>
            </a:endParaRPr>
          </a:p>
        </p:txBody>
      </p:sp>
      <p:sp>
        <p:nvSpPr>
          <p:cNvPr id="33" name="TextBox 32">
            <a:extLst>
              <a:ext uri="{FF2B5EF4-FFF2-40B4-BE49-F238E27FC236}">
                <a16:creationId xmlns:a16="http://schemas.microsoft.com/office/drawing/2014/main" id="{B1582D3A-430C-E8F0-0772-36A1C5D2297D}"/>
              </a:ext>
            </a:extLst>
          </p:cNvPr>
          <p:cNvSpPr txBox="1"/>
          <p:nvPr/>
        </p:nvSpPr>
        <p:spPr>
          <a:xfrm>
            <a:off x="1527240" y="5945544"/>
            <a:ext cx="8133129" cy="369332"/>
          </a:xfrm>
          <a:prstGeom prst="rect">
            <a:avLst/>
          </a:prstGeom>
          <a:noFill/>
        </p:spPr>
        <p:txBody>
          <a:bodyPr wrap="square" rtlCol="0">
            <a:spAutoFit/>
          </a:bodyPr>
          <a:lstStyle/>
          <a:p>
            <a:r>
              <a:rPr lang="lv-LV" b="1">
                <a:latin typeface="+mj-lt"/>
              </a:rPr>
              <a:t>Plašākai informācijai: 2024. gada 29.oktobra Ministru kabineta noteikumi Nr. 686</a:t>
            </a:r>
          </a:p>
        </p:txBody>
      </p:sp>
    </p:spTree>
    <p:extLst>
      <p:ext uri="{BB962C8B-B14F-4D97-AF65-F5344CB8AC3E}">
        <p14:creationId xmlns:p14="http://schemas.microsoft.com/office/powerpoint/2010/main" val="20167440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C6FAE4CA-2C5F-4D92-88FC-D08CE4321A97}"/>
              </a:ext>
            </a:extLst>
          </p:cNvPr>
          <p:cNvSpPr/>
          <p:nvPr/>
        </p:nvSpPr>
        <p:spPr>
          <a:xfrm>
            <a:off x="892494" y="2682576"/>
            <a:ext cx="5394654" cy="379970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8213" eaLnBrk="0" fontAlgn="base" hangingPunct="0">
              <a:spcBef>
                <a:spcPct val="0"/>
              </a:spcBef>
              <a:spcAft>
                <a:spcPct val="0"/>
              </a:spcAft>
            </a:pPr>
            <a:endParaRPr lang="lv-LV" sz="1700">
              <a:solidFill>
                <a:prstClr val="white"/>
              </a:solidFill>
              <a:latin typeface="Times New Roman"/>
            </a:endParaRPr>
          </a:p>
        </p:txBody>
      </p:sp>
      <p:sp>
        <p:nvSpPr>
          <p:cNvPr id="2" name="Title 1">
            <a:extLst>
              <a:ext uri="{FF2B5EF4-FFF2-40B4-BE49-F238E27FC236}">
                <a16:creationId xmlns:a16="http://schemas.microsoft.com/office/drawing/2014/main" id="{168134BD-27C7-4CC3-8146-F04DF22B3A69}"/>
              </a:ext>
            </a:extLst>
          </p:cNvPr>
          <p:cNvSpPr>
            <a:spLocks noGrp="1"/>
          </p:cNvSpPr>
          <p:nvPr>
            <p:ph type="title"/>
          </p:nvPr>
        </p:nvSpPr>
        <p:spPr>
          <a:xfrm>
            <a:off x="3385752" y="55188"/>
            <a:ext cx="7641692" cy="888038"/>
          </a:xfrm>
        </p:spPr>
        <p:txBody>
          <a:bodyPr>
            <a:noAutofit/>
          </a:bodyPr>
          <a:lstStyle/>
          <a:p>
            <a:pPr algn="ctr"/>
            <a:r>
              <a:rPr lang="lv-LV" sz="3000" dirty="0">
                <a:solidFill>
                  <a:srgbClr val="3E1E1F"/>
                </a:solidFill>
                <a:latin typeface="Times New Roman" panose="02020603050405020304" pitchFamily="18" charset="0"/>
                <a:ea typeface="Verdana"/>
                <a:cs typeface="Times New Roman" panose="02020603050405020304" pitchFamily="18" charset="0"/>
              </a:rPr>
              <a:t>LA 17 Ražas, dzīvnieku, sējumu un stādījumu apdrošināšanas prēmija</a:t>
            </a:r>
            <a:br>
              <a:rPr lang="lv-LV" sz="3000" dirty="0">
                <a:solidFill>
                  <a:srgbClr val="3E1E1F"/>
                </a:solidFill>
                <a:latin typeface="Times New Roman" panose="02020603050405020304" pitchFamily="18" charset="0"/>
                <a:ea typeface="Verdana"/>
                <a:cs typeface="Times New Roman" panose="02020603050405020304" pitchFamily="18" charset="0"/>
              </a:rPr>
            </a:br>
            <a:endParaRPr lang="lv-LV" sz="3000" dirty="0">
              <a:solidFill>
                <a:srgbClr val="3E1E1F"/>
              </a:solidFill>
              <a:latin typeface="Times New Roman" panose="02020603050405020304" pitchFamily="18" charset="0"/>
              <a:ea typeface="Verdana"/>
              <a:cs typeface="Times New Roman" panose="02020603050405020304" pitchFamily="18" charset="0"/>
            </a:endParaRPr>
          </a:p>
        </p:txBody>
      </p:sp>
      <p:sp>
        <p:nvSpPr>
          <p:cNvPr id="11" name="TextBox 10">
            <a:extLst>
              <a:ext uri="{FF2B5EF4-FFF2-40B4-BE49-F238E27FC236}">
                <a16:creationId xmlns:a16="http://schemas.microsoft.com/office/drawing/2014/main" id="{69378052-1CC3-4661-96FA-14440E85516F}"/>
              </a:ext>
            </a:extLst>
          </p:cNvPr>
          <p:cNvSpPr txBox="1"/>
          <p:nvPr/>
        </p:nvSpPr>
        <p:spPr>
          <a:xfrm>
            <a:off x="1263426" y="2788962"/>
            <a:ext cx="4693554" cy="3693319"/>
          </a:xfrm>
          <a:prstGeom prst="rect">
            <a:avLst/>
          </a:prstGeom>
          <a:noFill/>
        </p:spPr>
        <p:txBody>
          <a:bodyPr wrap="square" rtlCol="0">
            <a:spAutoFit/>
          </a:bodyPr>
          <a:lstStyle/>
          <a:p>
            <a:pPr fontAlgn="base">
              <a:spcBef>
                <a:spcPct val="0"/>
              </a:spcBef>
              <a:spcAft>
                <a:spcPct val="0"/>
              </a:spcAft>
            </a:pPr>
            <a:r>
              <a:rPr lang="lv-LV" b="1" u="sng" dirty="0">
                <a:latin typeface="+mj-lt"/>
                <a:cs typeface="Times New Roman" panose="02020603050405020304" pitchFamily="18" charset="0"/>
              </a:rPr>
              <a:t>Attiecināmie riski:</a:t>
            </a:r>
          </a:p>
          <a:p>
            <a:pPr marL="214313" indent="-214313" fontAlgn="base">
              <a:spcBef>
                <a:spcPct val="0"/>
              </a:spcBef>
              <a:spcAft>
                <a:spcPct val="0"/>
              </a:spcAft>
              <a:buFont typeface="Wingdings" panose="05000000000000000000" pitchFamily="2" charset="2"/>
              <a:buChar char="ü"/>
            </a:pPr>
            <a:r>
              <a:rPr lang="lv-LV" b="1" dirty="0">
                <a:latin typeface="+mj-lt"/>
                <a:cs typeface="Times New Roman" panose="02020603050405020304" pitchFamily="18" charset="0"/>
              </a:rPr>
              <a:t>klimata riski;</a:t>
            </a:r>
          </a:p>
          <a:p>
            <a:pPr marL="214313" indent="-214313" fontAlgn="base">
              <a:spcBef>
                <a:spcPct val="0"/>
              </a:spcBef>
              <a:spcAft>
                <a:spcPct val="0"/>
              </a:spcAft>
              <a:buFont typeface="Wingdings" panose="05000000000000000000" pitchFamily="2" charset="2"/>
              <a:buChar char="ü"/>
            </a:pPr>
            <a:r>
              <a:rPr lang="lv-LV" b="1" dirty="0">
                <a:latin typeface="+mj-lt"/>
                <a:cs typeface="Times New Roman" panose="02020603050405020304" pitchFamily="18" charset="0"/>
              </a:rPr>
              <a:t>augu slimības </a:t>
            </a:r>
            <a:r>
              <a:rPr lang="lv-LV" dirty="0">
                <a:latin typeface="+mj-lt"/>
                <a:cs typeface="Times New Roman" panose="02020603050405020304" pitchFamily="18" charset="0"/>
              </a:rPr>
              <a:t>un dzīvnieku slimības (izņemot valsts kompensējamās), </a:t>
            </a:r>
            <a:r>
              <a:rPr lang="lv-LV" b="1" dirty="0">
                <a:latin typeface="+mj-lt"/>
                <a:cs typeface="Times New Roman" panose="02020603050405020304" pitchFamily="18" charset="0"/>
              </a:rPr>
              <a:t>augu kaitēkļu invāzija</a:t>
            </a:r>
          </a:p>
          <a:p>
            <a:pPr marL="214313" indent="-214313" fontAlgn="base">
              <a:spcBef>
                <a:spcPct val="0"/>
              </a:spcBef>
              <a:spcAft>
                <a:spcPct val="0"/>
              </a:spcAft>
              <a:buFont typeface="Wingdings" panose="05000000000000000000" pitchFamily="2" charset="2"/>
              <a:buChar char="ü"/>
            </a:pPr>
            <a:r>
              <a:rPr lang="lv-LV" dirty="0">
                <a:latin typeface="+mj-lt"/>
                <a:cs typeface="Times New Roman" panose="02020603050405020304" pitchFamily="18" charset="0"/>
              </a:rPr>
              <a:t>uguns risks</a:t>
            </a:r>
          </a:p>
          <a:p>
            <a:pPr marL="214313" indent="-214313" fontAlgn="base">
              <a:spcBef>
                <a:spcPct val="0"/>
              </a:spcBef>
              <a:spcAft>
                <a:spcPct val="0"/>
              </a:spcAft>
              <a:buFont typeface="Wingdings" panose="05000000000000000000" pitchFamily="2" charset="2"/>
              <a:buChar char="ü"/>
            </a:pPr>
            <a:r>
              <a:rPr lang="lv-LV" dirty="0">
                <a:latin typeface="+mj-lt"/>
                <a:cs typeface="Times New Roman" panose="02020603050405020304" pitchFamily="18" charset="0"/>
              </a:rPr>
              <a:t>plēsēju nodarītie postījumi ganāmpulkā</a:t>
            </a:r>
          </a:p>
          <a:p>
            <a:pPr marL="214313" indent="-214313" fontAlgn="base">
              <a:spcBef>
                <a:spcPct val="0"/>
              </a:spcBef>
              <a:spcAft>
                <a:spcPct val="0"/>
              </a:spcAft>
              <a:buFont typeface="Wingdings" panose="05000000000000000000" pitchFamily="2" charset="2"/>
              <a:buChar char="ü"/>
            </a:pPr>
            <a:endParaRPr lang="lv-LV" dirty="0">
              <a:latin typeface="+mj-lt"/>
              <a:cs typeface="Times New Roman" panose="02020603050405020304" pitchFamily="18" charset="0"/>
            </a:endParaRPr>
          </a:p>
          <a:p>
            <a:pPr fontAlgn="base">
              <a:spcBef>
                <a:spcPct val="0"/>
              </a:spcBef>
              <a:spcAft>
                <a:spcPct val="0"/>
              </a:spcAft>
            </a:pPr>
            <a:r>
              <a:rPr lang="lv-LV" b="1" u="sng" dirty="0">
                <a:latin typeface="+mj-lt"/>
                <a:cs typeface="Times New Roman" panose="02020603050405020304" pitchFamily="18" charset="0"/>
              </a:rPr>
              <a:t>Atbalsta likme:</a:t>
            </a:r>
          </a:p>
          <a:p>
            <a:pPr marL="285750" indent="-285750" fontAlgn="base">
              <a:spcBef>
                <a:spcPct val="0"/>
              </a:spcBef>
              <a:spcAft>
                <a:spcPct val="0"/>
              </a:spcAft>
              <a:buFont typeface="Wingdings" panose="05000000000000000000" pitchFamily="2" charset="2"/>
              <a:buChar char="ü"/>
            </a:pPr>
            <a:r>
              <a:rPr lang="lv-LV" dirty="0">
                <a:latin typeface="+mj-lt"/>
                <a:cs typeface="Times New Roman" panose="02020603050405020304" pitchFamily="18" charset="0"/>
              </a:rPr>
              <a:t>Sējumiem un dzīvniekiem līdz 50 €/ha vai liellopu vienību,</a:t>
            </a:r>
          </a:p>
          <a:p>
            <a:pPr marL="285750" indent="-285750" fontAlgn="base">
              <a:spcBef>
                <a:spcPct val="0"/>
              </a:spcBef>
              <a:spcAft>
                <a:spcPct val="0"/>
              </a:spcAft>
              <a:buFont typeface="Wingdings" panose="05000000000000000000" pitchFamily="2" charset="2"/>
              <a:buChar char="ü"/>
            </a:pPr>
            <a:r>
              <a:rPr lang="lv-LV" b="1" dirty="0">
                <a:latin typeface="+mj-lt"/>
                <a:cs typeface="Times New Roman" panose="02020603050405020304" pitchFamily="18" charset="0"/>
              </a:rPr>
              <a:t>Augļkokiem, ogulājiem, dārzeņiem– līdz 200 €/ha</a:t>
            </a:r>
          </a:p>
          <a:p>
            <a:pPr fontAlgn="base">
              <a:spcBef>
                <a:spcPct val="0"/>
              </a:spcBef>
              <a:spcAft>
                <a:spcPct val="0"/>
              </a:spcAft>
            </a:pPr>
            <a:endParaRPr lang="lv-LV" b="1" u="sng" dirty="0">
              <a:latin typeface="+mj-lt"/>
              <a:cs typeface="Times New Roman" panose="02020603050405020304" pitchFamily="18" charset="0"/>
            </a:endParaRPr>
          </a:p>
        </p:txBody>
      </p:sp>
      <p:pic>
        <p:nvPicPr>
          <p:cNvPr id="3" name="Picture 2">
            <a:extLst>
              <a:ext uri="{FF2B5EF4-FFF2-40B4-BE49-F238E27FC236}">
                <a16:creationId xmlns:a16="http://schemas.microsoft.com/office/drawing/2014/main" id="{44154A7A-E778-9043-8E13-E5F7CA07ABC4}"/>
              </a:ext>
            </a:extLst>
          </p:cNvPr>
          <p:cNvPicPr>
            <a:picLocks noChangeAspect="1"/>
          </p:cNvPicPr>
          <p:nvPr/>
        </p:nvPicPr>
        <p:blipFill>
          <a:blip r:embed="rId3"/>
          <a:stretch>
            <a:fillRect/>
          </a:stretch>
        </p:blipFill>
        <p:spPr>
          <a:xfrm>
            <a:off x="2178696" y="8424"/>
            <a:ext cx="1002788" cy="981565"/>
          </a:xfrm>
          <a:prstGeom prst="rect">
            <a:avLst/>
          </a:prstGeom>
        </p:spPr>
      </p:pic>
      <p:sp>
        <p:nvSpPr>
          <p:cNvPr id="4" name="Taisnstūris ar noapaļotiem stūriem 8">
            <a:extLst>
              <a:ext uri="{FF2B5EF4-FFF2-40B4-BE49-F238E27FC236}">
                <a16:creationId xmlns:a16="http://schemas.microsoft.com/office/drawing/2014/main" id="{5C34AFF3-1A23-BB0B-C602-0311BAFEF0A0}"/>
              </a:ext>
            </a:extLst>
          </p:cNvPr>
          <p:cNvSpPr/>
          <p:nvPr/>
        </p:nvSpPr>
        <p:spPr>
          <a:xfrm>
            <a:off x="2807051" y="1037154"/>
            <a:ext cx="8922706" cy="673272"/>
          </a:xfrm>
          <a:prstGeom prst="roundRect">
            <a:avLst/>
          </a:prstGeom>
          <a:solidFill>
            <a:schemeClr val="bg1"/>
          </a:solidFill>
          <a:ln>
            <a:solidFill>
              <a:schemeClr val="accent5">
                <a:lumMod val="75000"/>
              </a:schemeClr>
            </a:solidFill>
            <a:prstDash val="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just"/>
            <a:r>
              <a:rPr lang="lv-LV" b="1" dirty="0">
                <a:solidFill>
                  <a:srgbClr val="3E1E1F"/>
                </a:solidFill>
                <a:latin typeface="+mj-lt"/>
                <a:cs typeface="Times New Roman" panose="02020603050405020304" pitchFamily="18" charset="0"/>
              </a:rPr>
              <a:t>Mērķis</a:t>
            </a:r>
            <a:r>
              <a:rPr lang="lv-LV" dirty="0">
                <a:solidFill>
                  <a:srgbClr val="3E1E1F"/>
                </a:solidFill>
                <a:latin typeface="+mj-lt"/>
                <a:cs typeface="Times New Roman" panose="02020603050405020304" pitchFamily="18" charset="0"/>
              </a:rPr>
              <a:t> - veicināt lauksaimnieku iesaistīšanos riska mazināšanā, daļēji sedzot izdevumus par apdrošināšanas prēmiju.</a:t>
            </a:r>
          </a:p>
        </p:txBody>
      </p:sp>
      <p:sp>
        <p:nvSpPr>
          <p:cNvPr id="8" name="Flowchart: Alternate Process 7">
            <a:extLst>
              <a:ext uri="{FF2B5EF4-FFF2-40B4-BE49-F238E27FC236}">
                <a16:creationId xmlns:a16="http://schemas.microsoft.com/office/drawing/2014/main" id="{35BBFBB1-EA8C-5B57-68AB-624AB1BEAF05}"/>
              </a:ext>
            </a:extLst>
          </p:cNvPr>
          <p:cNvSpPr/>
          <p:nvPr/>
        </p:nvSpPr>
        <p:spPr>
          <a:xfrm>
            <a:off x="1096513" y="1847702"/>
            <a:ext cx="6205424" cy="592123"/>
          </a:xfrm>
          <a:prstGeom prst="flowChartAlternate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1800" b="1" u="sng" dirty="0">
                <a:solidFill>
                  <a:srgbClr val="3E1E1F"/>
                </a:solidFill>
                <a:latin typeface="+mj-lt"/>
                <a:cs typeface="Times New Roman" panose="02020603050405020304" pitchFamily="18" charset="0"/>
              </a:rPr>
              <a:t>Atbalsta intensitāte - </a:t>
            </a:r>
            <a:r>
              <a:rPr lang="pt-BR" sz="1800" dirty="0">
                <a:solidFill>
                  <a:srgbClr val="3E1E1F"/>
                </a:solidFill>
                <a:latin typeface="+mj-lt"/>
                <a:cs typeface="Times New Roman" panose="02020603050405020304" pitchFamily="18" charset="0"/>
              </a:rPr>
              <a:t>līdz </a:t>
            </a:r>
            <a:r>
              <a:rPr lang="pt-BR" sz="1800" b="1" dirty="0">
                <a:solidFill>
                  <a:srgbClr val="3E1E1F"/>
                </a:solidFill>
                <a:latin typeface="+mj-lt"/>
                <a:cs typeface="Times New Roman" panose="02020603050405020304" pitchFamily="18" charset="0"/>
              </a:rPr>
              <a:t>50% no </a:t>
            </a:r>
            <a:r>
              <a:rPr lang="lv-LV" sz="1800" b="1" dirty="0">
                <a:solidFill>
                  <a:srgbClr val="3E1E1F"/>
                </a:solidFill>
                <a:latin typeface="+mj-lt"/>
                <a:cs typeface="Times New Roman" panose="02020603050405020304" pitchFamily="18" charset="0"/>
              </a:rPr>
              <a:t>apdrošināšanas </a:t>
            </a:r>
            <a:r>
              <a:rPr lang="pt-BR" sz="1800" b="1" dirty="0">
                <a:solidFill>
                  <a:srgbClr val="3E1E1F"/>
                </a:solidFill>
                <a:latin typeface="+mj-lt"/>
                <a:cs typeface="Times New Roman" panose="02020603050405020304" pitchFamily="18" charset="0"/>
              </a:rPr>
              <a:t>prēmijas </a:t>
            </a:r>
            <a:r>
              <a:rPr lang="pt-BR" sz="1800" dirty="0">
                <a:solidFill>
                  <a:srgbClr val="3E1E1F"/>
                </a:solidFill>
                <a:latin typeface="+mj-lt"/>
                <a:cs typeface="Times New Roman" panose="02020603050405020304" pitchFamily="18" charset="0"/>
              </a:rPr>
              <a:t>par attiecināmajiem riskiem</a:t>
            </a:r>
            <a:endParaRPr lang="lv-LV" sz="1800" dirty="0">
              <a:solidFill>
                <a:srgbClr val="3E1E1F"/>
              </a:solidFill>
              <a:latin typeface="+mj-lt"/>
              <a:cs typeface="Times New Roman" panose="02020603050405020304" pitchFamily="18" charset="0"/>
            </a:endParaRPr>
          </a:p>
        </p:txBody>
      </p:sp>
      <p:pic>
        <p:nvPicPr>
          <p:cNvPr id="5" name="Graphic 4" descr="Lightbulb and gear with solid fill">
            <a:extLst>
              <a:ext uri="{FF2B5EF4-FFF2-40B4-BE49-F238E27FC236}">
                <a16:creationId xmlns:a16="http://schemas.microsoft.com/office/drawing/2014/main" id="{3F49C82E-BB62-15D6-FA9F-4C9618DDB39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246" y="5200991"/>
            <a:ext cx="993267" cy="993267"/>
          </a:xfrm>
          <a:prstGeom prst="rect">
            <a:avLst/>
          </a:prstGeom>
        </p:spPr>
      </p:pic>
      <p:sp>
        <p:nvSpPr>
          <p:cNvPr id="9" name="Freeform 12">
            <a:extLst>
              <a:ext uri="{FF2B5EF4-FFF2-40B4-BE49-F238E27FC236}">
                <a16:creationId xmlns:a16="http://schemas.microsoft.com/office/drawing/2014/main" id="{3868CE2D-B4F6-9611-9669-E2916544D12F}"/>
              </a:ext>
            </a:extLst>
          </p:cNvPr>
          <p:cNvSpPr/>
          <p:nvPr/>
        </p:nvSpPr>
        <p:spPr>
          <a:xfrm>
            <a:off x="200478" y="1657009"/>
            <a:ext cx="896035" cy="896035"/>
          </a:xfrm>
          <a:custGeom>
            <a:avLst/>
            <a:gdLst/>
            <a:ahLst/>
            <a:cxnLst/>
            <a:rect l="l" t="t" r="r" b="b"/>
            <a:pathLst>
              <a:path w="1344053" h="1344053">
                <a:moveTo>
                  <a:pt x="0" y="0"/>
                </a:moveTo>
                <a:lnTo>
                  <a:pt x="1344054" y="0"/>
                </a:lnTo>
                <a:lnTo>
                  <a:pt x="1344054" y="1344053"/>
                </a:lnTo>
                <a:lnTo>
                  <a:pt x="0" y="134405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lv-LV" sz="1200">
              <a:solidFill>
                <a:prstClr val="black"/>
              </a:solidFill>
              <a:latin typeface="Calibri"/>
            </a:endParaRPr>
          </a:p>
        </p:txBody>
      </p:sp>
      <p:sp>
        <p:nvSpPr>
          <p:cNvPr id="14" name="TextBox 13">
            <a:extLst>
              <a:ext uri="{FF2B5EF4-FFF2-40B4-BE49-F238E27FC236}">
                <a16:creationId xmlns:a16="http://schemas.microsoft.com/office/drawing/2014/main" id="{CC5D96A4-7F63-AA61-EBEB-EBCFB3FDBDDF}"/>
              </a:ext>
            </a:extLst>
          </p:cNvPr>
          <p:cNvSpPr txBox="1"/>
          <p:nvPr/>
        </p:nvSpPr>
        <p:spPr>
          <a:xfrm>
            <a:off x="8552149" y="2359410"/>
            <a:ext cx="2978590" cy="646331"/>
          </a:xfrm>
          <a:prstGeom prst="rect">
            <a:avLst/>
          </a:prstGeom>
          <a:noFill/>
        </p:spPr>
        <p:txBody>
          <a:bodyPr wrap="square">
            <a:spAutoFit/>
          </a:bodyPr>
          <a:lstStyle/>
          <a:p>
            <a:pPr algn="ctr"/>
            <a:r>
              <a:rPr lang="lv-LV" sz="1800" b="1" spc="38" dirty="0">
                <a:solidFill>
                  <a:srgbClr val="6C0003"/>
                </a:solidFill>
                <a:latin typeface="+mj-lt"/>
                <a:cs typeface="Segoe UI" panose="020B0502040204020203" pitchFamily="34" charset="0"/>
                <a:sym typeface="Fira Sans Semi-Bold"/>
              </a:rPr>
              <a:t>Pieteikšanās atbalstam</a:t>
            </a:r>
          </a:p>
          <a:p>
            <a:pPr algn="ctr"/>
            <a:r>
              <a:rPr lang="lv-LV" sz="1800" b="1" spc="38" dirty="0">
                <a:solidFill>
                  <a:srgbClr val="6C0003"/>
                </a:solidFill>
                <a:latin typeface="+mj-lt"/>
                <a:cs typeface="Segoe UI" panose="020B0502040204020203" pitchFamily="34" charset="0"/>
                <a:sym typeface="Fira Sans Semi-Bold"/>
              </a:rPr>
              <a:t>2025.gada aprīlis - jūnijs</a:t>
            </a:r>
            <a:endParaRPr lang="lv-LV" dirty="0">
              <a:latin typeface="+mj-lt"/>
            </a:endParaRPr>
          </a:p>
        </p:txBody>
      </p:sp>
      <p:graphicFrame>
        <p:nvGraphicFramePr>
          <p:cNvPr id="18" name="Table 17">
            <a:extLst>
              <a:ext uri="{FF2B5EF4-FFF2-40B4-BE49-F238E27FC236}">
                <a16:creationId xmlns:a16="http://schemas.microsoft.com/office/drawing/2014/main" id="{337FA35A-F6CA-B805-449C-9335164C36A8}"/>
              </a:ext>
            </a:extLst>
          </p:cNvPr>
          <p:cNvGraphicFramePr>
            <a:graphicFrameLocks noGrp="1"/>
          </p:cNvGraphicFramePr>
          <p:nvPr>
            <p:extLst>
              <p:ext uri="{D42A27DB-BD31-4B8C-83A1-F6EECF244321}">
                <p14:modId xmlns:p14="http://schemas.microsoft.com/office/powerpoint/2010/main" val="466804013"/>
              </p:ext>
            </p:extLst>
          </p:nvPr>
        </p:nvGraphicFramePr>
        <p:xfrm>
          <a:off x="8086565" y="4729568"/>
          <a:ext cx="3658560" cy="1925320"/>
        </p:xfrm>
        <a:graphic>
          <a:graphicData uri="http://schemas.openxmlformats.org/drawingml/2006/table">
            <a:tbl>
              <a:tblPr firstRow="1" bandRow="1">
                <a:tableStyleId>{912C8C85-51F0-491E-9774-3900AFEF0FD7}</a:tableStyleId>
              </a:tblPr>
              <a:tblGrid>
                <a:gridCol w="1829280">
                  <a:extLst>
                    <a:ext uri="{9D8B030D-6E8A-4147-A177-3AD203B41FA5}">
                      <a16:colId xmlns:a16="http://schemas.microsoft.com/office/drawing/2014/main" val="1376542760"/>
                    </a:ext>
                  </a:extLst>
                </a:gridCol>
                <a:gridCol w="1829280">
                  <a:extLst>
                    <a:ext uri="{9D8B030D-6E8A-4147-A177-3AD203B41FA5}">
                      <a16:colId xmlns:a16="http://schemas.microsoft.com/office/drawing/2014/main" val="494613333"/>
                    </a:ext>
                  </a:extLst>
                </a:gridCol>
              </a:tblGrid>
              <a:tr h="370840">
                <a:tc>
                  <a:txBody>
                    <a:bodyPr/>
                    <a:lstStyle/>
                    <a:p>
                      <a:pPr algn="ctr"/>
                      <a:r>
                        <a:rPr lang="lv-LV" dirty="0">
                          <a:latin typeface="+mj-lt"/>
                        </a:rPr>
                        <a:t>Riski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lv-LV" dirty="0" err="1">
                          <a:latin typeface="+mj-lt"/>
                        </a:rPr>
                        <a:t>Kulturaugs</a:t>
                      </a:r>
                      <a:endParaRPr lang="lv-LV"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875181"/>
                  </a:ext>
                </a:extLst>
              </a:tr>
              <a:tr h="370840">
                <a:tc>
                  <a:txBody>
                    <a:bodyPr/>
                    <a:lstStyle/>
                    <a:p>
                      <a:pPr algn="ctr"/>
                      <a:r>
                        <a:rPr lang="lv-LV" b="1" dirty="0">
                          <a:latin typeface="+mj-lt"/>
                        </a:rPr>
                        <a:t>Krusa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lv-LV" dirty="0">
                          <a:latin typeface="+mj-lt"/>
                        </a:rPr>
                        <a:t>Augļi, ogas, sīpoli, kāposti, sakņu dārzeņi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1646037"/>
                  </a:ext>
                </a:extLst>
              </a:tr>
              <a:tr h="370840">
                <a:tc>
                  <a:txBody>
                    <a:bodyPr/>
                    <a:lstStyle/>
                    <a:p>
                      <a:pPr algn="ctr"/>
                      <a:r>
                        <a:rPr lang="lv-LV" b="1" dirty="0">
                          <a:latin typeface="+mj-lt"/>
                        </a:rPr>
                        <a:t>Salnas, krusa, vētra, lietusgāzes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lv-LV" dirty="0">
                          <a:latin typeface="+mj-lt"/>
                        </a:rPr>
                        <a:t>Bietes, kartupeļi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92008724"/>
                  </a:ext>
                </a:extLst>
              </a:tr>
            </a:tbl>
          </a:graphicData>
        </a:graphic>
      </p:graphicFrame>
      <p:sp>
        <p:nvSpPr>
          <p:cNvPr id="21" name="Rectangle: Rounded Corners 20">
            <a:extLst>
              <a:ext uri="{FF2B5EF4-FFF2-40B4-BE49-F238E27FC236}">
                <a16:creationId xmlns:a16="http://schemas.microsoft.com/office/drawing/2014/main" id="{6D179F42-8D4D-771A-2836-76AEBD9FD0E4}"/>
              </a:ext>
            </a:extLst>
          </p:cNvPr>
          <p:cNvSpPr/>
          <p:nvPr/>
        </p:nvSpPr>
        <p:spPr>
          <a:xfrm>
            <a:off x="8276095" y="4036169"/>
            <a:ext cx="3254644" cy="571838"/>
          </a:xfrm>
          <a:prstGeom prst="roundRect">
            <a:avLst/>
          </a:prstGeom>
          <a:solidFill>
            <a:schemeClr val="accent6">
              <a:lumMod val="20000"/>
              <a:lumOff val="8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b="1" dirty="0">
                <a:solidFill>
                  <a:schemeClr val="tx1"/>
                </a:solidFill>
                <a:latin typeface="+mj-lt"/>
              </a:rPr>
              <a:t>VH Latvija (Latraps) piedāvājums</a:t>
            </a:r>
          </a:p>
        </p:txBody>
      </p:sp>
      <p:sp>
        <p:nvSpPr>
          <p:cNvPr id="22" name="Flowchart: Sequential Access Storage 21">
            <a:extLst>
              <a:ext uri="{FF2B5EF4-FFF2-40B4-BE49-F238E27FC236}">
                <a16:creationId xmlns:a16="http://schemas.microsoft.com/office/drawing/2014/main" id="{E794DB7D-588A-91D1-E45F-2EF9C22AB2D4}"/>
              </a:ext>
            </a:extLst>
          </p:cNvPr>
          <p:cNvSpPr/>
          <p:nvPr/>
        </p:nvSpPr>
        <p:spPr>
          <a:xfrm>
            <a:off x="8386554" y="1891050"/>
            <a:ext cx="3254644" cy="1483214"/>
          </a:xfrm>
          <a:prstGeom prst="flowChartMagneticTape">
            <a:avLst/>
          </a:prstGeom>
          <a:noFill/>
          <a:ln w="28575">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lv-LV" sz="1350" dirty="0">
              <a:solidFill>
                <a:schemeClr val="tx1"/>
              </a:solidFill>
            </a:endParaRPr>
          </a:p>
          <a:p>
            <a:pPr algn="ctr"/>
            <a:endParaRPr lang="lv-LV" sz="1350" dirty="0">
              <a:solidFill>
                <a:schemeClr val="tx1"/>
              </a:solidFill>
            </a:endParaRPr>
          </a:p>
          <a:p>
            <a:pPr algn="ctr"/>
            <a:endParaRPr lang="lv-LV" sz="1350" dirty="0">
              <a:solidFill>
                <a:schemeClr val="tx1"/>
              </a:solidFill>
            </a:endParaRPr>
          </a:p>
        </p:txBody>
      </p:sp>
      <p:pic>
        <p:nvPicPr>
          <p:cNvPr id="23" name="Graphic 22" descr="Farmer male outline">
            <a:extLst>
              <a:ext uri="{FF2B5EF4-FFF2-40B4-BE49-F238E27FC236}">
                <a16:creationId xmlns:a16="http://schemas.microsoft.com/office/drawing/2014/main" id="{058A748B-B163-2363-83D3-B0E4C0AEFF2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571594" y="3914608"/>
            <a:ext cx="814960" cy="814960"/>
          </a:xfrm>
          <a:prstGeom prst="rect">
            <a:avLst/>
          </a:prstGeom>
        </p:spPr>
      </p:pic>
    </p:spTree>
    <p:extLst>
      <p:ext uri="{BB962C8B-B14F-4D97-AF65-F5344CB8AC3E}">
        <p14:creationId xmlns:p14="http://schemas.microsoft.com/office/powerpoint/2010/main" val="36322561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EF822-C52E-B155-ACD6-3905707B7440}"/>
              </a:ext>
            </a:extLst>
          </p:cNvPr>
          <p:cNvSpPr>
            <a:spLocks noGrp="1"/>
          </p:cNvSpPr>
          <p:nvPr>
            <p:ph type="title"/>
          </p:nvPr>
        </p:nvSpPr>
        <p:spPr>
          <a:xfrm>
            <a:off x="2575207" y="370561"/>
            <a:ext cx="8128000" cy="625320"/>
          </a:xfrm>
        </p:spPr>
        <p:txBody>
          <a:bodyPr>
            <a:normAutofit/>
          </a:bodyPr>
          <a:lstStyle/>
          <a:p>
            <a:pPr algn="ctr"/>
            <a:r>
              <a:rPr lang="lv-LV" sz="3200" dirty="0">
                <a:solidFill>
                  <a:srgbClr val="3E1E1F"/>
                </a:solidFill>
                <a:latin typeface="+mj-lt"/>
              </a:rPr>
              <a:t>Riska pārvaldība Ungārijā</a:t>
            </a:r>
          </a:p>
        </p:txBody>
      </p:sp>
      <p:graphicFrame>
        <p:nvGraphicFramePr>
          <p:cNvPr id="7" name="Diagram 6">
            <a:extLst>
              <a:ext uri="{FF2B5EF4-FFF2-40B4-BE49-F238E27FC236}">
                <a16:creationId xmlns:a16="http://schemas.microsoft.com/office/drawing/2014/main" id="{A677FED8-992B-7133-D09A-8A77C31A4F38}"/>
              </a:ext>
            </a:extLst>
          </p:cNvPr>
          <p:cNvGraphicFramePr/>
          <p:nvPr>
            <p:extLst>
              <p:ext uri="{D42A27DB-BD31-4B8C-83A1-F6EECF244321}">
                <p14:modId xmlns:p14="http://schemas.microsoft.com/office/powerpoint/2010/main" val="8267317"/>
              </p:ext>
            </p:extLst>
          </p:nvPr>
        </p:nvGraphicFramePr>
        <p:xfrm>
          <a:off x="858615" y="1184987"/>
          <a:ext cx="10795517" cy="56730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3775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CB2CBE95-56DD-4A57-9086-C7201FC2A6A2}"/>
              </a:ext>
            </a:extLst>
          </p:cNvPr>
          <p:cNvGraphicFramePr>
            <a:graphicFrameLocks/>
          </p:cNvGraphicFramePr>
          <p:nvPr>
            <p:extLst>
              <p:ext uri="{D42A27DB-BD31-4B8C-83A1-F6EECF244321}">
                <p14:modId xmlns:p14="http://schemas.microsoft.com/office/powerpoint/2010/main" val="376988016"/>
              </p:ext>
            </p:extLst>
          </p:nvPr>
        </p:nvGraphicFramePr>
        <p:xfrm>
          <a:off x="1143000" y="1016001"/>
          <a:ext cx="7241656" cy="5733907"/>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2532807" y="381000"/>
            <a:ext cx="8135193" cy="507831"/>
          </a:xfrm>
        </p:spPr>
        <p:txBody>
          <a:bodyPr wrap="square">
            <a:spAutoFit/>
          </a:bodyPr>
          <a:lstStyle/>
          <a:p>
            <a:r>
              <a:rPr lang="lv-LV" sz="3000" dirty="0">
                <a:solidFill>
                  <a:srgbClr val="3E1E1F"/>
                </a:solidFill>
                <a:latin typeface="+mj-lt"/>
                <a:cs typeface="Segoe UI Light" panose="020B0502040204020203" pitchFamily="34" charset="0"/>
              </a:rPr>
              <a:t>Lauksaimniecības preču produkcijas izlaide 2024*</a:t>
            </a:r>
          </a:p>
        </p:txBody>
      </p:sp>
      <p:grpSp>
        <p:nvGrpSpPr>
          <p:cNvPr id="23" name="Group 22">
            <a:extLst>
              <a:ext uri="{FF2B5EF4-FFF2-40B4-BE49-F238E27FC236}">
                <a16:creationId xmlns:a16="http://schemas.microsoft.com/office/drawing/2014/main" id="{10EB521A-54C2-56F4-4ABA-2CE932F20D96}"/>
              </a:ext>
            </a:extLst>
          </p:cNvPr>
          <p:cNvGrpSpPr/>
          <p:nvPr/>
        </p:nvGrpSpPr>
        <p:grpSpPr>
          <a:xfrm>
            <a:off x="7762528" y="1346655"/>
            <a:ext cx="2448273" cy="4904960"/>
            <a:chOff x="5401227" y="1346655"/>
            <a:chExt cx="2448273" cy="4904960"/>
          </a:xfrm>
        </p:grpSpPr>
        <p:grpSp>
          <p:nvGrpSpPr>
            <p:cNvPr id="13" name="Group 15">
              <a:extLst>
                <a:ext uri="{FF2B5EF4-FFF2-40B4-BE49-F238E27FC236}">
                  <a16:creationId xmlns:a16="http://schemas.microsoft.com/office/drawing/2014/main" id="{C9F8096F-945C-9FBB-B750-6BD3C4F8B9EB}"/>
                </a:ext>
              </a:extLst>
            </p:cNvPr>
            <p:cNvGrpSpPr/>
            <p:nvPr/>
          </p:nvGrpSpPr>
          <p:grpSpPr>
            <a:xfrm>
              <a:off x="5401227" y="1346655"/>
              <a:ext cx="2448273" cy="4904960"/>
              <a:chOff x="5552950" y="4364500"/>
              <a:chExt cx="1904360" cy="1540722"/>
            </a:xfrm>
            <a:solidFill>
              <a:schemeClr val="accent5">
                <a:lumMod val="60000"/>
                <a:lumOff val="40000"/>
              </a:schemeClr>
            </a:solidFill>
          </p:grpSpPr>
          <p:sp>
            <p:nvSpPr>
              <p:cNvPr id="14" name="Rounded Rectangle 10">
                <a:extLst>
                  <a:ext uri="{FF2B5EF4-FFF2-40B4-BE49-F238E27FC236}">
                    <a16:creationId xmlns:a16="http://schemas.microsoft.com/office/drawing/2014/main" id="{9C7AA7BE-1061-E485-C60E-C39A157AFB85}"/>
                  </a:ext>
                </a:extLst>
              </p:cNvPr>
              <p:cNvSpPr/>
              <p:nvPr/>
            </p:nvSpPr>
            <p:spPr>
              <a:xfrm>
                <a:off x="5664975" y="5699088"/>
                <a:ext cx="1680314" cy="206134"/>
              </a:xfrm>
              <a:prstGeom prst="roundRect">
                <a:avLst/>
              </a:prstGeom>
              <a:solidFill>
                <a:schemeClr val="accent6">
                  <a:lumMod val="40000"/>
                  <a:lumOff val="60000"/>
                  <a:alpha val="30000"/>
                </a:schemeClr>
              </a:solidFill>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lv-LV" sz="1400" b="1">
                    <a:solidFill>
                      <a:schemeClr val="accent2">
                        <a:lumMod val="50000"/>
                      </a:schemeClr>
                    </a:solidFill>
                    <a:latin typeface="+mj-lt"/>
                    <a:cs typeface="Segoe UI Light" panose="020B0502040204020203" pitchFamily="34" charset="0"/>
                  </a:rPr>
                  <a:t>Augļu un ogu izlaide pieauga par </a:t>
                </a:r>
                <a:r>
                  <a:rPr lang="lv-LV" sz="1400" b="1">
                    <a:solidFill>
                      <a:srgbClr val="A40000"/>
                    </a:solidFill>
                    <a:latin typeface="+mj-lt"/>
                    <a:cs typeface="Segoe UI Light" panose="020B0502040204020203" pitchFamily="34" charset="0"/>
                  </a:rPr>
                  <a:t>3,8%</a:t>
                </a:r>
              </a:p>
            </p:txBody>
          </p:sp>
          <p:sp>
            <p:nvSpPr>
              <p:cNvPr id="15" name="Rounded Rectangle 14">
                <a:extLst>
                  <a:ext uri="{FF2B5EF4-FFF2-40B4-BE49-F238E27FC236}">
                    <a16:creationId xmlns:a16="http://schemas.microsoft.com/office/drawing/2014/main" id="{F6DC16A9-AEAF-B6C4-03DB-419459F97EF3}"/>
                  </a:ext>
                </a:extLst>
              </p:cNvPr>
              <p:cNvSpPr/>
              <p:nvPr/>
            </p:nvSpPr>
            <p:spPr>
              <a:xfrm>
                <a:off x="5552950" y="4364500"/>
                <a:ext cx="1904360" cy="180950"/>
              </a:xfrm>
              <a:prstGeom prst="roundRect">
                <a:avLst/>
              </a:prstGeom>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lv-LV" sz="1600" b="1">
                    <a:solidFill>
                      <a:schemeClr val="accent2">
                        <a:lumMod val="50000"/>
                      </a:schemeClr>
                    </a:solidFill>
                    <a:latin typeface="+mj-lt"/>
                    <a:cs typeface="Segoe UI Light" panose="020B0502040204020203" pitchFamily="34" charset="0"/>
                  </a:rPr>
                  <a:t>2024. gadā salīdzinājumā ar 2020. gadu</a:t>
                </a:r>
              </a:p>
            </p:txBody>
          </p:sp>
          <p:sp>
            <p:nvSpPr>
              <p:cNvPr id="16" name="Rounded Rectangle 11">
                <a:extLst>
                  <a:ext uri="{FF2B5EF4-FFF2-40B4-BE49-F238E27FC236}">
                    <a16:creationId xmlns:a16="http://schemas.microsoft.com/office/drawing/2014/main" id="{1DF335A9-0718-FC27-7B2F-8879A321EA16}"/>
                  </a:ext>
                </a:extLst>
              </p:cNvPr>
              <p:cNvSpPr/>
              <p:nvPr/>
            </p:nvSpPr>
            <p:spPr>
              <a:xfrm>
                <a:off x="5664974" y="5254415"/>
                <a:ext cx="1680314" cy="206134"/>
              </a:xfrm>
              <a:prstGeom prst="roundRect">
                <a:avLst/>
              </a:prstGeom>
              <a:solidFill>
                <a:srgbClr val="CC9900">
                  <a:alpha val="26000"/>
                </a:srgb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lv-LV" sz="1400" b="1">
                    <a:solidFill>
                      <a:schemeClr val="accent2">
                        <a:lumMod val="50000"/>
                      </a:schemeClr>
                    </a:solidFill>
                    <a:latin typeface="+mj-lt"/>
                    <a:cs typeface="Segoe UI Light" panose="020B0502040204020203" pitchFamily="34" charset="0"/>
                  </a:rPr>
                  <a:t>Kartupeļu izlaide pieauga par </a:t>
                </a:r>
                <a:r>
                  <a:rPr lang="lv-LV" sz="1400" b="1">
                    <a:solidFill>
                      <a:srgbClr val="A40000"/>
                    </a:solidFill>
                    <a:latin typeface="+mj-lt"/>
                    <a:cs typeface="Segoe UI Light" panose="020B0502040204020203" pitchFamily="34" charset="0"/>
                  </a:rPr>
                  <a:t>18,9%</a:t>
                </a:r>
              </a:p>
            </p:txBody>
          </p:sp>
          <p:sp>
            <p:nvSpPr>
              <p:cNvPr id="17" name="Rounded Rectangle 12">
                <a:extLst>
                  <a:ext uri="{FF2B5EF4-FFF2-40B4-BE49-F238E27FC236}">
                    <a16:creationId xmlns:a16="http://schemas.microsoft.com/office/drawing/2014/main" id="{D8BF1F6F-C694-1CCB-2BAE-E73877ACC0C2}"/>
                  </a:ext>
                </a:extLst>
              </p:cNvPr>
              <p:cNvSpPr/>
              <p:nvPr/>
            </p:nvSpPr>
            <p:spPr>
              <a:xfrm>
                <a:off x="5664973" y="4761872"/>
                <a:ext cx="1680314" cy="206134"/>
              </a:xfrm>
              <a:prstGeom prst="roundRect">
                <a:avLst/>
              </a:prstGeom>
              <a:solidFill>
                <a:srgbClr val="C9E7A7">
                  <a:alpha val="30980"/>
                </a:srgb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lv-LV" sz="1400" b="1">
                    <a:solidFill>
                      <a:schemeClr val="accent2">
                        <a:lumMod val="50000"/>
                      </a:schemeClr>
                    </a:solidFill>
                    <a:latin typeface="+mj-lt"/>
                    <a:cs typeface="Segoe UI Light" panose="020B0502040204020203" pitchFamily="34" charset="0"/>
                  </a:rPr>
                  <a:t>Dārzeņu izlaide pieauga par </a:t>
                </a:r>
                <a:r>
                  <a:rPr lang="lv-LV" sz="1400" b="1">
                    <a:solidFill>
                      <a:srgbClr val="C00000"/>
                    </a:solidFill>
                    <a:latin typeface="+mj-lt"/>
                    <a:cs typeface="Segoe UI Light" panose="020B0502040204020203" pitchFamily="34" charset="0"/>
                  </a:rPr>
                  <a:t>5,1%</a:t>
                </a:r>
              </a:p>
            </p:txBody>
          </p:sp>
        </p:grpSp>
        <p:grpSp>
          <p:nvGrpSpPr>
            <p:cNvPr id="22" name="Group 21">
              <a:extLst>
                <a:ext uri="{FF2B5EF4-FFF2-40B4-BE49-F238E27FC236}">
                  <a16:creationId xmlns:a16="http://schemas.microsoft.com/office/drawing/2014/main" id="{DFFFCF3D-8322-CAB1-F64F-337FBCB5F001}"/>
                </a:ext>
              </a:extLst>
            </p:cNvPr>
            <p:cNvGrpSpPr/>
            <p:nvPr/>
          </p:nvGrpSpPr>
          <p:grpSpPr>
            <a:xfrm>
              <a:off x="5774882" y="1854430"/>
              <a:ext cx="1632598" cy="4047275"/>
              <a:chOff x="5774882" y="1854430"/>
              <a:chExt cx="1632598" cy="4047275"/>
            </a:xfrm>
          </p:grpSpPr>
          <p:pic>
            <p:nvPicPr>
              <p:cNvPr id="18" name="Picture 17" descr="A basket of vegetables&#10;&#10;Description automatically generated with low confidence">
                <a:extLst>
                  <a:ext uri="{FF2B5EF4-FFF2-40B4-BE49-F238E27FC236}">
                    <a16:creationId xmlns:a16="http://schemas.microsoft.com/office/drawing/2014/main" id="{111BD250-7225-7024-6252-105CDC4459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4882" y="1854430"/>
                <a:ext cx="1420743" cy="951108"/>
              </a:xfrm>
              <a:prstGeom prst="rect">
                <a:avLst/>
              </a:prstGeom>
            </p:spPr>
          </p:pic>
          <p:pic>
            <p:nvPicPr>
              <p:cNvPr id="19" name="Picture 18">
                <a:extLst>
                  <a:ext uri="{FF2B5EF4-FFF2-40B4-BE49-F238E27FC236}">
                    <a16:creationId xmlns:a16="http://schemas.microsoft.com/office/drawing/2014/main" id="{7B7DB811-F49E-4A35-3673-124E8FD7C8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1401" y="3564938"/>
                <a:ext cx="1256079" cy="786293"/>
              </a:xfrm>
              <a:prstGeom prst="rect">
                <a:avLst/>
              </a:prstGeom>
            </p:spPr>
          </p:pic>
          <p:pic>
            <p:nvPicPr>
              <p:cNvPr id="20" name="Picture 19" descr="A picture containing indoor, fruit, pear, vegetable&#10;&#10;Description automatically generated">
                <a:extLst>
                  <a:ext uri="{FF2B5EF4-FFF2-40B4-BE49-F238E27FC236}">
                    <a16:creationId xmlns:a16="http://schemas.microsoft.com/office/drawing/2014/main" id="{093FCDE2-4823-687B-2D99-57EBD6D470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3356" y="4999857"/>
                <a:ext cx="1204013" cy="901848"/>
              </a:xfrm>
              <a:prstGeom prst="rect">
                <a:avLst/>
              </a:prstGeom>
            </p:spPr>
          </p:pic>
        </p:grpSp>
      </p:grpSp>
      <p:sp>
        <p:nvSpPr>
          <p:cNvPr id="21" name="TextBox 1">
            <a:extLst>
              <a:ext uri="{FF2B5EF4-FFF2-40B4-BE49-F238E27FC236}">
                <a16:creationId xmlns:a16="http://schemas.microsoft.com/office/drawing/2014/main" id="{0EC3DE45-FA19-2D22-7C41-0CD0328C8435}"/>
              </a:ext>
            </a:extLst>
          </p:cNvPr>
          <p:cNvSpPr txBox="1"/>
          <p:nvPr/>
        </p:nvSpPr>
        <p:spPr>
          <a:xfrm>
            <a:off x="216817" y="6280681"/>
            <a:ext cx="4130566" cy="46922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lv-LV" i="1" dirty="0">
                <a:solidFill>
                  <a:schemeClr val="tx1">
                    <a:lumMod val="85000"/>
                    <a:lumOff val="15000"/>
                  </a:schemeClr>
                </a:solidFill>
                <a:latin typeface="+mj-lt"/>
                <a:ea typeface="Verdana" panose="020B0604030504040204" pitchFamily="34" charset="0"/>
              </a:rPr>
              <a:t>Avots: ZM pēc Agroresursu un ekonomikas institūta datiem</a:t>
            </a:r>
          </a:p>
          <a:p>
            <a:r>
              <a:rPr lang="lv-LV" i="1" dirty="0">
                <a:solidFill>
                  <a:schemeClr val="tx1">
                    <a:lumMod val="85000"/>
                    <a:lumOff val="15000"/>
                  </a:schemeClr>
                </a:solidFill>
                <a:latin typeface="+mj-lt"/>
                <a:ea typeface="Verdana" panose="020B0604030504040204" pitchFamily="34" charset="0"/>
              </a:rPr>
              <a:t>* LEK dati uz 04.12.2024.</a:t>
            </a:r>
          </a:p>
        </p:txBody>
      </p:sp>
    </p:spTree>
    <p:extLst>
      <p:ext uri="{BB962C8B-B14F-4D97-AF65-F5344CB8AC3E}">
        <p14:creationId xmlns:p14="http://schemas.microsoft.com/office/powerpoint/2010/main" val="15328268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1">
            <a:extLst>
              <a:ext uri="{FF2B5EF4-FFF2-40B4-BE49-F238E27FC236}">
                <a16:creationId xmlns:a16="http://schemas.microsoft.com/office/drawing/2014/main" id="{5E458E2E-E988-DE37-C6AF-A3A99EA1BAFB}"/>
              </a:ext>
            </a:extLst>
          </p:cNvPr>
          <p:cNvSpPr>
            <a:spLocks noGrp="1"/>
          </p:cNvSpPr>
          <p:nvPr>
            <p:ph type="title"/>
          </p:nvPr>
        </p:nvSpPr>
        <p:spPr>
          <a:xfrm>
            <a:off x="618468" y="2686978"/>
            <a:ext cx="6400800" cy="620427"/>
          </a:xfrm>
        </p:spPr>
        <p:txBody>
          <a:bodyPr>
            <a:noAutofit/>
          </a:bodyPr>
          <a:lstStyle/>
          <a:p>
            <a:pPr algn="ctr"/>
            <a:r>
              <a:rPr lang="lv-LV" sz="4000" dirty="0">
                <a:solidFill>
                  <a:srgbClr val="3E1E1F"/>
                </a:solidFill>
                <a:latin typeface="+mj-lt"/>
                <a:ea typeface="Verdana"/>
                <a:cs typeface="Times New Roman" panose="02020603050405020304" pitchFamily="18" charset="0"/>
              </a:rPr>
              <a:t>Citi ES atbalsta pasākumi</a:t>
            </a:r>
          </a:p>
        </p:txBody>
      </p:sp>
      <p:pic>
        <p:nvPicPr>
          <p:cNvPr id="7" name="Picture 6" descr="A group of vegetables in boxes&#10;&#10;Description automatically generated">
            <a:extLst>
              <a:ext uri="{FF2B5EF4-FFF2-40B4-BE49-F238E27FC236}">
                <a16:creationId xmlns:a16="http://schemas.microsoft.com/office/drawing/2014/main" id="{E3BAD430-3DC9-0FAC-E687-89A535DC84D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57999" y="1856388"/>
            <a:ext cx="4715533" cy="3145224"/>
          </a:xfrm>
          <a:prstGeom prst="ellipse">
            <a:avLst/>
          </a:prstGeom>
          <a:ln>
            <a:noFill/>
          </a:ln>
          <a:effectLst>
            <a:softEdge rad="112500"/>
          </a:effectLst>
        </p:spPr>
      </p:pic>
    </p:spTree>
    <p:extLst>
      <p:ext uri="{BB962C8B-B14F-4D97-AF65-F5344CB8AC3E}">
        <p14:creationId xmlns:p14="http://schemas.microsoft.com/office/powerpoint/2010/main" val="17845857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B96CE94-40CF-50C0-CB58-6F26E441C405}"/>
              </a:ext>
            </a:extLst>
          </p:cNvPr>
          <p:cNvSpPr txBox="1">
            <a:spLocks/>
          </p:cNvSpPr>
          <p:nvPr/>
        </p:nvSpPr>
        <p:spPr>
          <a:xfrm>
            <a:off x="2640265" y="242223"/>
            <a:ext cx="8368748" cy="103664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3000" b="1" dirty="0">
                <a:solidFill>
                  <a:srgbClr val="3E1E1F"/>
                </a:solidFill>
                <a:cs typeface="Times New Roman" panose="02020603050405020304" pitchFamily="18" charset="0"/>
              </a:rPr>
              <a:t>Augļu un dārzeņu RO realizētā produkcijas vērtība un ES atbalsts (t.sk. RG), 2014 - 2023</a:t>
            </a:r>
          </a:p>
        </p:txBody>
      </p:sp>
      <p:sp>
        <p:nvSpPr>
          <p:cNvPr id="7" name="Text Placeholder 1">
            <a:extLst>
              <a:ext uri="{FF2B5EF4-FFF2-40B4-BE49-F238E27FC236}">
                <a16:creationId xmlns:a16="http://schemas.microsoft.com/office/drawing/2014/main" id="{1230BF33-8CBA-8FD4-4DCF-9F7F8F5FED4E}"/>
              </a:ext>
            </a:extLst>
          </p:cNvPr>
          <p:cNvSpPr txBox="1">
            <a:spLocks/>
          </p:cNvSpPr>
          <p:nvPr/>
        </p:nvSpPr>
        <p:spPr>
          <a:xfrm>
            <a:off x="63374" y="6340482"/>
            <a:ext cx="2641600" cy="3048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75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sz="1200" i="1" dirty="0">
                <a:solidFill>
                  <a:schemeClr val="tx1">
                    <a:lumMod val="85000"/>
                    <a:lumOff val="15000"/>
                  </a:schemeClr>
                </a:solidFill>
                <a:latin typeface="+mj-lt"/>
                <a:cs typeface="Segoe UI" panose="020B0502040204020203" pitchFamily="34" charset="0"/>
              </a:rPr>
              <a:t>Avots: ZM pēc LAD datiem</a:t>
            </a:r>
          </a:p>
        </p:txBody>
      </p:sp>
      <p:sp>
        <p:nvSpPr>
          <p:cNvPr id="8" name="TextBox 7">
            <a:extLst>
              <a:ext uri="{FF2B5EF4-FFF2-40B4-BE49-F238E27FC236}">
                <a16:creationId xmlns:a16="http://schemas.microsoft.com/office/drawing/2014/main" id="{191F0C21-9B74-CB2C-AB5F-3D5C0F60EBB1}"/>
              </a:ext>
            </a:extLst>
          </p:cNvPr>
          <p:cNvSpPr txBox="1"/>
          <p:nvPr/>
        </p:nvSpPr>
        <p:spPr>
          <a:xfrm>
            <a:off x="9024231" y="1941725"/>
            <a:ext cx="2913833" cy="1077218"/>
          </a:xfrm>
          <a:prstGeom prst="rect">
            <a:avLst/>
          </a:prstGeom>
          <a:solidFill>
            <a:schemeClr val="accent3">
              <a:lumMod val="20000"/>
              <a:lumOff val="80000"/>
            </a:schemeClr>
          </a:solidFill>
          <a:ln w="3175">
            <a:solidFill>
              <a:schemeClr val="bg1">
                <a:lumMod val="75000"/>
              </a:schemeClr>
            </a:solidFill>
          </a:ln>
        </p:spPr>
        <p:txBody>
          <a:bodyPr wrap="square" lIns="91440" tIns="45720" rIns="91440" bIns="45720" rtlCol="0" anchor="t">
            <a:spAutoFit/>
          </a:bodyPr>
          <a:lstStyle/>
          <a:p>
            <a:pPr algn="ctr"/>
            <a:r>
              <a:rPr lang="lv-LV" sz="1600">
                <a:latin typeface="Calibri Light"/>
                <a:ea typeface="Calibri Light"/>
                <a:cs typeface="Segoe UI"/>
              </a:rPr>
              <a:t>Laika periodā no 2014 – 2023. g. augļu un dārzeņu RO (t.sk. augļu un ogu RG) izmaksāts </a:t>
            </a:r>
            <a:r>
              <a:rPr lang="lv-LV" sz="1600" b="1">
                <a:latin typeface="Calibri Light"/>
                <a:ea typeface="Calibri Light"/>
                <a:cs typeface="Segoe UI"/>
              </a:rPr>
              <a:t>publiskais atbalsts 9,1 milj. EUR </a:t>
            </a:r>
            <a:r>
              <a:rPr lang="lv-LV" sz="1600">
                <a:latin typeface="Calibri Light"/>
                <a:ea typeface="Calibri Light"/>
                <a:cs typeface="Segoe UI"/>
              </a:rPr>
              <a:t>apmērā</a:t>
            </a:r>
          </a:p>
        </p:txBody>
      </p:sp>
      <p:sp>
        <p:nvSpPr>
          <p:cNvPr id="9" name="TextBox 8">
            <a:extLst>
              <a:ext uri="{FF2B5EF4-FFF2-40B4-BE49-F238E27FC236}">
                <a16:creationId xmlns:a16="http://schemas.microsoft.com/office/drawing/2014/main" id="{B882461D-F2F0-68B8-6E69-EFD63B3B30FF}"/>
              </a:ext>
            </a:extLst>
          </p:cNvPr>
          <p:cNvSpPr txBox="1"/>
          <p:nvPr/>
        </p:nvSpPr>
        <p:spPr>
          <a:xfrm>
            <a:off x="9043640" y="3340453"/>
            <a:ext cx="2913833" cy="1077218"/>
          </a:xfrm>
          <a:prstGeom prst="rect">
            <a:avLst/>
          </a:prstGeom>
          <a:solidFill>
            <a:schemeClr val="accent3">
              <a:lumMod val="20000"/>
              <a:lumOff val="80000"/>
            </a:schemeClr>
          </a:solidFill>
          <a:ln>
            <a:solidFill>
              <a:schemeClr val="accent3"/>
            </a:solidFill>
          </a:ln>
        </p:spPr>
        <p:txBody>
          <a:bodyPr wrap="square" lIns="91440" tIns="45720" rIns="91440" bIns="45720" anchor="t">
            <a:spAutoFit/>
          </a:bodyPr>
          <a:lstStyle/>
          <a:p>
            <a:pPr algn="ctr"/>
            <a:r>
              <a:rPr lang="lv-LV" sz="1600">
                <a:latin typeface="Calibri Light"/>
                <a:ea typeface="Calibri Light"/>
                <a:cs typeface="Segoe UI"/>
              </a:rPr>
              <a:t>2023.g. augļu un dārzeņu RO pārdotās produkcijas vērtība sastāda </a:t>
            </a:r>
            <a:r>
              <a:rPr lang="lv-LV" sz="1600" b="1">
                <a:latin typeface="Calibri Light"/>
                <a:ea typeface="Calibri Light"/>
                <a:cs typeface="Segoe UI"/>
              </a:rPr>
              <a:t>33,2%</a:t>
            </a:r>
            <a:r>
              <a:rPr lang="lv-LV" sz="1600">
                <a:latin typeface="Calibri Light"/>
                <a:ea typeface="Calibri Light"/>
                <a:cs typeface="Segoe UI"/>
              </a:rPr>
              <a:t> no kopējās augļu un dārzeņu izlaides valstī.</a:t>
            </a:r>
          </a:p>
        </p:txBody>
      </p:sp>
      <p:graphicFrame>
        <p:nvGraphicFramePr>
          <p:cNvPr id="10" name="Chart 9">
            <a:extLst>
              <a:ext uri="{FF2B5EF4-FFF2-40B4-BE49-F238E27FC236}">
                <a16:creationId xmlns:a16="http://schemas.microsoft.com/office/drawing/2014/main" id="{2FECBDAE-B188-3BBA-13DD-86DCFDF2EF3D}"/>
              </a:ext>
            </a:extLst>
          </p:cNvPr>
          <p:cNvGraphicFramePr>
            <a:graphicFrameLocks/>
          </p:cNvGraphicFramePr>
          <p:nvPr>
            <p:extLst>
              <p:ext uri="{D42A27DB-BD31-4B8C-83A1-F6EECF244321}">
                <p14:modId xmlns:p14="http://schemas.microsoft.com/office/powerpoint/2010/main" val="837719453"/>
              </p:ext>
            </p:extLst>
          </p:nvPr>
        </p:nvGraphicFramePr>
        <p:xfrm>
          <a:off x="253936" y="1439620"/>
          <a:ext cx="8789704" cy="48788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161699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D28D33-873F-8A71-9B5E-063928ECDE3C}"/>
              </a:ext>
            </a:extLst>
          </p:cNvPr>
          <p:cNvSpPr>
            <a:spLocks noGrp="1"/>
          </p:cNvSpPr>
          <p:nvPr>
            <p:ph type="body" sz="quarter" idx="10"/>
          </p:nvPr>
        </p:nvSpPr>
        <p:spPr>
          <a:xfrm>
            <a:off x="174140" y="5799855"/>
            <a:ext cx="2641600" cy="304800"/>
          </a:xfrm>
        </p:spPr>
        <p:txBody>
          <a:bodyPr>
            <a:normAutofit/>
          </a:bodyPr>
          <a:lstStyle/>
          <a:p>
            <a:r>
              <a:rPr lang="lv-LV" sz="1100" i="1" dirty="0">
                <a:solidFill>
                  <a:schemeClr val="tx1">
                    <a:lumMod val="85000"/>
                    <a:lumOff val="15000"/>
                  </a:schemeClr>
                </a:solidFill>
                <a:latin typeface="+mj-lt"/>
                <a:cs typeface="Segoe UI" panose="020B0502040204020203" pitchFamily="34" charset="0"/>
              </a:rPr>
              <a:t>Avots: ZM pēc LAD datiem</a:t>
            </a:r>
          </a:p>
        </p:txBody>
      </p:sp>
      <p:graphicFrame>
        <p:nvGraphicFramePr>
          <p:cNvPr id="4" name="Chart 3">
            <a:extLst>
              <a:ext uri="{FF2B5EF4-FFF2-40B4-BE49-F238E27FC236}">
                <a16:creationId xmlns:a16="http://schemas.microsoft.com/office/drawing/2014/main" id="{51ED220F-E57A-D334-FF5A-98026878FEEF}"/>
              </a:ext>
            </a:extLst>
          </p:cNvPr>
          <p:cNvGraphicFramePr>
            <a:graphicFrameLocks/>
          </p:cNvGraphicFramePr>
          <p:nvPr>
            <p:extLst>
              <p:ext uri="{D42A27DB-BD31-4B8C-83A1-F6EECF244321}">
                <p14:modId xmlns:p14="http://schemas.microsoft.com/office/powerpoint/2010/main" val="266116853"/>
              </p:ext>
            </p:extLst>
          </p:nvPr>
        </p:nvGraphicFramePr>
        <p:xfrm>
          <a:off x="366763" y="1718740"/>
          <a:ext cx="6295031" cy="4075611"/>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D2619C9E-DAB9-5A74-68A8-4260AD51E00C}"/>
              </a:ext>
            </a:extLst>
          </p:cNvPr>
          <p:cNvPicPr>
            <a:picLocks noChangeAspect="1"/>
          </p:cNvPicPr>
          <p:nvPr/>
        </p:nvPicPr>
        <p:blipFill>
          <a:blip r:embed="rId4"/>
          <a:stretch>
            <a:fillRect/>
          </a:stretch>
        </p:blipFill>
        <p:spPr>
          <a:xfrm>
            <a:off x="10041855" y="285595"/>
            <a:ext cx="1691680" cy="677300"/>
          </a:xfrm>
          <a:prstGeom prst="rect">
            <a:avLst/>
          </a:prstGeom>
        </p:spPr>
      </p:pic>
      <p:sp>
        <p:nvSpPr>
          <p:cNvPr id="6" name="Title 1">
            <a:extLst>
              <a:ext uri="{FF2B5EF4-FFF2-40B4-BE49-F238E27FC236}">
                <a16:creationId xmlns:a16="http://schemas.microsoft.com/office/drawing/2014/main" id="{A8BCEC3D-003E-7D2C-93E2-30DD7485BB65}"/>
              </a:ext>
            </a:extLst>
          </p:cNvPr>
          <p:cNvSpPr txBox="1">
            <a:spLocks/>
          </p:cNvSpPr>
          <p:nvPr/>
        </p:nvSpPr>
        <p:spPr>
          <a:xfrm>
            <a:off x="3364489" y="259461"/>
            <a:ext cx="5463022" cy="599728"/>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3000" b="1" dirty="0">
                <a:solidFill>
                  <a:srgbClr val="3E1E1F"/>
                </a:solidFill>
                <a:cs typeface="Times New Roman" panose="02020603050405020304" pitchFamily="18" charset="0"/>
              </a:rPr>
              <a:t>Programma «Piens un augļi skolai»</a:t>
            </a:r>
          </a:p>
        </p:txBody>
      </p:sp>
      <p:sp>
        <p:nvSpPr>
          <p:cNvPr id="7" name="Rectangle 6">
            <a:extLst>
              <a:ext uri="{FF2B5EF4-FFF2-40B4-BE49-F238E27FC236}">
                <a16:creationId xmlns:a16="http://schemas.microsoft.com/office/drawing/2014/main" id="{EBC69078-76DB-66BB-9FFE-5373A8F099C7}"/>
              </a:ext>
            </a:extLst>
          </p:cNvPr>
          <p:cNvSpPr/>
          <p:nvPr/>
        </p:nvSpPr>
        <p:spPr>
          <a:xfrm>
            <a:off x="6879947" y="1179869"/>
            <a:ext cx="4771277" cy="2871020"/>
          </a:xfrm>
          <a:custGeom>
            <a:avLst/>
            <a:gdLst>
              <a:gd name="connsiteX0" fmla="*/ 0 w 4771277"/>
              <a:gd name="connsiteY0" fmla="*/ 0 h 2871020"/>
              <a:gd name="connsiteX1" fmla="*/ 4771277 w 4771277"/>
              <a:gd name="connsiteY1" fmla="*/ 0 h 2871020"/>
              <a:gd name="connsiteX2" fmla="*/ 4771277 w 4771277"/>
              <a:gd name="connsiteY2" fmla="*/ 2871020 h 2871020"/>
              <a:gd name="connsiteX3" fmla="*/ 0 w 4771277"/>
              <a:gd name="connsiteY3" fmla="*/ 2871020 h 2871020"/>
              <a:gd name="connsiteX4" fmla="*/ 0 w 4771277"/>
              <a:gd name="connsiteY4" fmla="*/ 0 h 2871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1277" h="2871020" fill="none" extrusionOk="0">
                <a:moveTo>
                  <a:pt x="0" y="0"/>
                </a:moveTo>
                <a:cubicBezTo>
                  <a:pt x="1394135" y="-33775"/>
                  <a:pt x="2708483" y="138873"/>
                  <a:pt x="4771277" y="0"/>
                </a:cubicBezTo>
                <a:cubicBezTo>
                  <a:pt x="4697506" y="1169987"/>
                  <a:pt x="4615394" y="2265964"/>
                  <a:pt x="4771277" y="2871020"/>
                </a:cubicBezTo>
                <a:cubicBezTo>
                  <a:pt x="3318530" y="2733690"/>
                  <a:pt x="1914127" y="2733164"/>
                  <a:pt x="0" y="2871020"/>
                </a:cubicBezTo>
                <a:cubicBezTo>
                  <a:pt x="152408" y="1481986"/>
                  <a:pt x="73868" y="868204"/>
                  <a:pt x="0" y="0"/>
                </a:cubicBezTo>
                <a:close/>
              </a:path>
              <a:path w="4771277" h="2871020" stroke="0" extrusionOk="0">
                <a:moveTo>
                  <a:pt x="0" y="0"/>
                </a:moveTo>
                <a:cubicBezTo>
                  <a:pt x="2328395" y="-101487"/>
                  <a:pt x="3499261" y="-162162"/>
                  <a:pt x="4771277" y="0"/>
                </a:cubicBezTo>
                <a:cubicBezTo>
                  <a:pt x="4831990" y="326882"/>
                  <a:pt x="4710205" y="2499801"/>
                  <a:pt x="4771277" y="2871020"/>
                </a:cubicBezTo>
                <a:cubicBezTo>
                  <a:pt x="3806060" y="2921085"/>
                  <a:pt x="1823594" y="2712571"/>
                  <a:pt x="0" y="2871020"/>
                </a:cubicBezTo>
                <a:cubicBezTo>
                  <a:pt x="-24452" y="1561480"/>
                  <a:pt x="-67663" y="965852"/>
                  <a:pt x="0" y="0"/>
                </a:cubicBezTo>
                <a:close/>
              </a:path>
            </a:pathLst>
          </a:custGeom>
          <a:solidFill>
            <a:srgbClr val="FCFDF9"/>
          </a:solidFill>
          <a:ln w="3175">
            <a:solidFill>
              <a:srgbClr val="C9E7A7"/>
            </a:solidFill>
            <a:extLst>
              <a:ext uri="{C807C97D-BFC1-408E-A445-0C87EB9F89A2}">
                <ask:lineSketchStyleProps xmlns:ask="http://schemas.microsoft.com/office/drawing/2018/sketchyshapes" sd="981765707">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latin typeface="+mj-lt"/>
            </a:endParaRPr>
          </a:p>
        </p:txBody>
      </p:sp>
      <p:sp>
        <p:nvSpPr>
          <p:cNvPr id="8" name="TextBox 7">
            <a:extLst>
              <a:ext uri="{FF2B5EF4-FFF2-40B4-BE49-F238E27FC236}">
                <a16:creationId xmlns:a16="http://schemas.microsoft.com/office/drawing/2014/main" id="{6D29BA8D-8704-355F-685C-089B141B8C8F}"/>
              </a:ext>
            </a:extLst>
          </p:cNvPr>
          <p:cNvSpPr txBox="1"/>
          <p:nvPr/>
        </p:nvSpPr>
        <p:spPr>
          <a:xfrm>
            <a:off x="7038578" y="1309760"/>
            <a:ext cx="4454013" cy="2585323"/>
          </a:xfrm>
          <a:prstGeom prst="rect">
            <a:avLst/>
          </a:prstGeom>
          <a:noFill/>
        </p:spPr>
        <p:txBody>
          <a:bodyPr wrap="square" rtlCol="0">
            <a:spAutoFit/>
          </a:bodyPr>
          <a:lstStyle/>
          <a:p>
            <a:r>
              <a:rPr lang="lv-LV" sz="1600" b="1">
                <a:latin typeface="+mj-lt"/>
                <a:cs typeface="Segoe UI Light" panose="020B0502040204020203" pitchFamily="34" charset="0"/>
              </a:rPr>
              <a:t>10 gadu laikā </a:t>
            </a:r>
            <a:r>
              <a:rPr lang="lv-LV" sz="1600">
                <a:latin typeface="+mj-lt"/>
                <a:cs typeface="Segoe UI Light" panose="020B0502040204020203" pitchFamily="34" charset="0"/>
              </a:rPr>
              <a:t>(kopš 2014/2015.m.g.):</a:t>
            </a:r>
          </a:p>
          <a:p>
            <a:endParaRPr lang="lv-LV" sz="1600" b="1">
              <a:latin typeface="+mj-lt"/>
              <a:cs typeface="Segoe UI Light" panose="020B0502040204020203" pitchFamily="34" charset="0"/>
            </a:endParaRPr>
          </a:p>
          <a:p>
            <a:r>
              <a:rPr lang="lv-LV">
                <a:latin typeface="+mj-lt"/>
                <a:cs typeface="Segoe UI Light" panose="020B0502040204020203" pitchFamily="34" charset="0"/>
              </a:rPr>
              <a:t> </a:t>
            </a:r>
            <a:r>
              <a:rPr lang="lv-LV" sz="1600">
                <a:latin typeface="+mj-lt"/>
                <a:cs typeface="Segoe UI Light" panose="020B0502040204020203" pitchFamily="34" charset="0"/>
              </a:rPr>
              <a:t>→</a:t>
            </a:r>
            <a:r>
              <a:rPr lang="lv-LV" sz="1600" b="1">
                <a:latin typeface="+mj-lt"/>
                <a:cs typeface="Segoe UI Light" panose="020B0502040204020203" pitchFamily="34" charset="0"/>
              </a:rPr>
              <a:t> Izdalītas 8965 tonnas svaigu augļu un dārzeņu </a:t>
            </a:r>
            <a:r>
              <a:rPr lang="lv-LV" sz="1600">
                <a:latin typeface="+mj-lt"/>
                <a:cs typeface="Segoe UI Light" panose="020B0502040204020203" pitchFamily="34" charset="0"/>
              </a:rPr>
              <a:t>t.sk. āboli – 7262 t, burkāni – 1128 t u.c.</a:t>
            </a:r>
          </a:p>
          <a:p>
            <a:endParaRPr lang="lv-LV" sz="1600">
              <a:latin typeface="+mj-lt"/>
              <a:cs typeface="Segoe UI Light" panose="020B0502040204020203" pitchFamily="34" charset="0"/>
            </a:endParaRPr>
          </a:p>
          <a:p>
            <a:r>
              <a:rPr lang="lv-LV" sz="1600">
                <a:latin typeface="+mj-lt"/>
                <a:cs typeface="Segoe UI Light" panose="020B0502040204020203" pitchFamily="34" charset="0"/>
              </a:rPr>
              <a:t>→ </a:t>
            </a:r>
            <a:r>
              <a:rPr lang="lv-LV" sz="1600" b="1">
                <a:latin typeface="+mj-lt"/>
                <a:cs typeface="Segoe UI Light" panose="020B0502040204020203" pitchFamily="34" charset="0"/>
              </a:rPr>
              <a:t>Saņemts ES un LV atbalsts 13,22 milj. EUR apmērā</a:t>
            </a:r>
          </a:p>
          <a:p>
            <a:endParaRPr lang="lv-LV" sz="1600">
              <a:latin typeface="+mj-lt"/>
              <a:cs typeface="Segoe UI Light" panose="020B0502040204020203" pitchFamily="34" charset="0"/>
            </a:endParaRPr>
          </a:p>
          <a:p>
            <a:r>
              <a:rPr lang="lv-LV" sz="1600">
                <a:latin typeface="+mj-lt"/>
                <a:cs typeface="Segoe UI Light" panose="020B0502040204020203" pitchFamily="34" charset="0"/>
              </a:rPr>
              <a:t>→ Kopš 2016./2017. gada programmā </a:t>
            </a:r>
            <a:r>
              <a:rPr lang="lv-LV" sz="1600" b="1">
                <a:latin typeface="+mj-lt"/>
                <a:cs typeface="Segoe UI Light" panose="020B0502040204020203" pitchFamily="34" charset="0"/>
              </a:rPr>
              <a:t>iesaistīto bērnu skaits pieaudzis par 56%</a:t>
            </a:r>
            <a:r>
              <a:rPr lang="lv-LV" sz="1600">
                <a:latin typeface="+mj-lt"/>
                <a:cs typeface="Segoe UI Light" panose="020B0502040204020203" pitchFamily="34" charset="0"/>
              </a:rPr>
              <a:t>  - </a:t>
            </a:r>
            <a:r>
              <a:rPr lang="lv-LV" sz="1600" i="1">
                <a:latin typeface="+mj-lt"/>
                <a:cs typeface="Segoe UI Light" panose="020B0502040204020203" pitchFamily="34" charset="0"/>
              </a:rPr>
              <a:t>jauns programmas formāts kopš 2017./2018. m.g.</a:t>
            </a:r>
          </a:p>
        </p:txBody>
      </p:sp>
      <p:sp>
        <p:nvSpPr>
          <p:cNvPr id="9" name="Rectangle 8">
            <a:extLst>
              <a:ext uri="{FF2B5EF4-FFF2-40B4-BE49-F238E27FC236}">
                <a16:creationId xmlns:a16="http://schemas.microsoft.com/office/drawing/2014/main" id="{47DA383D-D71A-217A-A054-0802040EAAAE}"/>
              </a:ext>
            </a:extLst>
          </p:cNvPr>
          <p:cNvSpPr/>
          <p:nvPr/>
        </p:nvSpPr>
        <p:spPr>
          <a:xfrm>
            <a:off x="6879947" y="4231512"/>
            <a:ext cx="4771277" cy="1979128"/>
          </a:xfrm>
          <a:custGeom>
            <a:avLst/>
            <a:gdLst>
              <a:gd name="connsiteX0" fmla="*/ 0 w 4771277"/>
              <a:gd name="connsiteY0" fmla="*/ 0 h 1979128"/>
              <a:gd name="connsiteX1" fmla="*/ 4771277 w 4771277"/>
              <a:gd name="connsiteY1" fmla="*/ 0 h 1979128"/>
              <a:gd name="connsiteX2" fmla="*/ 4771277 w 4771277"/>
              <a:gd name="connsiteY2" fmla="*/ 1979128 h 1979128"/>
              <a:gd name="connsiteX3" fmla="*/ 0 w 4771277"/>
              <a:gd name="connsiteY3" fmla="*/ 1979128 h 1979128"/>
              <a:gd name="connsiteX4" fmla="*/ 0 w 4771277"/>
              <a:gd name="connsiteY4" fmla="*/ 0 h 1979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1277" h="1979128" fill="none" extrusionOk="0">
                <a:moveTo>
                  <a:pt x="0" y="0"/>
                </a:moveTo>
                <a:cubicBezTo>
                  <a:pt x="1394135" y="-33775"/>
                  <a:pt x="2708483" y="138873"/>
                  <a:pt x="4771277" y="0"/>
                </a:cubicBezTo>
                <a:cubicBezTo>
                  <a:pt x="4697506" y="514149"/>
                  <a:pt x="4615394" y="1370564"/>
                  <a:pt x="4771277" y="1979128"/>
                </a:cubicBezTo>
                <a:cubicBezTo>
                  <a:pt x="3318530" y="1841798"/>
                  <a:pt x="1914127" y="1841272"/>
                  <a:pt x="0" y="1979128"/>
                </a:cubicBezTo>
                <a:cubicBezTo>
                  <a:pt x="152408" y="1630652"/>
                  <a:pt x="73868" y="418267"/>
                  <a:pt x="0" y="0"/>
                </a:cubicBezTo>
                <a:close/>
              </a:path>
              <a:path w="4771277" h="1979128" stroke="0" extrusionOk="0">
                <a:moveTo>
                  <a:pt x="0" y="0"/>
                </a:moveTo>
                <a:cubicBezTo>
                  <a:pt x="2328395" y="-101487"/>
                  <a:pt x="3499261" y="-162162"/>
                  <a:pt x="4771277" y="0"/>
                </a:cubicBezTo>
                <a:cubicBezTo>
                  <a:pt x="4831990" y="611543"/>
                  <a:pt x="4710205" y="1194882"/>
                  <a:pt x="4771277" y="1979128"/>
                </a:cubicBezTo>
                <a:cubicBezTo>
                  <a:pt x="3806060" y="2029193"/>
                  <a:pt x="1823594" y="1820679"/>
                  <a:pt x="0" y="1979128"/>
                </a:cubicBezTo>
                <a:cubicBezTo>
                  <a:pt x="-24452" y="1458335"/>
                  <a:pt x="-67663" y="402133"/>
                  <a:pt x="0" y="0"/>
                </a:cubicBezTo>
                <a:close/>
              </a:path>
            </a:pathLst>
          </a:custGeom>
          <a:solidFill>
            <a:srgbClr val="FCFDF9"/>
          </a:solidFill>
          <a:ln w="3175">
            <a:solidFill>
              <a:srgbClr val="C9E7A7"/>
            </a:solidFill>
            <a:extLst>
              <a:ext uri="{C807C97D-BFC1-408E-A445-0C87EB9F89A2}">
                <ask:lineSketchStyleProps xmlns:ask="http://schemas.microsoft.com/office/drawing/2018/sketchyshapes" sd="981765707">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latin typeface="+mj-lt"/>
            </a:endParaRPr>
          </a:p>
        </p:txBody>
      </p:sp>
      <p:sp>
        <p:nvSpPr>
          <p:cNvPr id="10" name="TextBox 9">
            <a:extLst>
              <a:ext uri="{FF2B5EF4-FFF2-40B4-BE49-F238E27FC236}">
                <a16:creationId xmlns:a16="http://schemas.microsoft.com/office/drawing/2014/main" id="{6D8C5EA7-D393-2745-3740-A7EE39CF278F}"/>
              </a:ext>
            </a:extLst>
          </p:cNvPr>
          <p:cNvSpPr txBox="1"/>
          <p:nvPr/>
        </p:nvSpPr>
        <p:spPr>
          <a:xfrm>
            <a:off x="6792939" y="4352303"/>
            <a:ext cx="4945290" cy="1723549"/>
          </a:xfrm>
          <a:prstGeom prst="rect">
            <a:avLst/>
          </a:prstGeom>
          <a:noFill/>
        </p:spPr>
        <p:txBody>
          <a:bodyPr wrap="square" rtlCol="0">
            <a:spAutoFit/>
          </a:bodyPr>
          <a:lstStyle/>
          <a:p>
            <a:pPr algn="ctr"/>
            <a:r>
              <a:rPr lang="lv-LV" sz="1600" b="1">
                <a:latin typeface="+mj-lt"/>
                <a:cs typeface="Segoe UI Light" panose="020B0502040204020203" pitchFamily="34" charset="0"/>
              </a:rPr>
              <a:t>2025. gadā programmai piešķirti </a:t>
            </a:r>
            <a:r>
              <a:rPr lang="lv-LV" sz="1600">
                <a:latin typeface="+mj-lt"/>
                <a:cs typeface="Segoe UI Light" panose="020B0502040204020203" pitchFamily="34" charset="0"/>
              </a:rPr>
              <a:t>vēl papildu 3,9 milj. EUR, no tā </a:t>
            </a:r>
            <a:r>
              <a:rPr lang="lv-LV" sz="1600" b="1">
                <a:latin typeface="+mj-lt"/>
                <a:cs typeface="Segoe UI Light" panose="020B0502040204020203" pitchFamily="34" charset="0"/>
              </a:rPr>
              <a:t>augļu un dārzeņu izdalei paredzēti 2,2 milj. EUR </a:t>
            </a:r>
            <a:r>
              <a:rPr lang="lv-LV" sz="1600">
                <a:latin typeface="+mj-lt"/>
                <a:cs typeface="Segoe UI Light" panose="020B0502040204020203" pitchFamily="34" charset="0"/>
              </a:rPr>
              <a:t>(+148% pie esošā budžeta):</a:t>
            </a:r>
          </a:p>
          <a:p>
            <a:pPr algn="ctr"/>
            <a:endParaRPr lang="lv-LV" sz="1400">
              <a:latin typeface="+mj-lt"/>
              <a:cs typeface="Segoe UI Light" panose="020B0502040204020203" pitchFamily="34" charset="0"/>
            </a:endParaRPr>
          </a:p>
          <a:p>
            <a:pPr algn="ctr"/>
            <a:r>
              <a:rPr lang="lv-LV" sz="1600">
                <a:latin typeface="+mj-lt"/>
                <a:cs typeface="Segoe UI Light" panose="020B0502040204020203" pitchFamily="34" charset="0"/>
              </a:rPr>
              <a:t>→ iespēja produktus </a:t>
            </a:r>
            <a:r>
              <a:rPr lang="lv-LV" sz="1600" b="1">
                <a:latin typeface="+mj-lt"/>
                <a:cs typeface="Segoe UI Light" panose="020B0502040204020203" pitchFamily="34" charset="0"/>
              </a:rPr>
              <a:t>izdalīt ilgāku laiku</a:t>
            </a:r>
          </a:p>
          <a:p>
            <a:pPr algn="ctr"/>
            <a:endParaRPr lang="lv-LV" sz="1000">
              <a:latin typeface="+mj-lt"/>
              <a:cs typeface="Segoe UI Light" panose="020B0502040204020203" pitchFamily="34" charset="0"/>
            </a:endParaRPr>
          </a:p>
          <a:p>
            <a:pPr algn="ctr"/>
            <a:r>
              <a:rPr lang="lv-LV" sz="1600">
                <a:latin typeface="+mj-lt"/>
                <a:cs typeface="Segoe UI Light" panose="020B0502040204020203" pitchFamily="34" charset="0"/>
              </a:rPr>
              <a:t>→ iespēja </a:t>
            </a:r>
            <a:r>
              <a:rPr lang="lv-LV" sz="1600" b="1">
                <a:latin typeface="+mj-lt"/>
                <a:cs typeface="Segoe UI Light" panose="020B0502040204020203" pitchFamily="34" charset="0"/>
              </a:rPr>
              <a:t>iesaistīt vairāk skolu </a:t>
            </a:r>
            <a:r>
              <a:rPr lang="lv-LV" sz="1600">
                <a:latin typeface="+mj-lt"/>
                <a:cs typeface="Segoe UI Light" panose="020B0502040204020203" pitchFamily="34" charset="0"/>
              </a:rPr>
              <a:t>(t.sk. b/d)</a:t>
            </a:r>
          </a:p>
        </p:txBody>
      </p:sp>
    </p:spTree>
    <p:extLst>
      <p:ext uri="{BB962C8B-B14F-4D97-AF65-F5344CB8AC3E}">
        <p14:creationId xmlns:p14="http://schemas.microsoft.com/office/powerpoint/2010/main" val="8540198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1">
            <a:extLst>
              <a:ext uri="{FF2B5EF4-FFF2-40B4-BE49-F238E27FC236}">
                <a16:creationId xmlns:a16="http://schemas.microsoft.com/office/drawing/2014/main" id="{5E458E2E-E988-DE37-C6AF-A3A99EA1BAFB}"/>
              </a:ext>
            </a:extLst>
          </p:cNvPr>
          <p:cNvSpPr>
            <a:spLocks noGrp="1"/>
          </p:cNvSpPr>
          <p:nvPr>
            <p:ph type="title"/>
          </p:nvPr>
        </p:nvSpPr>
        <p:spPr>
          <a:xfrm>
            <a:off x="618468" y="2686978"/>
            <a:ext cx="6400800" cy="620427"/>
          </a:xfrm>
        </p:spPr>
        <p:txBody>
          <a:bodyPr>
            <a:noAutofit/>
          </a:bodyPr>
          <a:lstStyle/>
          <a:p>
            <a:pPr algn="ctr"/>
            <a:r>
              <a:rPr lang="lv-LV" sz="4000" dirty="0">
                <a:solidFill>
                  <a:srgbClr val="3E1E1F"/>
                </a:solidFill>
                <a:latin typeface="+mj-lt"/>
                <a:ea typeface="Verdana"/>
                <a:cs typeface="Times New Roman" panose="02020603050405020304" pitchFamily="18" charset="0"/>
              </a:rPr>
              <a:t>KLP no 2028.gada</a:t>
            </a:r>
          </a:p>
        </p:txBody>
      </p:sp>
      <p:pic>
        <p:nvPicPr>
          <p:cNvPr id="7" name="Picture 6" descr="A group of vegetables in boxes&#10;&#10;Description automatically generated">
            <a:extLst>
              <a:ext uri="{FF2B5EF4-FFF2-40B4-BE49-F238E27FC236}">
                <a16:creationId xmlns:a16="http://schemas.microsoft.com/office/drawing/2014/main" id="{E3BAD430-3DC9-0FAC-E687-89A535DC84D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57999" y="1856388"/>
            <a:ext cx="4715533" cy="3145224"/>
          </a:xfrm>
          <a:prstGeom prst="ellipse">
            <a:avLst/>
          </a:prstGeom>
          <a:ln>
            <a:noFill/>
          </a:ln>
          <a:effectLst>
            <a:softEdge rad="112500"/>
          </a:effectLst>
        </p:spPr>
      </p:pic>
    </p:spTree>
    <p:extLst>
      <p:ext uri="{BB962C8B-B14F-4D97-AF65-F5344CB8AC3E}">
        <p14:creationId xmlns:p14="http://schemas.microsoft.com/office/powerpoint/2010/main" val="4186213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A1BF0B1-DCDB-8DA8-0C71-CEE9D2A2FB02}"/>
              </a:ext>
            </a:extLst>
          </p:cNvPr>
          <p:cNvSpPr txBox="1"/>
          <p:nvPr/>
        </p:nvSpPr>
        <p:spPr>
          <a:xfrm>
            <a:off x="2721321" y="284429"/>
            <a:ext cx="8233372" cy="954107"/>
          </a:xfrm>
          <a:prstGeom prst="rect">
            <a:avLst/>
          </a:prstGeom>
          <a:noFill/>
        </p:spPr>
        <p:txBody>
          <a:bodyPr wrap="square">
            <a:spAutoFit/>
          </a:bodyPr>
          <a:lstStyle/>
          <a:p>
            <a:pPr algn="ctr"/>
            <a:r>
              <a:rPr lang="lv-LV" sz="2800" b="1" dirty="0">
                <a:solidFill>
                  <a:srgbClr val="3E1E1F"/>
                </a:solidFill>
                <a:latin typeface="+mj-lt"/>
                <a:ea typeface="Verdana"/>
                <a:cs typeface="Segoe UI"/>
              </a:rPr>
              <a:t>Latvijas pozīcijas galveno fokusu iezīmēšana</a:t>
            </a:r>
          </a:p>
          <a:p>
            <a:pPr algn="ctr"/>
            <a:r>
              <a:rPr lang="lv-LV" sz="2800" b="1" dirty="0">
                <a:solidFill>
                  <a:srgbClr val="3E1E1F"/>
                </a:solidFill>
                <a:latin typeface="+mj-lt"/>
                <a:ea typeface="Verdana"/>
                <a:cs typeface="Segoe UI"/>
              </a:rPr>
              <a:t>jaunā KLP no 2028.gada stratēģiskā plāna kontekstā</a:t>
            </a:r>
          </a:p>
        </p:txBody>
      </p:sp>
      <p:graphicFrame>
        <p:nvGraphicFramePr>
          <p:cNvPr id="10" name="Diagram 9">
            <a:extLst>
              <a:ext uri="{FF2B5EF4-FFF2-40B4-BE49-F238E27FC236}">
                <a16:creationId xmlns:a16="http://schemas.microsoft.com/office/drawing/2014/main" id="{36033BFE-7380-F539-13EF-619563604816}"/>
              </a:ext>
            </a:extLst>
          </p:cNvPr>
          <p:cNvGraphicFramePr/>
          <p:nvPr>
            <p:extLst>
              <p:ext uri="{D42A27DB-BD31-4B8C-83A1-F6EECF244321}">
                <p14:modId xmlns:p14="http://schemas.microsoft.com/office/powerpoint/2010/main" val="2603971661"/>
              </p:ext>
            </p:extLst>
          </p:nvPr>
        </p:nvGraphicFramePr>
        <p:xfrm>
          <a:off x="1082349" y="1995792"/>
          <a:ext cx="10353141" cy="40921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26109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09800" y="3382108"/>
            <a:ext cx="7772400" cy="1077951"/>
          </a:xfrm>
          <a:prstGeom prst="rect">
            <a:avLst/>
          </a:prstGeom>
        </p:spPr>
        <p:txBody>
          <a:bodyPr>
            <a:normAutofit/>
          </a:bodyPr>
          <a:lstStyle>
            <a:lvl1pPr algn="ctr" defTabSz="938213" rtl="0" eaLnBrk="0" fontAlgn="base" hangingPunct="0">
              <a:spcBef>
                <a:spcPct val="0"/>
              </a:spcBef>
              <a:spcAft>
                <a:spcPct val="0"/>
              </a:spcAft>
              <a:defRPr sz="4500" kern="1200">
                <a:solidFill>
                  <a:schemeClr val="tx1"/>
                </a:solidFill>
                <a:latin typeface="+mj-lt"/>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r>
              <a:rPr lang="lv-LV" sz="4000" dirty="0">
                <a:solidFill>
                  <a:srgbClr val="3E1E1F"/>
                </a:solidFill>
                <a:cs typeface="Calibri" panose="020F0502020204030204" pitchFamily="34" charset="0"/>
              </a:rPr>
              <a:t>Paldies par uzmanību!</a:t>
            </a:r>
            <a:endParaRPr lang="lv-LV" altLang="en-US" sz="4000" dirty="0">
              <a:solidFill>
                <a:srgbClr val="3E1E1F"/>
              </a:solidFill>
              <a:cs typeface="Calibri" panose="020F0502020204030204" pitchFamily="34" charset="0"/>
            </a:endParaRPr>
          </a:p>
        </p:txBody>
      </p:sp>
    </p:spTree>
    <p:extLst>
      <p:ext uri="{BB962C8B-B14F-4D97-AF65-F5344CB8AC3E}">
        <p14:creationId xmlns:p14="http://schemas.microsoft.com/office/powerpoint/2010/main" val="1410099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a:extLst>
              <a:ext uri="{FF2B5EF4-FFF2-40B4-BE49-F238E27FC236}">
                <a16:creationId xmlns:a16="http://schemas.microsoft.com/office/drawing/2014/main" id="{8E9D6A96-5330-44FF-8D70-2801B34565AD}"/>
              </a:ext>
            </a:extLst>
          </p:cNvPr>
          <p:cNvGraphicFramePr>
            <a:graphicFrameLocks/>
          </p:cNvGraphicFramePr>
          <p:nvPr>
            <p:extLst>
              <p:ext uri="{D42A27DB-BD31-4B8C-83A1-F6EECF244321}">
                <p14:modId xmlns:p14="http://schemas.microsoft.com/office/powerpoint/2010/main" val="2808891330"/>
              </p:ext>
            </p:extLst>
          </p:nvPr>
        </p:nvGraphicFramePr>
        <p:xfrm>
          <a:off x="1660634" y="1723698"/>
          <a:ext cx="8870732" cy="460090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267982E4-18AA-F84E-A6FC-1D2E977DF781}"/>
              </a:ext>
            </a:extLst>
          </p:cNvPr>
          <p:cNvSpPr>
            <a:spLocks noGrp="1"/>
          </p:cNvSpPr>
          <p:nvPr>
            <p:ph type="title"/>
          </p:nvPr>
        </p:nvSpPr>
        <p:spPr>
          <a:xfrm>
            <a:off x="3025461" y="332607"/>
            <a:ext cx="8870732" cy="507831"/>
          </a:xfrm>
        </p:spPr>
        <p:txBody>
          <a:bodyPr vert="horz" wrap="square" lIns="91440" tIns="45720" rIns="91440" bIns="45720" rtlCol="0" anchor="t">
            <a:spAutoFit/>
          </a:bodyPr>
          <a:lstStyle/>
          <a:p>
            <a:r>
              <a:rPr lang="lv-LV" sz="3000" dirty="0">
                <a:solidFill>
                  <a:srgbClr val="3E1E1F"/>
                </a:solidFill>
                <a:latin typeface="+mj-lt"/>
                <a:cs typeface="Segoe UI Light" panose="020B0502040204020203" pitchFamily="34" charset="0"/>
              </a:rPr>
              <a:t>Dārzkopības produkcijas izlaide (milj. EUR) 2010 – 2024*</a:t>
            </a:r>
          </a:p>
        </p:txBody>
      </p:sp>
      <p:sp>
        <p:nvSpPr>
          <p:cNvPr id="4" name="Text Placeholder 3">
            <a:extLst>
              <a:ext uri="{FF2B5EF4-FFF2-40B4-BE49-F238E27FC236}">
                <a16:creationId xmlns:a16="http://schemas.microsoft.com/office/drawing/2014/main" id="{402B1B3E-E9C3-B5C6-CDD1-F8008E53B7E8}"/>
              </a:ext>
            </a:extLst>
          </p:cNvPr>
          <p:cNvSpPr>
            <a:spLocks noGrp="1"/>
          </p:cNvSpPr>
          <p:nvPr>
            <p:ph type="body" sz="quarter" idx="10"/>
          </p:nvPr>
        </p:nvSpPr>
        <p:spPr>
          <a:xfrm>
            <a:off x="423297" y="6224562"/>
            <a:ext cx="4482273" cy="504875"/>
          </a:xfrm>
        </p:spPr>
        <p:txBody>
          <a:bodyPr wrap="square" rtlCol="0">
            <a:normAutofit/>
          </a:bodyPr>
          <a:lstStyle/>
          <a:p>
            <a:pPr>
              <a:spcBef>
                <a:spcPts val="0"/>
              </a:spcBef>
            </a:pPr>
            <a:r>
              <a:rPr lang="lv-LV" sz="1100" i="1" dirty="0">
                <a:solidFill>
                  <a:schemeClr val="tx1">
                    <a:lumMod val="85000"/>
                    <a:lumOff val="15000"/>
                  </a:schemeClr>
                </a:solidFill>
                <a:latin typeface="+mj-lt"/>
                <a:cs typeface="+mn-cs"/>
              </a:rPr>
              <a:t>Avots: ZM pēc Agroresursu un ekonomikas institūta datiem</a:t>
            </a:r>
          </a:p>
          <a:p>
            <a:pPr>
              <a:spcBef>
                <a:spcPts val="0"/>
              </a:spcBef>
            </a:pPr>
            <a:r>
              <a:rPr lang="lv-LV" sz="1100" i="1" dirty="0">
                <a:solidFill>
                  <a:schemeClr val="tx1">
                    <a:lumMod val="85000"/>
                    <a:lumOff val="15000"/>
                  </a:schemeClr>
                </a:solidFill>
                <a:latin typeface="+mj-lt"/>
                <a:cs typeface="+mn-cs"/>
              </a:rPr>
              <a:t>* LEK dati uz 04.12.2024.</a:t>
            </a:r>
          </a:p>
          <a:p>
            <a:pPr>
              <a:spcBef>
                <a:spcPts val="0"/>
              </a:spcBef>
            </a:pPr>
            <a:endParaRPr lang="lv-LV" sz="1100" i="1" dirty="0">
              <a:solidFill>
                <a:schemeClr val="tx1">
                  <a:lumMod val="85000"/>
                  <a:lumOff val="15000"/>
                </a:schemeClr>
              </a:solidFill>
              <a:latin typeface="+mj-lt"/>
              <a:cs typeface="+mn-cs"/>
            </a:endParaRPr>
          </a:p>
        </p:txBody>
      </p:sp>
      <p:sp>
        <p:nvSpPr>
          <p:cNvPr id="9" name="TextBox 2">
            <a:extLst>
              <a:ext uri="{FF2B5EF4-FFF2-40B4-BE49-F238E27FC236}">
                <a16:creationId xmlns:a16="http://schemas.microsoft.com/office/drawing/2014/main" id="{5806584C-0696-74CF-E09C-EF8634AA909F}"/>
              </a:ext>
            </a:extLst>
          </p:cNvPr>
          <p:cNvSpPr txBox="1"/>
          <p:nvPr/>
        </p:nvSpPr>
        <p:spPr>
          <a:xfrm>
            <a:off x="1734209" y="3276600"/>
            <a:ext cx="1618595" cy="304800"/>
          </a:xfrm>
          <a:prstGeom prst="rect">
            <a:avLst/>
          </a:prstGeom>
          <a:solidFill>
            <a:schemeClr val="bg1">
              <a:lumMod val="95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lv-LV" sz="1400" b="1">
                <a:solidFill>
                  <a:schemeClr val="accent2">
                    <a:lumMod val="50000"/>
                  </a:schemeClr>
                </a:solidFill>
                <a:latin typeface="+mj-lt"/>
                <a:cs typeface="Segoe UI" panose="020B0502040204020203" pitchFamily="34" charset="0"/>
              </a:rPr>
              <a:t>Dārzkopība kopā</a:t>
            </a:r>
          </a:p>
        </p:txBody>
      </p:sp>
      <p:sp>
        <p:nvSpPr>
          <p:cNvPr id="10" name="TextBox 9">
            <a:extLst>
              <a:ext uri="{FF2B5EF4-FFF2-40B4-BE49-F238E27FC236}">
                <a16:creationId xmlns:a16="http://schemas.microsoft.com/office/drawing/2014/main" id="{C40889BB-1F21-AE9C-E1D4-AFA3BCF1A1A0}"/>
              </a:ext>
            </a:extLst>
          </p:cNvPr>
          <p:cNvSpPr txBox="1"/>
          <p:nvPr/>
        </p:nvSpPr>
        <p:spPr>
          <a:xfrm rot="20970168">
            <a:off x="2240989" y="1471253"/>
            <a:ext cx="4155965" cy="646331"/>
          </a:xfrm>
          <a:prstGeom prst="rect">
            <a:avLst/>
          </a:prstGeom>
          <a:noFill/>
        </p:spPr>
        <p:txBody>
          <a:bodyPr wrap="square" rtlCol="0">
            <a:spAutoFit/>
          </a:bodyPr>
          <a:lstStyle/>
          <a:p>
            <a:pPr algn="ctr"/>
            <a:r>
              <a:rPr lang="lv-LV" b="1" dirty="0">
                <a:solidFill>
                  <a:schemeClr val="accent2">
                    <a:lumMod val="50000"/>
                  </a:schemeClr>
                </a:solidFill>
                <a:latin typeface="+mj-lt"/>
                <a:cs typeface="Segoe UI" panose="020B0502040204020203" pitchFamily="34" charset="0"/>
              </a:rPr>
              <a:t>Dārzkopības izlaide kopš 2010. gada pieaugusi par </a:t>
            </a:r>
            <a:r>
              <a:rPr lang="lv-LV" b="1" dirty="0">
                <a:solidFill>
                  <a:srgbClr val="FF0000"/>
                </a:solidFill>
                <a:latin typeface="+mj-lt"/>
                <a:cs typeface="Segoe UI" panose="020B0502040204020203" pitchFamily="34" charset="0"/>
              </a:rPr>
              <a:t>42,9%</a:t>
            </a:r>
          </a:p>
        </p:txBody>
      </p:sp>
      <p:cxnSp>
        <p:nvCxnSpPr>
          <p:cNvPr id="27" name="Straight Arrow Connector 26">
            <a:extLst>
              <a:ext uri="{FF2B5EF4-FFF2-40B4-BE49-F238E27FC236}">
                <a16:creationId xmlns:a16="http://schemas.microsoft.com/office/drawing/2014/main" id="{E3FF5E01-F945-1C95-56E1-8A3861AC1F27}"/>
              </a:ext>
            </a:extLst>
          </p:cNvPr>
          <p:cNvCxnSpPr>
            <a:cxnSpLocks/>
          </p:cNvCxnSpPr>
          <p:nvPr/>
        </p:nvCxnSpPr>
        <p:spPr>
          <a:xfrm flipV="1">
            <a:off x="2375339" y="1723698"/>
            <a:ext cx="4309241" cy="88625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73103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5A830FF1-063B-4591-AB53-7133478DAD9A}"/>
              </a:ext>
            </a:extLst>
          </p:cNvPr>
          <p:cNvGraphicFramePr>
            <a:graphicFrameLocks/>
          </p:cNvGraphicFramePr>
          <p:nvPr>
            <p:extLst>
              <p:ext uri="{D42A27DB-BD31-4B8C-83A1-F6EECF244321}">
                <p14:modId xmlns:p14="http://schemas.microsoft.com/office/powerpoint/2010/main" val="2879038536"/>
              </p:ext>
            </p:extLst>
          </p:nvPr>
        </p:nvGraphicFramePr>
        <p:xfrm>
          <a:off x="2164423" y="1565698"/>
          <a:ext cx="7990488" cy="514252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92F0E344-C2C4-8081-B5CF-564A5B64596F}"/>
              </a:ext>
            </a:extLst>
          </p:cNvPr>
          <p:cNvSpPr>
            <a:spLocks noGrp="1"/>
          </p:cNvSpPr>
          <p:nvPr>
            <p:ph type="title"/>
          </p:nvPr>
        </p:nvSpPr>
        <p:spPr>
          <a:xfrm>
            <a:off x="3023857" y="215876"/>
            <a:ext cx="8492151" cy="923330"/>
          </a:xfrm>
        </p:spPr>
        <p:txBody>
          <a:bodyPr vert="horz" wrap="square" lIns="91440" tIns="45720" rIns="91440" bIns="45720" rtlCol="0" anchor="t">
            <a:spAutoFit/>
          </a:bodyPr>
          <a:lstStyle/>
          <a:p>
            <a:pPr algn="ctr"/>
            <a:r>
              <a:rPr lang="lv-LV" sz="3000" dirty="0">
                <a:solidFill>
                  <a:srgbClr val="3E1E1F"/>
                </a:solidFill>
                <a:latin typeface="+mj-lt"/>
                <a:cs typeface="Segoe UI Light" panose="020B0502040204020203" pitchFamily="34" charset="0"/>
              </a:rPr>
              <a:t>Augļu un ogu produkcijas izlaides izmaiņas ES dalībvalstīs 2024/2010, %</a:t>
            </a:r>
          </a:p>
        </p:txBody>
      </p:sp>
      <p:sp>
        <p:nvSpPr>
          <p:cNvPr id="4" name="Text Placeholder 3">
            <a:extLst>
              <a:ext uri="{FF2B5EF4-FFF2-40B4-BE49-F238E27FC236}">
                <a16:creationId xmlns:a16="http://schemas.microsoft.com/office/drawing/2014/main" id="{0E5B3158-FBFD-99DE-66DD-527DFCFF17E7}"/>
              </a:ext>
            </a:extLst>
          </p:cNvPr>
          <p:cNvSpPr>
            <a:spLocks noGrp="1"/>
          </p:cNvSpPr>
          <p:nvPr>
            <p:ph type="body" sz="quarter" idx="10"/>
          </p:nvPr>
        </p:nvSpPr>
        <p:spPr>
          <a:xfrm>
            <a:off x="683432" y="6266507"/>
            <a:ext cx="1981200" cy="304800"/>
          </a:xfrm>
        </p:spPr>
        <p:txBody>
          <a:bodyPr>
            <a:normAutofit/>
          </a:bodyPr>
          <a:lstStyle/>
          <a:p>
            <a:r>
              <a:rPr lang="lv-LV" sz="1100" i="1" dirty="0">
                <a:latin typeface="+mj-lt"/>
              </a:rPr>
              <a:t>Avots: ZM pēc Eurostat datiem</a:t>
            </a:r>
          </a:p>
        </p:txBody>
      </p:sp>
      <p:sp>
        <p:nvSpPr>
          <p:cNvPr id="13" name="TextBox 12">
            <a:extLst>
              <a:ext uri="{FF2B5EF4-FFF2-40B4-BE49-F238E27FC236}">
                <a16:creationId xmlns:a16="http://schemas.microsoft.com/office/drawing/2014/main" id="{81C35993-F7B5-51B0-4400-7662A9EA43EB}"/>
              </a:ext>
            </a:extLst>
          </p:cNvPr>
          <p:cNvSpPr txBox="1"/>
          <p:nvPr/>
        </p:nvSpPr>
        <p:spPr>
          <a:xfrm>
            <a:off x="6506966" y="1300528"/>
            <a:ext cx="3390472" cy="923330"/>
          </a:xfrm>
          <a:prstGeom prst="rect">
            <a:avLst/>
          </a:prstGeom>
          <a:solidFill>
            <a:schemeClr val="bg1">
              <a:lumMod val="95000"/>
            </a:schemeClr>
          </a:solidFill>
        </p:spPr>
        <p:txBody>
          <a:bodyPr wrap="square">
            <a:spAutoFit/>
          </a:bodyPr>
          <a:lstStyle/>
          <a:p>
            <a:pPr algn="ctr"/>
            <a:r>
              <a:rPr lang="lv-LV">
                <a:solidFill>
                  <a:srgbClr val="3E1E1F"/>
                </a:solidFill>
                <a:latin typeface="+mj-lt"/>
                <a:cs typeface="Segoe UI" panose="020B0502040204020203" pitchFamily="34" charset="0"/>
              </a:rPr>
              <a:t>Latvija ir līdere starp citām ES DV augļu un ogu izlaides izmaiņu rādītājos 2024/2010.g.</a:t>
            </a:r>
          </a:p>
        </p:txBody>
      </p:sp>
    </p:spTree>
    <p:extLst>
      <p:ext uri="{BB962C8B-B14F-4D97-AF65-F5344CB8AC3E}">
        <p14:creationId xmlns:p14="http://schemas.microsoft.com/office/powerpoint/2010/main" val="3459803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9A968B9A-A8AD-4BEB-B7E2-15FF8B0CF13B}"/>
              </a:ext>
            </a:extLst>
          </p:cNvPr>
          <p:cNvGraphicFramePr>
            <a:graphicFrameLocks/>
          </p:cNvGraphicFramePr>
          <p:nvPr>
            <p:extLst>
              <p:ext uri="{D42A27DB-BD31-4B8C-83A1-F6EECF244321}">
                <p14:modId xmlns:p14="http://schemas.microsoft.com/office/powerpoint/2010/main" val="935258345"/>
              </p:ext>
            </p:extLst>
          </p:nvPr>
        </p:nvGraphicFramePr>
        <p:xfrm>
          <a:off x="1642533" y="1482886"/>
          <a:ext cx="8779934" cy="485267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5F1C49C0-6850-3821-6EF7-955B70931954}"/>
              </a:ext>
            </a:extLst>
          </p:cNvPr>
          <p:cNvSpPr>
            <a:spLocks noGrp="1"/>
          </p:cNvSpPr>
          <p:nvPr>
            <p:ph type="title"/>
          </p:nvPr>
        </p:nvSpPr>
        <p:spPr>
          <a:xfrm>
            <a:off x="3246979" y="270841"/>
            <a:ext cx="8142279" cy="923330"/>
          </a:xfrm>
        </p:spPr>
        <p:txBody>
          <a:bodyPr vert="horz" wrap="square" lIns="91440" tIns="45720" rIns="91440" bIns="45720" rtlCol="0" anchor="t">
            <a:spAutoFit/>
          </a:bodyPr>
          <a:lstStyle/>
          <a:p>
            <a:pPr algn="ctr"/>
            <a:r>
              <a:rPr lang="lv-LV" sz="3000" dirty="0">
                <a:solidFill>
                  <a:srgbClr val="3E1E1F"/>
                </a:solidFill>
                <a:latin typeface="+mj-lt"/>
                <a:cs typeface="Segoe UI Light" panose="020B0502040204020203" pitchFamily="34" charset="0"/>
              </a:rPr>
              <a:t>Dārzeņu produkcijas izlaides izmaiņas ES dalībvalstīs 2024/2010, %</a:t>
            </a:r>
          </a:p>
        </p:txBody>
      </p:sp>
      <p:sp>
        <p:nvSpPr>
          <p:cNvPr id="4" name="Text Placeholder 3">
            <a:extLst>
              <a:ext uri="{FF2B5EF4-FFF2-40B4-BE49-F238E27FC236}">
                <a16:creationId xmlns:a16="http://schemas.microsoft.com/office/drawing/2014/main" id="{2E43EA22-8AEE-312F-C5DA-4BF69E1822B2}"/>
              </a:ext>
            </a:extLst>
          </p:cNvPr>
          <p:cNvSpPr>
            <a:spLocks noGrp="1"/>
          </p:cNvSpPr>
          <p:nvPr>
            <p:ph type="body" sz="quarter" idx="10"/>
          </p:nvPr>
        </p:nvSpPr>
        <p:spPr>
          <a:xfrm>
            <a:off x="283675" y="6377060"/>
            <a:ext cx="1981200" cy="304800"/>
          </a:xfrm>
        </p:spPr>
        <p:txBody>
          <a:bodyPr>
            <a:normAutofit/>
          </a:bodyPr>
          <a:lstStyle/>
          <a:p>
            <a:r>
              <a:rPr lang="lv-LV" sz="1100" i="1" dirty="0">
                <a:latin typeface="+mj-lt"/>
              </a:rPr>
              <a:t>Avots: ZM pēc Eurostat datiem</a:t>
            </a:r>
          </a:p>
          <a:p>
            <a:endParaRPr lang="lv-LV" sz="1100" dirty="0">
              <a:latin typeface="+mj-lt"/>
            </a:endParaRPr>
          </a:p>
        </p:txBody>
      </p:sp>
      <p:sp>
        <p:nvSpPr>
          <p:cNvPr id="9" name="TextBox 8">
            <a:extLst>
              <a:ext uri="{FF2B5EF4-FFF2-40B4-BE49-F238E27FC236}">
                <a16:creationId xmlns:a16="http://schemas.microsoft.com/office/drawing/2014/main" id="{5904129B-7EEB-BD21-3D71-1162DB7A11B5}"/>
              </a:ext>
            </a:extLst>
          </p:cNvPr>
          <p:cNvSpPr txBox="1"/>
          <p:nvPr/>
        </p:nvSpPr>
        <p:spPr>
          <a:xfrm>
            <a:off x="6096000" y="1828786"/>
            <a:ext cx="3775752" cy="1200329"/>
          </a:xfrm>
          <a:prstGeom prst="rect">
            <a:avLst/>
          </a:prstGeom>
          <a:solidFill>
            <a:schemeClr val="bg1">
              <a:lumMod val="95000"/>
            </a:schemeClr>
          </a:solidFill>
        </p:spPr>
        <p:txBody>
          <a:bodyPr wrap="square">
            <a:spAutoFit/>
          </a:bodyPr>
          <a:lstStyle/>
          <a:p>
            <a:pPr algn="ctr"/>
            <a:r>
              <a:rPr lang="lv-LV">
                <a:solidFill>
                  <a:schemeClr val="accent2">
                    <a:lumMod val="50000"/>
                  </a:schemeClr>
                </a:solidFill>
                <a:latin typeface="+mj-lt"/>
                <a:cs typeface="Segoe UI" panose="020B0502040204020203" pitchFamily="34" charset="0"/>
              </a:rPr>
              <a:t>Latvijā joprojām turpina pieaugt dārzeņu izlaides rādītāji un 2024/2010.g. starp ES DV ierindojās 17. vietā</a:t>
            </a:r>
          </a:p>
        </p:txBody>
      </p:sp>
    </p:spTree>
    <p:extLst>
      <p:ext uri="{BB962C8B-B14F-4D97-AF65-F5344CB8AC3E}">
        <p14:creationId xmlns:p14="http://schemas.microsoft.com/office/powerpoint/2010/main" val="1330671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8AD74-DBB0-A3CD-2E78-6AAC3DADBDBE}"/>
              </a:ext>
            </a:extLst>
          </p:cNvPr>
          <p:cNvSpPr>
            <a:spLocks noGrp="1"/>
          </p:cNvSpPr>
          <p:nvPr>
            <p:ph type="title"/>
          </p:nvPr>
        </p:nvSpPr>
        <p:spPr>
          <a:xfrm>
            <a:off x="3287109" y="149351"/>
            <a:ext cx="7362009" cy="923330"/>
          </a:xfrm>
        </p:spPr>
        <p:txBody>
          <a:bodyPr vert="horz" wrap="square" lIns="91440" tIns="45720" rIns="91440" bIns="45720" rtlCol="0" anchor="t">
            <a:spAutoFit/>
          </a:bodyPr>
          <a:lstStyle/>
          <a:p>
            <a:pPr algn="ctr"/>
            <a:r>
              <a:rPr lang="lv-LV" sz="3000" dirty="0">
                <a:solidFill>
                  <a:srgbClr val="3E1E1F"/>
                </a:solidFill>
                <a:latin typeface="+mj-lt"/>
                <a:cs typeface="Segoe UI Light" panose="020B0502040204020203" pitchFamily="34" charset="0"/>
              </a:rPr>
              <a:t>Tiešajiem maksājumiem pieteiktās augļkoku un ogulāju platības pa kultūrām, ha </a:t>
            </a:r>
          </a:p>
        </p:txBody>
      </p:sp>
      <p:cxnSp>
        <p:nvCxnSpPr>
          <p:cNvPr id="28" name="Straight Connector 27">
            <a:extLst>
              <a:ext uri="{FF2B5EF4-FFF2-40B4-BE49-F238E27FC236}">
                <a16:creationId xmlns:a16="http://schemas.microsoft.com/office/drawing/2014/main" id="{8410189F-E2A2-E3BB-9159-8A2A8BFB0562}"/>
              </a:ext>
            </a:extLst>
          </p:cNvPr>
          <p:cNvCxnSpPr>
            <a:cxnSpLocks/>
          </p:cNvCxnSpPr>
          <p:nvPr/>
        </p:nvCxnSpPr>
        <p:spPr>
          <a:xfrm>
            <a:off x="6096000" y="2537718"/>
            <a:ext cx="0" cy="3786883"/>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37" name="Group 36">
            <a:extLst>
              <a:ext uri="{FF2B5EF4-FFF2-40B4-BE49-F238E27FC236}">
                <a16:creationId xmlns:a16="http://schemas.microsoft.com/office/drawing/2014/main" id="{55EF3C4B-ABB2-FD02-D532-E025DB44A717}"/>
              </a:ext>
            </a:extLst>
          </p:cNvPr>
          <p:cNvGrpSpPr/>
          <p:nvPr/>
        </p:nvGrpSpPr>
        <p:grpSpPr>
          <a:xfrm>
            <a:off x="2778849" y="1461049"/>
            <a:ext cx="6584332" cy="790165"/>
            <a:chOff x="1254849" y="1461048"/>
            <a:chExt cx="6584332" cy="790165"/>
          </a:xfrm>
        </p:grpSpPr>
        <p:sp>
          <p:nvSpPr>
            <p:cNvPr id="30" name="TextBox 29">
              <a:extLst>
                <a:ext uri="{FF2B5EF4-FFF2-40B4-BE49-F238E27FC236}">
                  <a16:creationId xmlns:a16="http://schemas.microsoft.com/office/drawing/2014/main" id="{8C0A959C-B00E-EDE9-8CDF-DA7076143BB3}"/>
                </a:ext>
              </a:extLst>
            </p:cNvPr>
            <p:cNvSpPr txBox="1"/>
            <p:nvPr/>
          </p:nvSpPr>
          <p:spPr>
            <a:xfrm>
              <a:off x="5537770" y="1461048"/>
              <a:ext cx="2301411" cy="646331"/>
            </a:xfrm>
            <a:prstGeom prst="rect">
              <a:avLst/>
            </a:prstGeom>
            <a:solidFill>
              <a:schemeClr val="bg1">
                <a:lumMod val="85000"/>
              </a:schemeClr>
            </a:solidFill>
            <a:ln>
              <a:solidFill>
                <a:schemeClr val="bg2">
                  <a:lumMod val="90000"/>
                </a:schemeClr>
              </a:solidFill>
            </a:ln>
          </p:spPr>
          <p:txBody>
            <a:bodyPr wrap="square" rtlCol="0">
              <a:spAutoFit/>
            </a:bodyPr>
            <a:lstStyle/>
            <a:p>
              <a:pPr algn="ctr"/>
              <a:r>
                <a:rPr lang="lv-LV">
                  <a:solidFill>
                    <a:schemeClr val="tx1">
                      <a:lumMod val="85000"/>
                      <a:lumOff val="15000"/>
                    </a:schemeClr>
                  </a:solidFill>
                  <a:latin typeface="+mj-lt"/>
                </a:rPr>
                <a:t>2024. gada deklarētās platības </a:t>
              </a:r>
              <a:r>
                <a:rPr lang="lv-LV" b="1">
                  <a:solidFill>
                    <a:schemeClr val="tx1">
                      <a:lumMod val="85000"/>
                      <a:lumOff val="15000"/>
                    </a:schemeClr>
                  </a:solidFill>
                  <a:latin typeface="+mj-lt"/>
                </a:rPr>
                <a:t>10 060ha</a:t>
              </a:r>
            </a:p>
          </p:txBody>
        </p:sp>
        <p:sp>
          <p:nvSpPr>
            <p:cNvPr id="31" name="TextBox 30">
              <a:extLst>
                <a:ext uri="{FF2B5EF4-FFF2-40B4-BE49-F238E27FC236}">
                  <a16:creationId xmlns:a16="http://schemas.microsoft.com/office/drawing/2014/main" id="{BD7CE555-B263-011F-0524-D99BEA8A3BA4}"/>
                </a:ext>
              </a:extLst>
            </p:cNvPr>
            <p:cNvSpPr txBox="1"/>
            <p:nvPr/>
          </p:nvSpPr>
          <p:spPr>
            <a:xfrm>
              <a:off x="1254849" y="1477191"/>
              <a:ext cx="2530727" cy="646331"/>
            </a:xfrm>
            <a:prstGeom prst="rect">
              <a:avLst/>
            </a:prstGeom>
            <a:solidFill>
              <a:schemeClr val="bg1">
                <a:lumMod val="85000"/>
              </a:schemeClr>
            </a:solidFill>
            <a:ln>
              <a:solidFill>
                <a:schemeClr val="bg2">
                  <a:lumMod val="90000"/>
                </a:schemeClr>
              </a:solidFill>
            </a:ln>
          </p:spPr>
          <p:txBody>
            <a:bodyPr wrap="square" rtlCol="0">
              <a:spAutoFit/>
            </a:bodyPr>
            <a:lstStyle/>
            <a:p>
              <a:pPr algn="ctr"/>
              <a:r>
                <a:rPr lang="lv-LV">
                  <a:solidFill>
                    <a:schemeClr val="tx1">
                      <a:lumMod val="85000"/>
                      <a:lumOff val="15000"/>
                    </a:schemeClr>
                  </a:solidFill>
                  <a:latin typeface="+mj-lt"/>
                </a:rPr>
                <a:t>2017. gada apstiprinātās platības </a:t>
              </a:r>
              <a:r>
                <a:rPr lang="lv-LV" b="1">
                  <a:solidFill>
                    <a:schemeClr val="tx1">
                      <a:lumMod val="85000"/>
                      <a:lumOff val="15000"/>
                    </a:schemeClr>
                  </a:solidFill>
                  <a:latin typeface="+mj-lt"/>
                </a:rPr>
                <a:t>8 011ha</a:t>
              </a:r>
            </a:p>
          </p:txBody>
        </p:sp>
        <p:sp>
          <p:nvSpPr>
            <p:cNvPr id="35" name="Arrow: Striped Right 34">
              <a:extLst>
                <a:ext uri="{FF2B5EF4-FFF2-40B4-BE49-F238E27FC236}">
                  <a16:creationId xmlns:a16="http://schemas.microsoft.com/office/drawing/2014/main" id="{14798A90-9DF8-D6A2-A214-1A786B63FB12}"/>
                </a:ext>
              </a:extLst>
            </p:cNvPr>
            <p:cNvSpPr/>
            <p:nvPr/>
          </p:nvSpPr>
          <p:spPr>
            <a:xfrm>
              <a:off x="4012058" y="1635660"/>
              <a:ext cx="1119883" cy="615553"/>
            </a:xfrm>
            <a:prstGeom prst="stripedRightArrow">
              <a:avLst/>
            </a:prstGeom>
            <a:solidFill>
              <a:schemeClr val="accent6">
                <a:lumMod val="40000"/>
                <a:lumOff val="6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solidFill>
                  <a:schemeClr val="tx1">
                    <a:lumMod val="85000"/>
                    <a:lumOff val="15000"/>
                  </a:schemeClr>
                </a:solidFill>
                <a:latin typeface="+mj-lt"/>
              </a:endParaRPr>
            </a:p>
          </p:txBody>
        </p:sp>
        <p:sp>
          <p:nvSpPr>
            <p:cNvPr id="36" name="TextBox 35">
              <a:extLst>
                <a:ext uri="{FF2B5EF4-FFF2-40B4-BE49-F238E27FC236}">
                  <a16:creationId xmlns:a16="http://schemas.microsoft.com/office/drawing/2014/main" id="{A228E7E7-3EB8-0B23-CFCB-06B8BFB6F3A8}"/>
                </a:ext>
              </a:extLst>
            </p:cNvPr>
            <p:cNvSpPr txBox="1"/>
            <p:nvPr/>
          </p:nvSpPr>
          <p:spPr>
            <a:xfrm>
              <a:off x="4140260" y="1772967"/>
              <a:ext cx="765199" cy="369332"/>
            </a:xfrm>
            <a:prstGeom prst="rect">
              <a:avLst/>
            </a:prstGeom>
            <a:noFill/>
          </p:spPr>
          <p:txBody>
            <a:bodyPr wrap="square" rtlCol="0">
              <a:spAutoFit/>
            </a:bodyPr>
            <a:lstStyle/>
            <a:p>
              <a:r>
                <a:rPr lang="lv-LV" b="1">
                  <a:solidFill>
                    <a:schemeClr val="tx1">
                      <a:lumMod val="85000"/>
                      <a:lumOff val="15000"/>
                    </a:schemeClr>
                  </a:solidFill>
                  <a:latin typeface="+mj-lt"/>
                </a:rPr>
                <a:t>+26%</a:t>
              </a:r>
            </a:p>
          </p:txBody>
        </p:sp>
      </p:grpSp>
      <p:sp>
        <p:nvSpPr>
          <p:cNvPr id="15" name="Text Placeholder 3">
            <a:extLst>
              <a:ext uri="{FF2B5EF4-FFF2-40B4-BE49-F238E27FC236}">
                <a16:creationId xmlns:a16="http://schemas.microsoft.com/office/drawing/2014/main" id="{7882956B-61A5-6E6A-5818-822E7EA815CA}"/>
              </a:ext>
            </a:extLst>
          </p:cNvPr>
          <p:cNvSpPr txBox="1">
            <a:spLocks/>
          </p:cNvSpPr>
          <p:nvPr/>
        </p:nvSpPr>
        <p:spPr bwMode="auto">
          <a:xfrm>
            <a:off x="1243342" y="6033403"/>
            <a:ext cx="6295888" cy="675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marL="0" indent="0" algn="l" defTabSz="938213" rtl="0" eaLnBrk="0" fontAlgn="base" hangingPunct="0">
              <a:spcBef>
                <a:spcPct val="20000"/>
              </a:spcBef>
              <a:spcAft>
                <a:spcPct val="0"/>
              </a:spcAft>
              <a:buFont typeface="Arial" panose="020B0604020202020204" pitchFamily="34" charset="0"/>
              <a:buNone/>
              <a:defRPr sz="1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r>
              <a:rPr lang="lv-LV" sz="1100" i="1" dirty="0">
                <a:latin typeface="+mj-lt"/>
              </a:rPr>
              <a:t>Avots: ZM pēc LAD datiem</a:t>
            </a:r>
          </a:p>
          <a:p>
            <a:pPr marL="171450" indent="-171450">
              <a:buFont typeface="Arial" panose="020B0604020202020204" pitchFamily="34" charset="0"/>
              <a:buChar char="•"/>
            </a:pPr>
            <a:r>
              <a:rPr lang="lv-LV" sz="1100" i="1">
                <a:latin typeface="+mj-lt"/>
              </a:rPr>
              <a:t>2017.g. apstiprinātā </a:t>
            </a:r>
            <a:r>
              <a:rPr lang="lv-LV" sz="1100" i="1" dirty="0">
                <a:latin typeface="+mj-lt"/>
              </a:rPr>
              <a:t>platība vienotajam platību maksājumam</a:t>
            </a:r>
          </a:p>
          <a:p>
            <a:pPr marL="171450" indent="-171450">
              <a:buFont typeface="Arial" panose="020B0604020202020204" pitchFamily="34" charset="0"/>
              <a:buChar char="•"/>
            </a:pPr>
            <a:r>
              <a:rPr lang="lv-LV" sz="1100" i="1">
                <a:latin typeface="+mj-lt"/>
              </a:rPr>
              <a:t>2024.g. deklarētā</a:t>
            </a:r>
            <a:r>
              <a:rPr lang="lv-LV" sz="1100" i="1" dirty="0">
                <a:latin typeface="+mj-lt"/>
              </a:rPr>
              <a:t> platība ilgtspēju sekmējošajam ienākumu pamatatbalstam</a:t>
            </a:r>
          </a:p>
        </p:txBody>
      </p:sp>
      <p:grpSp>
        <p:nvGrpSpPr>
          <p:cNvPr id="10" name="Group 9">
            <a:extLst>
              <a:ext uri="{FF2B5EF4-FFF2-40B4-BE49-F238E27FC236}">
                <a16:creationId xmlns:a16="http://schemas.microsoft.com/office/drawing/2014/main" id="{B630AA26-D7F0-0E4A-A5E2-56F02145053C}"/>
              </a:ext>
            </a:extLst>
          </p:cNvPr>
          <p:cNvGrpSpPr/>
          <p:nvPr/>
        </p:nvGrpSpPr>
        <p:grpSpPr>
          <a:xfrm>
            <a:off x="5196445" y="2285685"/>
            <a:ext cx="6244481" cy="3747718"/>
            <a:chOff x="5196445" y="2285685"/>
            <a:chExt cx="6244481" cy="3747718"/>
          </a:xfrm>
        </p:grpSpPr>
        <p:pic>
          <p:nvPicPr>
            <p:cNvPr id="13" name="Picture 12">
              <a:extLst>
                <a:ext uri="{FF2B5EF4-FFF2-40B4-BE49-F238E27FC236}">
                  <a16:creationId xmlns:a16="http://schemas.microsoft.com/office/drawing/2014/main" id="{E3783DF9-DEB0-2F48-370B-2146E5A6E9DA}"/>
                </a:ext>
              </a:extLst>
            </p:cNvPr>
            <p:cNvPicPr>
              <a:picLocks noChangeAspect="1"/>
            </p:cNvPicPr>
            <p:nvPr/>
          </p:nvPicPr>
          <p:blipFill>
            <a:blip r:embed="rId2"/>
            <a:stretch>
              <a:fillRect/>
            </a:stretch>
          </p:blipFill>
          <p:spPr>
            <a:xfrm>
              <a:off x="5196445" y="2285685"/>
              <a:ext cx="6244481" cy="3747718"/>
            </a:xfrm>
            <a:prstGeom prst="rect">
              <a:avLst/>
            </a:prstGeom>
          </p:spPr>
        </p:pic>
        <p:pic>
          <p:nvPicPr>
            <p:cNvPr id="4" name="Picture 3" descr="A picture containing apple, fruit, red&#10;&#10;Description automatically generated">
              <a:extLst>
                <a:ext uri="{FF2B5EF4-FFF2-40B4-BE49-F238E27FC236}">
                  <a16:creationId xmlns:a16="http://schemas.microsoft.com/office/drawing/2014/main" id="{88A3F928-E65E-0933-09C4-2248CC39C5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45410" y="3120254"/>
              <a:ext cx="903126" cy="903126"/>
            </a:xfrm>
            <a:prstGeom prst="rect">
              <a:avLst/>
            </a:prstGeom>
          </p:spPr>
        </p:pic>
        <p:pic>
          <p:nvPicPr>
            <p:cNvPr id="5" name="Picture 4" descr="A close-up of some blueberries&#10;&#10;Description automatically generated with low confidence">
              <a:extLst>
                <a:ext uri="{FF2B5EF4-FFF2-40B4-BE49-F238E27FC236}">
                  <a16:creationId xmlns:a16="http://schemas.microsoft.com/office/drawing/2014/main" id="{B0DC5DB5-CB59-C301-0CCE-977D073748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96870" y="4857949"/>
              <a:ext cx="903126" cy="587980"/>
            </a:xfrm>
            <a:prstGeom prst="rect">
              <a:avLst/>
            </a:prstGeom>
          </p:spPr>
        </p:pic>
        <p:pic>
          <p:nvPicPr>
            <p:cNvPr id="7" name="Picture 6" descr="A picture containing plant, vegetable&#10;&#10;Description automatically generated">
              <a:extLst>
                <a:ext uri="{FF2B5EF4-FFF2-40B4-BE49-F238E27FC236}">
                  <a16:creationId xmlns:a16="http://schemas.microsoft.com/office/drawing/2014/main" id="{E0A591CA-CB05-64A3-6BDD-D074481DDC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78313" y="5332790"/>
              <a:ext cx="717234" cy="535364"/>
            </a:xfrm>
            <a:prstGeom prst="rect">
              <a:avLst/>
            </a:prstGeom>
          </p:spPr>
        </p:pic>
      </p:grpSp>
      <p:grpSp>
        <p:nvGrpSpPr>
          <p:cNvPr id="9" name="Group 8">
            <a:extLst>
              <a:ext uri="{FF2B5EF4-FFF2-40B4-BE49-F238E27FC236}">
                <a16:creationId xmlns:a16="http://schemas.microsoft.com/office/drawing/2014/main" id="{36B8F6C5-9FBD-772D-9E4B-48BE042D5567}"/>
              </a:ext>
            </a:extLst>
          </p:cNvPr>
          <p:cNvGrpSpPr/>
          <p:nvPr/>
        </p:nvGrpSpPr>
        <p:grpSpPr>
          <a:xfrm>
            <a:off x="888942" y="2286658"/>
            <a:ext cx="5766999" cy="3746745"/>
            <a:chOff x="888942" y="2286658"/>
            <a:chExt cx="5766999" cy="3746745"/>
          </a:xfrm>
        </p:grpSpPr>
        <p:pic>
          <p:nvPicPr>
            <p:cNvPr id="12" name="Picture 11">
              <a:extLst>
                <a:ext uri="{FF2B5EF4-FFF2-40B4-BE49-F238E27FC236}">
                  <a16:creationId xmlns:a16="http://schemas.microsoft.com/office/drawing/2014/main" id="{EB8A6C4B-625B-F6E2-2D03-1B9AA8E7D062}"/>
                </a:ext>
              </a:extLst>
            </p:cNvPr>
            <p:cNvPicPr>
              <a:picLocks noChangeAspect="1"/>
            </p:cNvPicPr>
            <p:nvPr/>
          </p:nvPicPr>
          <p:blipFill>
            <a:blip r:embed="rId6"/>
            <a:stretch>
              <a:fillRect/>
            </a:stretch>
          </p:blipFill>
          <p:spPr>
            <a:xfrm>
              <a:off x="888942" y="2286658"/>
              <a:ext cx="5766999" cy="3746745"/>
            </a:xfrm>
            <a:prstGeom prst="rect">
              <a:avLst/>
            </a:prstGeom>
          </p:spPr>
        </p:pic>
        <p:pic>
          <p:nvPicPr>
            <p:cNvPr id="3" name="Picture 2" descr="A picture containing apple, fruit, red&#10;&#10;Description automatically generated">
              <a:extLst>
                <a:ext uri="{FF2B5EF4-FFF2-40B4-BE49-F238E27FC236}">
                  <a16:creationId xmlns:a16="http://schemas.microsoft.com/office/drawing/2014/main" id="{E205772E-D618-E9BB-C915-881BA38540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7907" y="3528033"/>
              <a:ext cx="903126" cy="903126"/>
            </a:xfrm>
            <a:prstGeom prst="rect">
              <a:avLst/>
            </a:prstGeom>
          </p:spPr>
        </p:pic>
        <p:pic>
          <p:nvPicPr>
            <p:cNvPr id="6" name="Picture 5" descr="A close-up of some blueberries&#10;&#10;Description automatically generated with low confidence">
              <a:extLst>
                <a:ext uri="{FF2B5EF4-FFF2-40B4-BE49-F238E27FC236}">
                  <a16:creationId xmlns:a16="http://schemas.microsoft.com/office/drawing/2014/main" id="{4229C26C-A90F-BCD4-6428-AE73339F2F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22508" y="5086818"/>
              <a:ext cx="903126" cy="587980"/>
            </a:xfrm>
            <a:prstGeom prst="rect">
              <a:avLst/>
            </a:prstGeom>
          </p:spPr>
        </p:pic>
        <p:pic>
          <p:nvPicPr>
            <p:cNvPr id="8" name="Picture 7" descr="A picture containing plant, vegetable&#10;&#10;Description automatically generated">
              <a:extLst>
                <a:ext uri="{FF2B5EF4-FFF2-40B4-BE49-F238E27FC236}">
                  <a16:creationId xmlns:a16="http://schemas.microsoft.com/office/drawing/2014/main" id="{90EB50A9-9D80-2EF9-E669-5C5C68868CD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37836" y="5322658"/>
              <a:ext cx="717234" cy="535364"/>
            </a:xfrm>
            <a:prstGeom prst="rect">
              <a:avLst/>
            </a:prstGeom>
          </p:spPr>
        </p:pic>
      </p:grpSp>
    </p:spTree>
    <p:extLst>
      <p:ext uri="{BB962C8B-B14F-4D97-AF65-F5344CB8AC3E}">
        <p14:creationId xmlns:p14="http://schemas.microsoft.com/office/powerpoint/2010/main" val="492377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72EE9-3DD3-F11B-C688-BC4FF9513238}"/>
              </a:ext>
            </a:extLst>
          </p:cNvPr>
          <p:cNvSpPr>
            <a:spLocks noGrp="1"/>
          </p:cNvSpPr>
          <p:nvPr>
            <p:ph type="title"/>
          </p:nvPr>
        </p:nvSpPr>
        <p:spPr>
          <a:xfrm>
            <a:off x="3287110" y="147325"/>
            <a:ext cx="6528135" cy="923330"/>
          </a:xfrm>
        </p:spPr>
        <p:txBody>
          <a:bodyPr vert="horz" wrap="square" lIns="91440" tIns="45720" rIns="91440" bIns="45720" rtlCol="0" anchor="t">
            <a:spAutoFit/>
          </a:bodyPr>
          <a:lstStyle/>
          <a:p>
            <a:pPr algn="ctr"/>
            <a:r>
              <a:rPr lang="lv-LV" sz="3000" dirty="0">
                <a:solidFill>
                  <a:srgbClr val="3E1E1F"/>
                </a:solidFill>
                <a:latin typeface="+mj-lt"/>
                <a:cs typeface="Segoe UI Light" panose="020B0502040204020203" pitchFamily="34" charset="0"/>
              </a:rPr>
              <a:t>Tiešajiem maksājumiem pieteiktās dārzeņu platības pa kultūrām, ha </a:t>
            </a:r>
          </a:p>
        </p:txBody>
      </p:sp>
      <p:cxnSp>
        <p:nvCxnSpPr>
          <p:cNvPr id="33" name="Straight Connector 32">
            <a:extLst>
              <a:ext uri="{FF2B5EF4-FFF2-40B4-BE49-F238E27FC236}">
                <a16:creationId xmlns:a16="http://schemas.microsoft.com/office/drawing/2014/main" id="{3A21356B-39AA-6AED-3026-05A7468F0B78}"/>
              </a:ext>
            </a:extLst>
          </p:cNvPr>
          <p:cNvCxnSpPr>
            <a:cxnSpLocks/>
          </p:cNvCxnSpPr>
          <p:nvPr/>
        </p:nvCxnSpPr>
        <p:spPr>
          <a:xfrm>
            <a:off x="6096000" y="2250681"/>
            <a:ext cx="0" cy="3786883"/>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34" name="Group 33">
            <a:extLst>
              <a:ext uri="{FF2B5EF4-FFF2-40B4-BE49-F238E27FC236}">
                <a16:creationId xmlns:a16="http://schemas.microsoft.com/office/drawing/2014/main" id="{4A298EA1-5851-A25B-FD2C-23D2AF41CCCA}"/>
              </a:ext>
            </a:extLst>
          </p:cNvPr>
          <p:cNvGrpSpPr/>
          <p:nvPr/>
        </p:nvGrpSpPr>
        <p:grpSpPr>
          <a:xfrm>
            <a:off x="2778849" y="1461049"/>
            <a:ext cx="6584332" cy="790165"/>
            <a:chOff x="1254849" y="1461048"/>
            <a:chExt cx="6584332" cy="790165"/>
          </a:xfrm>
        </p:grpSpPr>
        <p:sp>
          <p:nvSpPr>
            <p:cNvPr id="35" name="TextBox 34">
              <a:extLst>
                <a:ext uri="{FF2B5EF4-FFF2-40B4-BE49-F238E27FC236}">
                  <a16:creationId xmlns:a16="http://schemas.microsoft.com/office/drawing/2014/main" id="{EC74B106-286C-9754-FDD5-0A1EAB33E48A}"/>
                </a:ext>
              </a:extLst>
            </p:cNvPr>
            <p:cNvSpPr txBox="1"/>
            <p:nvPr/>
          </p:nvSpPr>
          <p:spPr>
            <a:xfrm>
              <a:off x="5537770" y="1461048"/>
              <a:ext cx="2301411" cy="646331"/>
            </a:xfrm>
            <a:prstGeom prst="rect">
              <a:avLst/>
            </a:prstGeom>
            <a:solidFill>
              <a:schemeClr val="bg1">
                <a:lumMod val="85000"/>
              </a:schemeClr>
            </a:solidFill>
            <a:ln>
              <a:solidFill>
                <a:schemeClr val="bg2">
                  <a:lumMod val="90000"/>
                </a:schemeClr>
              </a:solidFill>
            </a:ln>
          </p:spPr>
          <p:txBody>
            <a:bodyPr wrap="square" rtlCol="0">
              <a:spAutoFit/>
            </a:bodyPr>
            <a:lstStyle/>
            <a:p>
              <a:pPr algn="ctr"/>
              <a:r>
                <a:rPr lang="lv-LV">
                  <a:solidFill>
                    <a:schemeClr val="tx1">
                      <a:lumMod val="85000"/>
                      <a:lumOff val="15000"/>
                    </a:schemeClr>
                  </a:solidFill>
                  <a:latin typeface="+mj-lt"/>
                </a:rPr>
                <a:t>2024. gada deklarētās platības </a:t>
              </a:r>
              <a:r>
                <a:rPr lang="lv-LV" b="1">
                  <a:solidFill>
                    <a:schemeClr val="tx1">
                      <a:lumMod val="85000"/>
                      <a:lumOff val="15000"/>
                    </a:schemeClr>
                  </a:solidFill>
                  <a:latin typeface="+mj-lt"/>
                </a:rPr>
                <a:t>3 691ha</a:t>
              </a:r>
            </a:p>
          </p:txBody>
        </p:sp>
        <p:sp>
          <p:nvSpPr>
            <p:cNvPr id="36" name="TextBox 35">
              <a:extLst>
                <a:ext uri="{FF2B5EF4-FFF2-40B4-BE49-F238E27FC236}">
                  <a16:creationId xmlns:a16="http://schemas.microsoft.com/office/drawing/2014/main" id="{B422C4A6-1EB2-99A0-D9B6-9A59903B3648}"/>
                </a:ext>
              </a:extLst>
            </p:cNvPr>
            <p:cNvSpPr txBox="1"/>
            <p:nvPr/>
          </p:nvSpPr>
          <p:spPr>
            <a:xfrm>
              <a:off x="1254849" y="1467295"/>
              <a:ext cx="2505250" cy="656227"/>
            </a:xfrm>
            <a:prstGeom prst="rect">
              <a:avLst/>
            </a:prstGeom>
            <a:solidFill>
              <a:schemeClr val="bg1">
                <a:lumMod val="85000"/>
              </a:schemeClr>
            </a:solidFill>
            <a:ln>
              <a:solidFill>
                <a:schemeClr val="bg2">
                  <a:lumMod val="90000"/>
                </a:schemeClr>
              </a:solidFill>
            </a:ln>
          </p:spPr>
          <p:txBody>
            <a:bodyPr wrap="square" rtlCol="0">
              <a:spAutoFit/>
            </a:bodyPr>
            <a:lstStyle/>
            <a:p>
              <a:pPr algn="ctr"/>
              <a:r>
                <a:rPr lang="lv-LV">
                  <a:solidFill>
                    <a:schemeClr val="tx1">
                      <a:lumMod val="85000"/>
                      <a:lumOff val="15000"/>
                    </a:schemeClr>
                  </a:solidFill>
                  <a:latin typeface="+mj-lt"/>
                </a:rPr>
                <a:t>2017. gada apstiprinātās platības </a:t>
              </a:r>
              <a:r>
                <a:rPr lang="lv-LV" b="1">
                  <a:solidFill>
                    <a:schemeClr val="tx1">
                      <a:lumMod val="85000"/>
                      <a:lumOff val="15000"/>
                    </a:schemeClr>
                  </a:solidFill>
                  <a:latin typeface="+mj-lt"/>
                </a:rPr>
                <a:t>3 124 ha</a:t>
              </a:r>
            </a:p>
          </p:txBody>
        </p:sp>
        <p:sp>
          <p:nvSpPr>
            <p:cNvPr id="37" name="Arrow: Striped Right 36">
              <a:extLst>
                <a:ext uri="{FF2B5EF4-FFF2-40B4-BE49-F238E27FC236}">
                  <a16:creationId xmlns:a16="http://schemas.microsoft.com/office/drawing/2014/main" id="{EB48B1FA-1E5E-5AB8-C21F-3A950BBFB961}"/>
                </a:ext>
              </a:extLst>
            </p:cNvPr>
            <p:cNvSpPr/>
            <p:nvPr/>
          </p:nvSpPr>
          <p:spPr>
            <a:xfrm>
              <a:off x="4012058" y="1635660"/>
              <a:ext cx="1119883" cy="615553"/>
            </a:xfrm>
            <a:prstGeom prst="stripedRightArrow">
              <a:avLst/>
            </a:prstGeom>
            <a:solidFill>
              <a:schemeClr val="accent6">
                <a:lumMod val="40000"/>
                <a:lumOff val="6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solidFill>
                  <a:schemeClr val="tx1">
                    <a:lumMod val="85000"/>
                    <a:lumOff val="15000"/>
                  </a:schemeClr>
                </a:solidFill>
                <a:latin typeface="+mj-lt"/>
              </a:endParaRPr>
            </a:p>
          </p:txBody>
        </p:sp>
        <p:sp>
          <p:nvSpPr>
            <p:cNvPr id="38" name="TextBox 37">
              <a:extLst>
                <a:ext uri="{FF2B5EF4-FFF2-40B4-BE49-F238E27FC236}">
                  <a16:creationId xmlns:a16="http://schemas.microsoft.com/office/drawing/2014/main" id="{8847FC95-82AA-DC91-0465-E1F50D843282}"/>
                </a:ext>
              </a:extLst>
            </p:cNvPr>
            <p:cNvSpPr txBox="1"/>
            <p:nvPr/>
          </p:nvSpPr>
          <p:spPr>
            <a:xfrm>
              <a:off x="4140260" y="1772967"/>
              <a:ext cx="852979" cy="369332"/>
            </a:xfrm>
            <a:prstGeom prst="rect">
              <a:avLst/>
            </a:prstGeom>
            <a:noFill/>
          </p:spPr>
          <p:txBody>
            <a:bodyPr wrap="square" rtlCol="0">
              <a:spAutoFit/>
            </a:bodyPr>
            <a:lstStyle/>
            <a:p>
              <a:r>
                <a:rPr lang="lv-LV" b="1">
                  <a:solidFill>
                    <a:schemeClr val="tx1">
                      <a:lumMod val="85000"/>
                      <a:lumOff val="15000"/>
                    </a:schemeClr>
                  </a:solidFill>
                  <a:latin typeface="+mj-lt"/>
                </a:rPr>
                <a:t>+18%</a:t>
              </a:r>
            </a:p>
          </p:txBody>
        </p:sp>
      </p:grpSp>
      <p:sp>
        <p:nvSpPr>
          <p:cNvPr id="8" name="Text Placeholder 3">
            <a:extLst>
              <a:ext uri="{FF2B5EF4-FFF2-40B4-BE49-F238E27FC236}">
                <a16:creationId xmlns:a16="http://schemas.microsoft.com/office/drawing/2014/main" id="{70F8F510-4F8F-5D1B-CCBA-49674763769A}"/>
              </a:ext>
            </a:extLst>
          </p:cNvPr>
          <p:cNvSpPr txBox="1">
            <a:spLocks/>
          </p:cNvSpPr>
          <p:nvPr/>
        </p:nvSpPr>
        <p:spPr bwMode="auto">
          <a:xfrm>
            <a:off x="1406304" y="6054313"/>
            <a:ext cx="6295888" cy="706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marL="0" indent="0" algn="l" defTabSz="938213" rtl="0" eaLnBrk="0" fontAlgn="base" hangingPunct="0">
              <a:spcBef>
                <a:spcPct val="20000"/>
              </a:spcBef>
              <a:spcAft>
                <a:spcPct val="0"/>
              </a:spcAft>
              <a:buFont typeface="Arial" panose="020B0604020202020204" pitchFamily="34" charset="0"/>
              <a:buNone/>
              <a:defRPr sz="1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r>
              <a:rPr lang="lv-LV" sz="1100" i="1">
                <a:latin typeface="+mj-lt"/>
              </a:rPr>
              <a:t>Avots: ZM pēc LAD datiem</a:t>
            </a:r>
          </a:p>
          <a:p>
            <a:pPr marL="171450" indent="-171450">
              <a:buFont typeface="Arial" panose="020B0604020202020204" pitchFamily="34" charset="0"/>
              <a:buChar char="•"/>
            </a:pPr>
            <a:r>
              <a:rPr lang="lv-LV" sz="1100" i="1">
                <a:latin typeface="+mj-lt"/>
              </a:rPr>
              <a:t>2017.g. apstiprinātā platība vienotajam platību maksājumam</a:t>
            </a:r>
          </a:p>
          <a:p>
            <a:pPr marL="171450" indent="-171450">
              <a:buFont typeface="Arial" panose="020B0604020202020204" pitchFamily="34" charset="0"/>
              <a:buChar char="•"/>
            </a:pPr>
            <a:r>
              <a:rPr lang="lv-LV" sz="1100" i="1">
                <a:latin typeface="+mj-lt"/>
              </a:rPr>
              <a:t>2024.g. deklarētā platība ilgtspēju sekmējošajam ienākumu </a:t>
            </a:r>
            <a:r>
              <a:rPr lang="lv-LV" sz="1100" i="1" err="1">
                <a:latin typeface="+mj-lt"/>
              </a:rPr>
              <a:t>pamatatbalstam</a:t>
            </a:r>
            <a:endParaRPr lang="lv-LV" sz="1100" i="1">
              <a:latin typeface="+mj-lt"/>
            </a:endParaRPr>
          </a:p>
        </p:txBody>
      </p:sp>
      <p:pic>
        <p:nvPicPr>
          <p:cNvPr id="9" name="Picture 8" descr="A close-up of a garlic&#10;&#10;Description automatically generated with medium confidence">
            <a:extLst>
              <a:ext uri="{FF2B5EF4-FFF2-40B4-BE49-F238E27FC236}">
                <a16:creationId xmlns:a16="http://schemas.microsoft.com/office/drawing/2014/main" id="{361E30D5-94C9-B57E-56D9-B163765CE9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3521" y="5080478"/>
            <a:ext cx="403696" cy="414341"/>
          </a:xfrm>
          <a:prstGeom prst="rect">
            <a:avLst/>
          </a:prstGeom>
        </p:spPr>
      </p:pic>
      <p:pic>
        <p:nvPicPr>
          <p:cNvPr id="11" name="Picture 10" descr="A group of carrots with a leafy green plant on top&#10;&#10;Description automatically generated with low confidence">
            <a:extLst>
              <a:ext uri="{FF2B5EF4-FFF2-40B4-BE49-F238E27FC236}">
                <a16:creationId xmlns:a16="http://schemas.microsoft.com/office/drawing/2014/main" id="{0737950D-FE9A-3631-AAD1-05087093DE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0680" y="5366809"/>
            <a:ext cx="556892" cy="501838"/>
          </a:xfrm>
          <a:prstGeom prst="rect">
            <a:avLst/>
          </a:prstGeom>
        </p:spPr>
      </p:pic>
      <p:pic>
        <p:nvPicPr>
          <p:cNvPr id="13" name="Picture 12" descr="A picture containing vegetable, radish&#10;&#10;Description automatically generated">
            <a:extLst>
              <a:ext uri="{FF2B5EF4-FFF2-40B4-BE49-F238E27FC236}">
                <a16:creationId xmlns:a16="http://schemas.microsoft.com/office/drawing/2014/main" id="{882F1E3F-1372-A98A-D6B1-5501520256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75525" y="5352035"/>
            <a:ext cx="646887" cy="349955"/>
          </a:xfrm>
          <a:prstGeom prst="rect">
            <a:avLst/>
          </a:prstGeom>
        </p:spPr>
      </p:pic>
      <p:pic>
        <p:nvPicPr>
          <p:cNvPr id="15" name="Picture 14" descr="A picture containing dark&#10;&#10;Description automatically generated">
            <a:extLst>
              <a:ext uri="{FF2B5EF4-FFF2-40B4-BE49-F238E27FC236}">
                <a16:creationId xmlns:a16="http://schemas.microsoft.com/office/drawing/2014/main" id="{1212D35C-0C9A-57AC-94EE-9F2135B170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2138" y="4377318"/>
            <a:ext cx="328176" cy="279558"/>
          </a:xfrm>
          <a:prstGeom prst="rect">
            <a:avLst/>
          </a:prstGeom>
        </p:spPr>
      </p:pic>
      <p:pic>
        <p:nvPicPr>
          <p:cNvPr id="16" name="Picture 15" descr="A picture containing dark&#10;&#10;Description automatically generated">
            <a:extLst>
              <a:ext uri="{FF2B5EF4-FFF2-40B4-BE49-F238E27FC236}">
                <a16:creationId xmlns:a16="http://schemas.microsoft.com/office/drawing/2014/main" id="{93AE7139-B529-E2AA-EDE7-EF9361FCF4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90204" y="4821627"/>
            <a:ext cx="447905" cy="381549"/>
          </a:xfrm>
          <a:prstGeom prst="rect">
            <a:avLst/>
          </a:prstGeom>
        </p:spPr>
      </p:pic>
      <p:grpSp>
        <p:nvGrpSpPr>
          <p:cNvPr id="24" name="Group 23">
            <a:extLst>
              <a:ext uri="{FF2B5EF4-FFF2-40B4-BE49-F238E27FC236}">
                <a16:creationId xmlns:a16="http://schemas.microsoft.com/office/drawing/2014/main" id="{35E4CBD4-8FFA-0206-E416-2B4E37E6B711}"/>
              </a:ext>
            </a:extLst>
          </p:cNvPr>
          <p:cNvGrpSpPr/>
          <p:nvPr/>
        </p:nvGrpSpPr>
        <p:grpSpPr>
          <a:xfrm>
            <a:off x="765882" y="2250681"/>
            <a:ext cx="10757194" cy="3787416"/>
            <a:chOff x="765882" y="2250681"/>
            <a:chExt cx="10757194" cy="3787416"/>
          </a:xfrm>
        </p:grpSpPr>
        <p:grpSp>
          <p:nvGrpSpPr>
            <p:cNvPr id="22" name="Group 21">
              <a:extLst>
                <a:ext uri="{FF2B5EF4-FFF2-40B4-BE49-F238E27FC236}">
                  <a16:creationId xmlns:a16="http://schemas.microsoft.com/office/drawing/2014/main" id="{F40F9128-9789-8E76-76B1-66DA56D9812D}"/>
                </a:ext>
              </a:extLst>
            </p:cNvPr>
            <p:cNvGrpSpPr/>
            <p:nvPr/>
          </p:nvGrpSpPr>
          <p:grpSpPr>
            <a:xfrm>
              <a:off x="765882" y="2250681"/>
              <a:ext cx="10757194" cy="3787416"/>
              <a:chOff x="765882" y="2250681"/>
              <a:chExt cx="10757194" cy="3787416"/>
            </a:xfrm>
          </p:grpSpPr>
          <p:pic>
            <p:nvPicPr>
              <p:cNvPr id="3" name="Picture 2">
                <a:extLst>
                  <a:ext uri="{FF2B5EF4-FFF2-40B4-BE49-F238E27FC236}">
                    <a16:creationId xmlns:a16="http://schemas.microsoft.com/office/drawing/2014/main" id="{52DD8B56-33F4-E201-9C51-2B243C6F2F97}"/>
                  </a:ext>
                </a:extLst>
              </p:cNvPr>
              <p:cNvPicPr>
                <a:picLocks noChangeAspect="1"/>
              </p:cNvPicPr>
              <p:nvPr/>
            </p:nvPicPr>
            <p:blipFill>
              <a:blip r:embed="rId6"/>
              <a:stretch>
                <a:fillRect/>
              </a:stretch>
            </p:blipFill>
            <p:spPr>
              <a:xfrm>
                <a:off x="5227188" y="2250681"/>
                <a:ext cx="6295888" cy="3786883"/>
              </a:xfrm>
              <a:prstGeom prst="rect">
                <a:avLst/>
              </a:prstGeom>
            </p:spPr>
          </p:pic>
          <p:pic>
            <p:nvPicPr>
              <p:cNvPr id="6" name="Picture 5" descr="A close up of a green rose&#10;&#10;Description automatically generated with medium confidence">
                <a:extLst>
                  <a:ext uri="{FF2B5EF4-FFF2-40B4-BE49-F238E27FC236}">
                    <a16:creationId xmlns:a16="http://schemas.microsoft.com/office/drawing/2014/main" id="{5BB513CD-CB48-9331-16BB-F2E1071FF01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84060" y="4259054"/>
                <a:ext cx="662369" cy="516086"/>
              </a:xfrm>
              <a:prstGeom prst="rect">
                <a:avLst/>
              </a:prstGeom>
            </p:spPr>
          </p:pic>
          <p:pic>
            <p:nvPicPr>
              <p:cNvPr id="10" name="Picture 9" descr="A close-up of a garlic&#10;&#10;Description automatically generated with medium confidence">
                <a:extLst>
                  <a:ext uri="{FF2B5EF4-FFF2-40B4-BE49-F238E27FC236}">
                    <a16:creationId xmlns:a16="http://schemas.microsoft.com/office/drawing/2014/main" id="{5E411C0C-84B3-1DE3-0538-07444CD63D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91161" y="5287649"/>
                <a:ext cx="403696" cy="414341"/>
              </a:xfrm>
              <a:prstGeom prst="rect">
                <a:avLst/>
              </a:prstGeom>
            </p:spPr>
          </p:pic>
          <p:pic>
            <p:nvPicPr>
              <p:cNvPr id="12" name="Picture 11" descr="A group of carrots with a leafy green plant on top&#10;&#10;Description automatically generated with low confidence">
                <a:extLst>
                  <a:ext uri="{FF2B5EF4-FFF2-40B4-BE49-F238E27FC236}">
                    <a16:creationId xmlns:a16="http://schemas.microsoft.com/office/drawing/2014/main" id="{0A0030B2-F6D7-7313-864D-562CDBABD6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4469" y="5434344"/>
                <a:ext cx="556892" cy="501838"/>
              </a:xfrm>
              <a:prstGeom prst="rect">
                <a:avLst/>
              </a:prstGeom>
            </p:spPr>
          </p:pic>
          <p:pic>
            <p:nvPicPr>
              <p:cNvPr id="14" name="Picture 13" descr="A picture containing vegetable, radish&#10;&#10;Description automatically generated">
                <a:extLst>
                  <a:ext uri="{FF2B5EF4-FFF2-40B4-BE49-F238E27FC236}">
                    <a16:creationId xmlns:a16="http://schemas.microsoft.com/office/drawing/2014/main" id="{094350B3-D7C5-88C3-A7A4-DE106B7BF4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4113" y="5396950"/>
                <a:ext cx="705288" cy="381549"/>
              </a:xfrm>
              <a:prstGeom prst="rect">
                <a:avLst/>
              </a:prstGeom>
            </p:spPr>
          </p:pic>
          <p:grpSp>
            <p:nvGrpSpPr>
              <p:cNvPr id="21" name="Group 20">
                <a:extLst>
                  <a:ext uri="{FF2B5EF4-FFF2-40B4-BE49-F238E27FC236}">
                    <a16:creationId xmlns:a16="http://schemas.microsoft.com/office/drawing/2014/main" id="{99B459E3-3E0D-9716-A6EB-713CFE1E18D7}"/>
                  </a:ext>
                </a:extLst>
              </p:cNvPr>
              <p:cNvGrpSpPr/>
              <p:nvPr/>
            </p:nvGrpSpPr>
            <p:grpSpPr>
              <a:xfrm>
                <a:off x="765882" y="2251213"/>
                <a:ext cx="6295889" cy="3786884"/>
                <a:chOff x="765882" y="2251213"/>
                <a:chExt cx="6295889" cy="3786884"/>
              </a:xfrm>
            </p:grpSpPr>
            <p:pic>
              <p:nvPicPr>
                <p:cNvPr id="4" name="Picture 3">
                  <a:extLst>
                    <a:ext uri="{FF2B5EF4-FFF2-40B4-BE49-F238E27FC236}">
                      <a16:creationId xmlns:a16="http://schemas.microsoft.com/office/drawing/2014/main" id="{95D2223E-D80C-97E6-6AAA-228564E9827A}"/>
                    </a:ext>
                  </a:extLst>
                </p:cNvPr>
                <p:cNvPicPr>
                  <a:picLocks noChangeAspect="1"/>
                </p:cNvPicPr>
                <p:nvPr/>
              </p:nvPicPr>
              <p:blipFill>
                <a:blip r:embed="rId8"/>
                <a:stretch>
                  <a:fillRect/>
                </a:stretch>
              </p:blipFill>
              <p:spPr>
                <a:xfrm>
                  <a:off x="765882" y="2251213"/>
                  <a:ext cx="6295889" cy="3786884"/>
                </a:xfrm>
                <a:prstGeom prst="rect">
                  <a:avLst/>
                </a:prstGeom>
              </p:spPr>
            </p:pic>
            <p:pic>
              <p:nvPicPr>
                <p:cNvPr id="7" name="Picture 6" descr="A close up of a green rose&#10;&#10;Description automatically generated with medium confidence">
                  <a:extLst>
                    <a:ext uri="{FF2B5EF4-FFF2-40B4-BE49-F238E27FC236}">
                      <a16:creationId xmlns:a16="http://schemas.microsoft.com/office/drawing/2014/main" id="{8640D344-0850-3722-9E6A-39ED15B3075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52914" y="3692876"/>
                  <a:ext cx="662369" cy="516086"/>
                </a:xfrm>
                <a:prstGeom prst="rect">
                  <a:avLst/>
                </a:prstGeom>
              </p:spPr>
            </p:pic>
            <p:pic>
              <p:nvPicPr>
                <p:cNvPr id="17" name="Picture 16" descr="A close-up of a garlic&#10;&#10;Description automatically generated with medium confidence">
                  <a:extLst>
                    <a:ext uri="{FF2B5EF4-FFF2-40B4-BE49-F238E27FC236}">
                      <a16:creationId xmlns:a16="http://schemas.microsoft.com/office/drawing/2014/main" id="{C32A09B6-4CB1-604E-A31A-816D869BE7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54248" y="5020178"/>
                  <a:ext cx="403696" cy="414341"/>
                </a:xfrm>
                <a:prstGeom prst="rect">
                  <a:avLst/>
                </a:prstGeom>
              </p:spPr>
            </p:pic>
            <p:pic>
              <p:nvPicPr>
                <p:cNvPr id="18" name="Picture 17" descr="A group of carrots with a leafy green plant on top&#10;&#10;Description automatically generated with low confidence">
                  <a:extLst>
                    <a:ext uri="{FF2B5EF4-FFF2-40B4-BE49-F238E27FC236}">
                      <a16:creationId xmlns:a16="http://schemas.microsoft.com/office/drawing/2014/main" id="{BEEC39F7-83A6-0BBA-66A0-CEB23B5FDA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1407" y="5306509"/>
                  <a:ext cx="556892" cy="501838"/>
                </a:xfrm>
                <a:prstGeom prst="rect">
                  <a:avLst/>
                </a:prstGeom>
              </p:spPr>
            </p:pic>
            <p:pic>
              <p:nvPicPr>
                <p:cNvPr id="19" name="Picture 18" descr="A picture containing vegetable, radish&#10;&#10;Description automatically generated">
                  <a:extLst>
                    <a:ext uri="{FF2B5EF4-FFF2-40B4-BE49-F238E27FC236}">
                      <a16:creationId xmlns:a16="http://schemas.microsoft.com/office/drawing/2014/main" id="{B79F48A0-6C45-7C54-77C8-68B1AD3A70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6252" y="5291735"/>
                  <a:ext cx="646887" cy="349955"/>
                </a:xfrm>
                <a:prstGeom prst="rect">
                  <a:avLst/>
                </a:prstGeom>
              </p:spPr>
            </p:pic>
            <p:pic>
              <p:nvPicPr>
                <p:cNvPr id="20" name="Picture 19" descr="A picture containing dark&#10;&#10;Description automatically generated">
                  <a:extLst>
                    <a:ext uri="{FF2B5EF4-FFF2-40B4-BE49-F238E27FC236}">
                      <a16:creationId xmlns:a16="http://schemas.microsoft.com/office/drawing/2014/main" id="{18C6F9BD-74AE-95B4-AF62-E4D1B1298C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32865" y="4317018"/>
                  <a:ext cx="328176" cy="279558"/>
                </a:xfrm>
                <a:prstGeom prst="rect">
                  <a:avLst/>
                </a:prstGeom>
              </p:spPr>
            </p:pic>
          </p:grpSp>
        </p:grpSp>
        <p:pic>
          <p:nvPicPr>
            <p:cNvPr id="23" name="Picture 22" descr="A picture containing dark&#10;&#10;Description automatically generated">
              <a:extLst>
                <a:ext uri="{FF2B5EF4-FFF2-40B4-BE49-F238E27FC236}">
                  <a16:creationId xmlns:a16="http://schemas.microsoft.com/office/drawing/2014/main" id="{9BC05499-8A71-593A-4440-5C1F9846ED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91225" y="4259054"/>
              <a:ext cx="328176" cy="279558"/>
            </a:xfrm>
            <a:prstGeom prst="rect">
              <a:avLst/>
            </a:prstGeom>
          </p:spPr>
        </p:pic>
      </p:grpSp>
    </p:spTree>
    <p:extLst>
      <p:ext uri="{BB962C8B-B14F-4D97-AF65-F5344CB8AC3E}">
        <p14:creationId xmlns:p14="http://schemas.microsoft.com/office/powerpoint/2010/main" val="1841890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63EC6-30A0-81A6-6921-FBAE29749DC4}"/>
              </a:ext>
            </a:extLst>
          </p:cNvPr>
          <p:cNvSpPr>
            <a:spLocks noGrp="1"/>
          </p:cNvSpPr>
          <p:nvPr>
            <p:ph type="title"/>
          </p:nvPr>
        </p:nvSpPr>
        <p:spPr>
          <a:xfrm>
            <a:off x="2752753" y="129702"/>
            <a:ext cx="8347295" cy="663083"/>
          </a:xfrm>
        </p:spPr>
        <p:txBody>
          <a:bodyPr>
            <a:noAutofit/>
          </a:bodyPr>
          <a:lstStyle/>
          <a:p>
            <a:pPr algn="ctr"/>
            <a:r>
              <a:rPr lang="lv-LV" sz="2600" dirty="0">
                <a:solidFill>
                  <a:srgbClr val="3E1E1F"/>
                </a:solidFill>
                <a:latin typeface="+mj-lt"/>
                <a:cs typeface="Segoe UI" panose="020B0502040204020203" pitchFamily="34" charset="0"/>
              </a:rPr>
              <a:t>Latvijai raksturīgo augļu, ogu un dārzeņu ārējā tirdzniecības apjoma dinamika, 2020 – 2024 (I.-XI.), tūkst.tonnas</a:t>
            </a:r>
            <a:endParaRPr lang="lv-LV" sz="2600" dirty="0">
              <a:solidFill>
                <a:srgbClr val="3E1E1F"/>
              </a:solidFill>
              <a:latin typeface="+mj-lt"/>
            </a:endParaRPr>
          </a:p>
        </p:txBody>
      </p:sp>
      <p:graphicFrame>
        <p:nvGraphicFramePr>
          <p:cNvPr id="7" name="Chart 6">
            <a:extLst>
              <a:ext uri="{FF2B5EF4-FFF2-40B4-BE49-F238E27FC236}">
                <a16:creationId xmlns:a16="http://schemas.microsoft.com/office/drawing/2014/main" id="{C26BD050-BCA8-605F-EB36-2AF418458896}"/>
              </a:ext>
            </a:extLst>
          </p:cNvPr>
          <p:cNvGraphicFramePr>
            <a:graphicFrameLocks/>
          </p:cNvGraphicFramePr>
          <p:nvPr>
            <p:extLst>
              <p:ext uri="{D42A27DB-BD31-4B8C-83A1-F6EECF244321}">
                <p14:modId xmlns:p14="http://schemas.microsoft.com/office/powerpoint/2010/main" val="1989498424"/>
              </p:ext>
            </p:extLst>
          </p:nvPr>
        </p:nvGraphicFramePr>
        <p:xfrm>
          <a:off x="1789862" y="1250130"/>
          <a:ext cx="5115146" cy="5348682"/>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 Placeholder 3">
            <a:extLst>
              <a:ext uri="{FF2B5EF4-FFF2-40B4-BE49-F238E27FC236}">
                <a16:creationId xmlns:a16="http://schemas.microsoft.com/office/drawing/2014/main" id="{BC1EAD36-E7D9-5011-4CA8-970B280A740D}"/>
              </a:ext>
            </a:extLst>
          </p:cNvPr>
          <p:cNvSpPr>
            <a:spLocks noGrp="1"/>
          </p:cNvSpPr>
          <p:nvPr>
            <p:ph type="body" sz="quarter" idx="10"/>
          </p:nvPr>
        </p:nvSpPr>
        <p:spPr>
          <a:xfrm>
            <a:off x="169867" y="6403001"/>
            <a:ext cx="4811110" cy="391622"/>
          </a:xfrm>
        </p:spPr>
        <p:txBody>
          <a:bodyPr>
            <a:normAutofit/>
          </a:bodyPr>
          <a:lstStyle/>
          <a:p>
            <a:r>
              <a:rPr lang="lv-LV" sz="1100" i="1" dirty="0">
                <a:solidFill>
                  <a:schemeClr val="tx1">
                    <a:lumMod val="85000"/>
                    <a:lumOff val="15000"/>
                  </a:schemeClr>
                </a:solidFill>
                <a:latin typeface="+mj-lt"/>
              </a:rPr>
              <a:t>Avots: ZM pēc Eurostat datiem</a:t>
            </a:r>
          </a:p>
        </p:txBody>
      </p:sp>
      <p:graphicFrame>
        <p:nvGraphicFramePr>
          <p:cNvPr id="17" name="Chart 16">
            <a:extLst>
              <a:ext uri="{FF2B5EF4-FFF2-40B4-BE49-F238E27FC236}">
                <a16:creationId xmlns:a16="http://schemas.microsoft.com/office/drawing/2014/main" id="{D3A69865-9E0D-A441-1CF8-4C14195F3356}"/>
              </a:ext>
            </a:extLst>
          </p:cNvPr>
          <p:cNvGraphicFramePr>
            <a:graphicFrameLocks/>
          </p:cNvGraphicFramePr>
          <p:nvPr>
            <p:extLst>
              <p:ext uri="{D42A27DB-BD31-4B8C-83A1-F6EECF244321}">
                <p14:modId xmlns:p14="http://schemas.microsoft.com/office/powerpoint/2010/main" val="3889827161"/>
              </p:ext>
            </p:extLst>
          </p:nvPr>
        </p:nvGraphicFramePr>
        <p:xfrm>
          <a:off x="6786456" y="870005"/>
          <a:ext cx="4633815" cy="28513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a:extLst>
              <a:ext uri="{FF2B5EF4-FFF2-40B4-BE49-F238E27FC236}">
                <a16:creationId xmlns:a16="http://schemas.microsoft.com/office/drawing/2014/main" id="{55355B97-BBCA-6A29-9072-644D5A86937E}"/>
              </a:ext>
            </a:extLst>
          </p:cNvPr>
          <p:cNvGraphicFramePr>
            <a:graphicFrameLocks/>
          </p:cNvGraphicFramePr>
          <p:nvPr>
            <p:extLst>
              <p:ext uri="{D42A27DB-BD31-4B8C-83A1-F6EECF244321}">
                <p14:modId xmlns:p14="http://schemas.microsoft.com/office/powerpoint/2010/main" val="2565277498"/>
              </p:ext>
            </p:extLst>
          </p:nvPr>
        </p:nvGraphicFramePr>
        <p:xfrm>
          <a:off x="7106281" y="3661641"/>
          <a:ext cx="4497628" cy="306167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13738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s" ma:contentTypeID="0x0101007341EB2B0760614F87A39784E4C6EA14" ma:contentTypeVersion="13" ma:contentTypeDescription="Izveidot jaunu dokumentu." ma:contentTypeScope="" ma:versionID="fa788cf00a142e86ddc1651a88ec4b88">
  <xsd:schema xmlns:xsd="http://www.w3.org/2001/XMLSchema" xmlns:xs="http://www.w3.org/2001/XMLSchema" xmlns:p="http://schemas.microsoft.com/office/2006/metadata/properties" xmlns:ns2="ccaf4d2a-6e75-4505-bb7b-a920f961316a" xmlns:ns3="bb46937f-5fad-41b5-858f-0c3a45b64c56" targetNamespace="http://schemas.microsoft.com/office/2006/metadata/properties" ma:root="true" ma:fieldsID="883986e147739ac1520576fb4b71a8c7" ns2:_="" ns3:_="">
    <xsd:import namespace="ccaf4d2a-6e75-4505-bb7b-a920f961316a"/>
    <xsd:import namespace="bb46937f-5fad-41b5-858f-0c3a45b64c5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af4d2a-6e75-4505-bb7b-a920f961316a" elementFormDefault="qualified">
    <xsd:import namespace="http://schemas.microsoft.com/office/2006/documentManagement/types"/>
    <xsd:import namespace="http://schemas.microsoft.com/office/infopath/2007/PartnerControls"/>
    <xsd:element name="SharedWithUsers" ma:index="8"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Koplietots ar: detalizēti" ma:internalName="SharedWithDetails" ma:readOnly="true">
      <xsd:simpleType>
        <xsd:restriction base="dms:Note">
          <xsd:maxLength value="255"/>
        </xsd:restriction>
      </xsd:simpleType>
    </xsd:element>
    <xsd:element name="TaxCatchAll" ma:index="14" nillable="true" ma:displayName="Taxonomy Catch All Column" ma:hidden="true" ma:list="{50961d09-0167-4512-8a2f-e7761ebc1551}" ma:internalName="TaxCatchAll" ma:showField="CatchAllData" ma:web="ccaf4d2a-6e75-4505-bb7b-a920f961316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b46937f-5fad-41b5-858f-0c3a45b64c5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Attēlu atzīmes" ma:readOnly="false" ma:fieldId="{5cf76f15-5ced-4ddc-b409-7134ff3c332f}" ma:taxonomyMulti="true" ma:sspId="f64b0a3e-10fb-4f15-b313-4a518feceec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caf4d2a-6e75-4505-bb7b-a920f961316a" xsi:nil="true"/>
    <lcf76f155ced4ddcb4097134ff3c332f xmlns="bb46937f-5fad-41b5-858f-0c3a45b64c5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2FB0C66-35E7-4323-BC5C-5C61823AA7AD}">
  <ds:schemaRefs>
    <ds:schemaRef ds:uri="bb46937f-5fad-41b5-858f-0c3a45b64c56"/>
    <ds:schemaRef ds:uri="ccaf4d2a-6e75-4505-bb7b-a920f961316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596BC2B-CA5A-4077-8620-BF0773FE0362}">
  <ds:schemaRefs>
    <ds:schemaRef ds:uri="http://schemas.microsoft.com/sharepoint/v3/contenttype/forms"/>
  </ds:schemaRefs>
</ds:datastoreItem>
</file>

<file path=customXml/itemProps3.xml><?xml version="1.0" encoding="utf-8"?>
<ds:datastoreItem xmlns:ds="http://schemas.openxmlformats.org/officeDocument/2006/customXml" ds:itemID="{C1F317CE-AA13-4031-BBB8-82F3E5399151}">
  <ds:schemaRefs>
    <ds:schemaRef ds:uri="http://purl.org/dc/elements/1.1/"/>
    <ds:schemaRef ds:uri="bb46937f-5fad-41b5-858f-0c3a45b64c56"/>
    <ds:schemaRef ds:uri="http://schemas.microsoft.com/office/2006/documentManagement/types"/>
    <ds:schemaRef ds:uri="http://purl.org/dc/dcmitype/"/>
    <ds:schemaRef ds:uri="http://schemas.microsoft.com/office/2006/metadata/properties"/>
    <ds:schemaRef ds:uri="http://purl.org/dc/terms/"/>
    <ds:schemaRef ds:uri="http://schemas.microsoft.com/office/infopath/2007/PartnerControls"/>
    <ds:schemaRef ds:uri="http://schemas.openxmlformats.org/package/2006/metadata/core-properties"/>
    <ds:schemaRef ds:uri="ccaf4d2a-6e75-4505-bb7b-a920f961316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17</TotalTime>
  <Words>3128</Words>
  <Application>Microsoft Office PowerPoint</Application>
  <PresentationFormat>Widescreen</PresentationFormat>
  <Paragraphs>367</Paragraphs>
  <Slides>35</Slides>
  <Notes>19</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35</vt:i4>
      </vt:variant>
    </vt:vector>
  </HeadingPairs>
  <TitlesOfParts>
    <vt:vector size="47" baseType="lpstr">
      <vt:lpstr>Aptos</vt:lpstr>
      <vt:lpstr>Arial</vt:lpstr>
      <vt:lpstr>Calibri</vt:lpstr>
      <vt:lpstr>Calibri Light</vt:lpstr>
      <vt:lpstr>Helvetica</vt:lpstr>
      <vt:lpstr>Segoe UI</vt:lpstr>
      <vt:lpstr>Segoe UI Light</vt:lpstr>
      <vt:lpstr>Times New Roman</vt:lpstr>
      <vt:lpstr>Verdana</vt:lpstr>
      <vt:lpstr>Wingdings</vt:lpstr>
      <vt:lpstr>Office Theme</vt:lpstr>
      <vt:lpstr>Office Theme</vt:lpstr>
      <vt:lpstr>PowerPoint Presentation</vt:lpstr>
      <vt:lpstr>Dārzkopības nozares rādītāji un Eiropas Komisijas prognozes</vt:lpstr>
      <vt:lpstr>Lauksaimniecības preču produkcijas izlaide 2024*</vt:lpstr>
      <vt:lpstr>Dārzkopības produkcijas izlaide (milj. EUR) 2010 – 2024*</vt:lpstr>
      <vt:lpstr>Augļu un ogu produkcijas izlaides izmaiņas ES dalībvalstīs 2024/2010, %</vt:lpstr>
      <vt:lpstr>Dārzeņu produkcijas izlaides izmaiņas ES dalībvalstīs 2024/2010, %</vt:lpstr>
      <vt:lpstr>Tiešajiem maksājumiem pieteiktās augļkoku un ogulāju platības pa kultūrām, ha </vt:lpstr>
      <vt:lpstr>Tiešajiem maksājumiem pieteiktās dārzeņu platības pa kultūrām, ha </vt:lpstr>
      <vt:lpstr>Latvijai raksturīgo augļu, ogu un dārzeņu ārējā tirdzniecības apjoma dinamika, 2020 – 2024 (I.-XI.), tūkst.tonnas</vt:lpstr>
      <vt:lpstr>Eiropas Komisijas prognozes sektoram 2024-2035</vt:lpstr>
      <vt:lpstr>Nacionālie atbalsta rīki nozarei</vt:lpstr>
      <vt:lpstr>Samazinātā PVN 12 % likme</vt:lpstr>
      <vt:lpstr>PowerPoint Presentation</vt:lpstr>
      <vt:lpstr>Sezonas laukstrādnieku ienākuma 15% nodoklis</vt:lpstr>
      <vt:lpstr>PowerPoint Presentation</vt:lpstr>
      <vt:lpstr>Vai mēs izprotams maksājumu būtību un kamdēļ mums tos vajag?</vt:lpstr>
      <vt:lpstr>Atbalsts un ieviestās izmaiņas tiešajos maksājumos 2025.gadā </vt:lpstr>
      <vt:lpstr>SA augļiem un ogām, dārzeņiem: faktiskās un plānotās likmes 2015-2027, EUR/ha</vt:lpstr>
      <vt:lpstr>PowerPoint Presentation</vt:lpstr>
      <vt:lpstr>PowerPoint Presentation</vt:lpstr>
      <vt:lpstr>PowerPoint Presentation</vt:lpstr>
      <vt:lpstr>Lauku attīstības pasākumi</vt:lpstr>
      <vt:lpstr>PowerPoint Presentation</vt:lpstr>
      <vt:lpstr>PowerPoint Presentation</vt:lpstr>
      <vt:lpstr>PowerPoint Presentation</vt:lpstr>
      <vt:lpstr>LA16 Atbalsts Eiropas Inovāciju partnerības darba grupu projektu īstenošanai - saimniecības līmenī</vt:lpstr>
      <vt:lpstr>PowerPoint Presentation</vt:lpstr>
      <vt:lpstr>LA 17 Ražas, dzīvnieku, sējumu un stādījumu apdrošināšanas prēmija </vt:lpstr>
      <vt:lpstr>Riska pārvaldība Ungārijā</vt:lpstr>
      <vt:lpstr>Citi ES atbalsta pasākumi</vt:lpstr>
      <vt:lpstr>PowerPoint Presentation</vt:lpstr>
      <vt:lpstr>PowerPoint Presentation</vt:lpstr>
      <vt:lpstr>KLP no 2028.gada</vt:lpstr>
      <vt:lpstr>PowerPoint Presentation</vt:lpstr>
      <vt:lpstr>PowerPoint Presentation</vt:lpstr>
    </vt:vector>
  </TitlesOfParts>
  <Company>Zemkopības Ministrija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Gunta Bāra</dc:creator>
  <cp:lastModifiedBy>Agrita Karlapa</cp:lastModifiedBy>
  <cp:revision>4</cp:revision>
  <cp:lastPrinted>2024-04-04T14:30:58Z</cp:lastPrinted>
  <dcterms:created xsi:type="dcterms:W3CDTF">2022-12-28T16:06:22Z</dcterms:created>
  <dcterms:modified xsi:type="dcterms:W3CDTF">2025-02-14T08:51:31Z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0x0101007341EB2B0760614F87A39784E4C6EA14</vt:lpwstr>
  </property>
  <property fmtid="{D5CDD505-2E9C-101B-9397-08002B2CF9AE}" pid="3" name="MediaServiceImageTags">
    <vt:lpwstr/>
  </property>
</Properties>
</file>